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notesSlides/notesSlide20.xml" ContentType="application/vnd.openxmlformats-officedocument.presentationml.notesSlide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notesSlides/notesSlide24.xml" ContentType="application/vnd.openxmlformats-officedocument.presentationml.notesSlide+xml"/>
  <Override PartName="/ppt/tags/tag51.xml" ContentType="application/vnd.openxmlformats-officedocument.presentationml.tags+xml"/>
  <Override PartName="/ppt/notesSlides/notesSlide2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7.xml" ContentType="application/vnd.openxmlformats-officedocument.presentationml.notesSlide+xml"/>
  <Override PartName="/ppt/tags/tag61.xml" ContentType="application/vnd.openxmlformats-officedocument.presentationml.tags+xml"/>
  <Override PartName="/ppt/notesSlides/notesSlide2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0.xml" ContentType="application/vnd.openxmlformats-officedocument.presentationml.notesSlide+xml"/>
  <Override PartName="/ppt/tags/tag67.xml" ContentType="application/vnd.openxmlformats-officedocument.presentationml.tags+xml"/>
  <Override PartName="/ppt/notesSlides/notesSlide3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32.xml" ContentType="application/vnd.openxmlformats-officedocument.presentationml.notesSlide+xml"/>
  <Override PartName="/ppt/tags/tag70.xml" ContentType="application/vnd.openxmlformats-officedocument.presentationml.tags+xml"/>
  <Override PartName="/ppt/notesSlides/notesSlide33.xml" ContentType="application/vnd.openxmlformats-officedocument.presentationml.notesSlide+xml"/>
  <Override PartName="/ppt/tags/tag71.xml" ContentType="application/vnd.openxmlformats-officedocument.presentationml.tags+xml"/>
  <Override PartName="/ppt/notesSlides/notesSlide34.xml" ContentType="application/vnd.openxmlformats-officedocument.presentationml.notesSlide+xml"/>
  <Override PartName="/ppt/tags/tag72.xml" ContentType="application/vnd.openxmlformats-officedocument.presentationml.tags+xml"/>
  <Override PartName="/ppt/notesSlides/notesSlide35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9.xml" ContentType="application/vnd.openxmlformats-officedocument.presentationml.notesSlide+xml"/>
  <Override PartName="/ppt/tags/tag83.xml" ContentType="application/vnd.openxmlformats-officedocument.presentationml.tags+xml"/>
  <Override PartName="/ppt/notesSlides/notesSlide40.xml" ContentType="application/vnd.openxmlformats-officedocument.presentationml.notesSlide+xml"/>
  <Override PartName="/ppt/tags/tag84.xml" ContentType="application/vnd.openxmlformats-officedocument.presentationml.tags+xml"/>
  <Override PartName="/ppt/notesSlides/notesSlide41.xml" ContentType="application/vnd.openxmlformats-officedocument.presentationml.notesSlide+xml"/>
  <Override PartName="/ppt/tags/tag85.xml" ContentType="application/vnd.openxmlformats-officedocument.presentationml.tags+xml"/>
  <Override PartName="/ppt/notesSlides/notesSlide4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43.xml" ContentType="application/vnd.openxmlformats-officedocument.presentationml.notesSlide+xml"/>
  <Override PartName="/ppt/tags/tag88.xml" ContentType="application/vnd.openxmlformats-officedocument.presentationml.tags+xml"/>
  <Override PartName="/ppt/notesSlides/notesSlide44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4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00.xml" ContentType="application/vnd.openxmlformats-officedocument.presentationml.tags+xml"/>
  <Override PartName="/ppt/notesSlides/notesSlide48.xml" ContentType="application/vnd.openxmlformats-officedocument.presentationml.notesSlide+xml"/>
  <Override PartName="/ppt/tags/tag101.xml" ContentType="application/vnd.openxmlformats-officedocument.presentationml.tags+xml"/>
  <Override PartName="/ppt/notesSlides/notesSlide49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5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5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2">
  <p:sldMasterIdLst>
    <p:sldMasterId id="2147483648" r:id="rId1"/>
    <p:sldMasterId id="2147483666" r:id="rId2"/>
  </p:sldMasterIdLst>
  <p:notesMasterIdLst>
    <p:notesMasterId r:id="rId150"/>
  </p:notesMasterIdLst>
  <p:sldIdLst>
    <p:sldId id="256" r:id="rId3"/>
    <p:sldId id="1380" r:id="rId4"/>
    <p:sldId id="687" r:id="rId5"/>
    <p:sldId id="395" r:id="rId6"/>
    <p:sldId id="1381" r:id="rId7"/>
    <p:sldId id="1382" r:id="rId8"/>
    <p:sldId id="698" r:id="rId9"/>
    <p:sldId id="1385" r:id="rId10"/>
    <p:sldId id="1386" r:id="rId11"/>
    <p:sldId id="1274" r:id="rId12"/>
    <p:sldId id="1388" r:id="rId13"/>
    <p:sldId id="1281" r:id="rId14"/>
    <p:sldId id="1282" r:id="rId15"/>
    <p:sldId id="1283" r:id="rId16"/>
    <p:sldId id="1284" r:id="rId17"/>
    <p:sldId id="1287" r:id="rId18"/>
    <p:sldId id="1288" r:id="rId19"/>
    <p:sldId id="1290" r:id="rId20"/>
    <p:sldId id="1275" r:id="rId21"/>
    <p:sldId id="1187" r:id="rId22"/>
    <p:sldId id="1188" r:id="rId23"/>
    <p:sldId id="1189" r:id="rId24"/>
    <p:sldId id="1297" r:id="rId25"/>
    <p:sldId id="1298" r:id="rId26"/>
    <p:sldId id="1192" r:id="rId27"/>
    <p:sldId id="1194" r:id="rId28"/>
    <p:sldId id="1299" r:id="rId29"/>
    <p:sldId id="1195" r:id="rId30"/>
    <p:sldId id="1300" r:id="rId31"/>
    <p:sldId id="1197" r:id="rId32"/>
    <p:sldId id="1198" r:id="rId33"/>
    <p:sldId id="1301" r:id="rId34"/>
    <p:sldId id="1201" r:id="rId35"/>
    <p:sldId id="1199" r:id="rId36"/>
    <p:sldId id="1302" r:id="rId37"/>
    <p:sldId id="1204" r:id="rId38"/>
    <p:sldId id="1205" r:id="rId39"/>
    <p:sldId id="1383" r:id="rId40"/>
    <p:sldId id="1384" r:id="rId41"/>
    <p:sldId id="1206" r:id="rId42"/>
    <p:sldId id="1207" r:id="rId43"/>
    <p:sldId id="1208" r:id="rId44"/>
    <p:sldId id="1303" r:id="rId45"/>
    <p:sldId id="1209" r:id="rId46"/>
    <p:sldId id="1210" r:id="rId47"/>
    <p:sldId id="1304" r:id="rId48"/>
    <p:sldId id="1305" r:id="rId49"/>
    <p:sldId id="1307" r:id="rId50"/>
    <p:sldId id="1308" r:id="rId51"/>
    <p:sldId id="1309" r:id="rId52"/>
    <p:sldId id="1213" r:id="rId53"/>
    <p:sldId id="1214" r:id="rId54"/>
    <p:sldId id="1215" r:id="rId55"/>
    <p:sldId id="1276" r:id="rId56"/>
    <p:sldId id="1321" r:id="rId57"/>
    <p:sldId id="1408" r:id="rId58"/>
    <p:sldId id="1231" r:id="rId59"/>
    <p:sldId id="1234" r:id="rId60"/>
    <p:sldId id="1233" r:id="rId61"/>
    <p:sldId id="1322" r:id="rId62"/>
    <p:sldId id="1310" r:id="rId63"/>
    <p:sldId id="1237" r:id="rId64"/>
    <p:sldId id="1240" r:id="rId65"/>
    <p:sldId id="1241" r:id="rId66"/>
    <p:sldId id="1243" r:id="rId67"/>
    <p:sldId id="1323" r:id="rId68"/>
    <p:sldId id="1244" r:id="rId69"/>
    <p:sldId id="1245" r:id="rId70"/>
    <p:sldId id="1247" r:id="rId71"/>
    <p:sldId id="1250" r:id="rId72"/>
    <p:sldId id="1324" r:id="rId73"/>
    <p:sldId id="1325" r:id="rId74"/>
    <p:sldId id="1251" r:id="rId75"/>
    <p:sldId id="1252" r:id="rId76"/>
    <p:sldId id="1410" r:id="rId77"/>
    <p:sldId id="1254" r:id="rId78"/>
    <p:sldId id="1257" r:id="rId79"/>
    <p:sldId id="1258" r:id="rId80"/>
    <p:sldId id="1261" r:id="rId81"/>
    <p:sldId id="1326" r:id="rId82"/>
    <p:sldId id="1262" r:id="rId83"/>
    <p:sldId id="1263" r:id="rId84"/>
    <p:sldId id="1265" r:id="rId85"/>
    <p:sldId id="1311" r:id="rId86"/>
    <p:sldId id="1327" r:id="rId87"/>
    <p:sldId id="1359" r:id="rId88"/>
    <p:sldId id="1328" r:id="rId89"/>
    <p:sldId id="1329" r:id="rId90"/>
    <p:sldId id="1331" r:id="rId91"/>
    <p:sldId id="1190" r:id="rId92"/>
    <p:sldId id="1332" r:id="rId93"/>
    <p:sldId id="1196" r:id="rId94"/>
    <p:sldId id="1334" r:id="rId95"/>
    <p:sldId id="1335" r:id="rId96"/>
    <p:sldId id="1336" r:id="rId97"/>
    <p:sldId id="1202" r:id="rId98"/>
    <p:sldId id="1203" r:id="rId99"/>
    <p:sldId id="1212" r:id="rId100"/>
    <p:sldId id="1338" r:id="rId101"/>
    <p:sldId id="1339" r:id="rId102"/>
    <p:sldId id="1340" r:id="rId103"/>
    <p:sldId id="1342" r:id="rId104"/>
    <p:sldId id="1343" r:id="rId105"/>
    <p:sldId id="1344" r:id="rId106"/>
    <p:sldId id="1211" r:id="rId107"/>
    <p:sldId id="1345" r:id="rId108"/>
    <p:sldId id="1346" r:id="rId109"/>
    <p:sldId id="1360" r:id="rId110"/>
    <p:sldId id="1347" r:id="rId111"/>
    <p:sldId id="1223" r:id="rId112"/>
    <p:sldId id="1225" r:id="rId113"/>
    <p:sldId id="1226" r:id="rId114"/>
    <p:sldId id="1228" r:id="rId115"/>
    <p:sldId id="1361" r:id="rId116"/>
    <p:sldId id="1230" r:id="rId117"/>
    <p:sldId id="1362" r:id="rId118"/>
    <p:sldId id="1363" r:id="rId119"/>
    <p:sldId id="1349" r:id="rId120"/>
    <p:sldId id="1232" r:id="rId121"/>
    <p:sldId id="1351" r:id="rId122"/>
    <p:sldId id="1364" r:id="rId123"/>
    <p:sldId id="1353" r:id="rId124"/>
    <p:sldId id="1242" r:id="rId125"/>
    <p:sldId id="1365" r:id="rId126"/>
    <p:sldId id="1367" r:id="rId127"/>
    <p:sldId id="1224" r:id="rId128"/>
    <p:sldId id="1369" r:id="rId129"/>
    <p:sldId id="1370" r:id="rId130"/>
    <p:sldId id="1269" r:id="rId131"/>
    <p:sldId id="1270" r:id="rId132"/>
    <p:sldId id="1271" r:id="rId133"/>
    <p:sldId id="1272" r:id="rId134"/>
    <p:sldId id="1216" r:id="rId135"/>
    <p:sldId id="1217" r:id="rId136"/>
    <p:sldId id="1218" r:id="rId137"/>
    <p:sldId id="1219" r:id="rId138"/>
    <p:sldId id="1220" r:id="rId139"/>
    <p:sldId id="1221" r:id="rId140"/>
    <p:sldId id="1222" r:id="rId141"/>
    <p:sldId id="1236" r:id="rId142"/>
    <p:sldId id="1373" r:id="rId143"/>
    <p:sldId id="1238" r:id="rId144"/>
    <p:sldId id="1378" r:id="rId145"/>
    <p:sldId id="1379" r:id="rId146"/>
    <p:sldId id="1366" r:id="rId147"/>
    <p:sldId id="681" r:id="rId148"/>
    <p:sldId id="268" r:id="rId149"/>
  </p:sldIdLst>
  <p:sldSz cx="12198350" cy="6859588"/>
  <p:notesSz cx="6858000" cy="9144000"/>
  <p:defaultTextStyle>
    <a:defPPr>
      <a:defRPr lang="en-US"/>
    </a:defPPr>
    <a:lvl1pPr marL="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81">
          <p15:clr>
            <a:srgbClr val="A4A3A4"/>
          </p15:clr>
        </p15:guide>
        <p15:guide id="4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7AB"/>
    <a:srgbClr val="74B836"/>
    <a:srgbClr val="0000CC"/>
    <a:srgbClr val="FFFF00"/>
    <a:srgbClr val="3333FF"/>
    <a:srgbClr val="FFFFFF"/>
    <a:srgbClr val="FDBF00"/>
    <a:srgbClr val="64C448"/>
    <a:srgbClr val="1A8AB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454" autoAdjust="0"/>
    <p:restoredTop sz="78219" autoAdjust="0"/>
  </p:normalViewPr>
  <p:slideViewPr>
    <p:cSldViewPr>
      <p:cViewPr varScale="1">
        <p:scale>
          <a:sx n="102" d="100"/>
          <a:sy n="102" d="100"/>
        </p:scale>
        <p:origin x="120" y="186"/>
      </p:cViewPr>
      <p:guideLst>
        <p:guide orient="horz" pos="2160"/>
        <p:guide pos="2880"/>
        <p:guide orient="horz" pos="288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5202F-7878-4E07-BECC-B3FF5D4B8C96}" type="datetimeFigureOut">
              <a:rPr lang="zh-CN" altLang="en-US" smtClean="0"/>
              <a:t>2022/1/28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A62E-562E-489C-A724-CD843F364A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05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79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89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007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9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548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35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401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2BC7A81B-F492-4594-962D-46669E092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77E7727-41E8-4377-A02A-3B301CBC26F9}" type="slidenum">
              <a:rPr kumimoji="0"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kumimoji="0" lang="en-US" altLang="zh-CN">
              <a:latin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9A227F1-6505-467C-BED8-8A7FBDC6D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8687E36-4974-4737-B8C7-6C6E08B06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98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987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11E0A72-C847-4021-8371-AEE5D4844C44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3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54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3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85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72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703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02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236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80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997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03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29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67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9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110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5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53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372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459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63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055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84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80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39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624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68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93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916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26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469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00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605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6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0E12841-2CDE-4203-A2F4-AE0FE6ECC206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7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29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656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5873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654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13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28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fld id="{B0E12841-2CDE-4203-A2F4-AE0FE6ECC206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9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68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9A62E-562E-489C-A724-CD843F364A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74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1219261"/>
            <a:endParaRPr lang="zh-CN" altLang="en-US" sz="1200" b="1" dirty="0">
              <a:solidFill>
                <a:prstClr val="white"/>
              </a:solidFill>
              <a:latin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9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A62E-562E-489C-A724-CD843F364A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12196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0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5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3" y="5182800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4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2" y="552578"/>
            <a:ext cx="10758267" cy="5859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2" y="1341749"/>
            <a:ext cx="5277481" cy="29994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6128" y="1341749"/>
            <a:ext cx="5277481" cy="29994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BD4AFEFE-12F7-4B8D-9971-7DAE1A6E8A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1072534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2" y="552578"/>
            <a:ext cx="10758267" cy="5859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2" y="1341749"/>
            <a:ext cx="10758267" cy="1422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5342" y="2916914"/>
            <a:ext cx="10758267" cy="14243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91FE17AE-30A0-4A53-A88A-C17944D1A4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619471"/>
      </p:ext>
    </p:extLst>
  </p:cSld>
  <p:clrMapOvr>
    <a:masterClrMapping/>
  </p:clrMapOvr>
  <p:transition spd="med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2" y="552578"/>
            <a:ext cx="10758267" cy="5859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2" y="1341749"/>
            <a:ext cx="5277481" cy="29994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96128" y="1341749"/>
            <a:ext cx="5277481" cy="1422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96128" y="2916914"/>
            <a:ext cx="5277481" cy="14243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17EC076-6712-4139-A74B-CFCD4B190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603724"/>
      </p:ext>
    </p:extLst>
  </p:cSld>
  <p:clrMapOvr>
    <a:masterClrMapping/>
  </p:clrMapOvr>
  <p:transition spd="med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876" y="2841226"/>
            <a:ext cx="10368598" cy="196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754" y="5182801"/>
            <a:ext cx="8538845" cy="23373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3051" y="8535194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35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1" y="352425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222" indent="-457222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07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1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222" indent="-457222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7320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5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8" tIns="60963" rIns="121928" bIns="60963"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366270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699"/>
            </a:lvl1pPr>
            <a:lvl2pPr>
              <a:defRPr sz="3199"/>
            </a:lvl2pPr>
            <a:lvl3pPr>
              <a:defRPr sz="2700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699"/>
            </a:lvl1pPr>
            <a:lvl2pPr>
              <a:defRPr sz="3199"/>
            </a:lvl2pPr>
            <a:lvl3pPr>
              <a:defRPr sz="2700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3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一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43795"/>
            <a:ext cx="10978515" cy="50292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366270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630" indent="0">
              <a:buNone/>
              <a:defRPr sz="2700" b="1"/>
            </a:lvl2pPr>
            <a:lvl3pPr marL="1219261" indent="0">
              <a:buNone/>
              <a:defRPr sz="2399" b="1"/>
            </a:lvl3pPr>
            <a:lvl4pPr marL="1828891" indent="0">
              <a:buNone/>
              <a:defRPr sz="2099" b="1"/>
            </a:lvl4pPr>
            <a:lvl5pPr marL="2438521" indent="0">
              <a:buNone/>
              <a:defRPr sz="2099" b="1"/>
            </a:lvl5pPr>
            <a:lvl6pPr marL="3048152" indent="0">
              <a:buNone/>
              <a:defRPr sz="2099" b="1"/>
            </a:lvl6pPr>
            <a:lvl7pPr marL="3657782" indent="0">
              <a:buNone/>
              <a:defRPr sz="2099" b="1"/>
            </a:lvl7pPr>
            <a:lvl8pPr marL="4267413" indent="0">
              <a:buNone/>
              <a:defRPr sz="2099" b="1"/>
            </a:lvl8pPr>
            <a:lvl9pPr marL="4877043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9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00"/>
            </a:lvl2pPr>
            <a:lvl3pPr>
              <a:defRPr sz="239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630" indent="0">
              <a:buNone/>
              <a:defRPr sz="2700" b="1"/>
            </a:lvl2pPr>
            <a:lvl3pPr marL="1219261" indent="0">
              <a:buNone/>
              <a:defRPr sz="2399" b="1"/>
            </a:lvl3pPr>
            <a:lvl4pPr marL="1828891" indent="0">
              <a:buNone/>
              <a:defRPr sz="2099" b="1"/>
            </a:lvl4pPr>
            <a:lvl5pPr marL="2438521" indent="0">
              <a:buNone/>
              <a:defRPr sz="2099" b="1"/>
            </a:lvl5pPr>
            <a:lvl6pPr marL="3048152" indent="0">
              <a:buNone/>
              <a:defRPr sz="2099" b="1"/>
            </a:lvl6pPr>
            <a:lvl7pPr marL="3657782" indent="0">
              <a:buNone/>
              <a:defRPr sz="2099" b="1"/>
            </a:lvl7pPr>
            <a:lvl8pPr marL="4267413" indent="0">
              <a:buNone/>
              <a:defRPr sz="2099" b="1"/>
            </a:lvl8pPr>
            <a:lvl9pPr marL="4877043" indent="0">
              <a:buNone/>
              <a:defRPr sz="20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00"/>
            </a:lvl2pPr>
            <a:lvl3pPr>
              <a:defRPr sz="2399"/>
            </a:lvl3pPr>
            <a:lvl4pPr>
              <a:defRPr sz="2099"/>
            </a:lvl4pPr>
            <a:lvl5pPr>
              <a:defRPr sz="20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3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06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3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299"/>
            </a:lvl1pPr>
            <a:lvl2pPr>
              <a:defRPr sz="3699"/>
            </a:lvl2pPr>
            <a:lvl3pPr>
              <a:defRPr sz="3199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9" y="1913911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/>
            </a:lvl1pPr>
            <a:lvl2pPr marL="609630" indent="0">
              <a:buNone/>
              <a:defRPr sz="1599"/>
            </a:lvl2pPr>
            <a:lvl3pPr marL="1219261" indent="0">
              <a:buNone/>
              <a:defRPr sz="1299"/>
            </a:lvl3pPr>
            <a:lvl4pPr marL="1828891" indent="0">
              <a:buNone/>
              <a:defRPr sz="1199"/>
            </a:lvl4pPr>
            <a:lvl5pPr marL="2438521" indent="0">
              <a:buNone/>
              <a:defRPr sz="1199"/>
            </a:lvl5pPr>
            <a:lvl6pPr marL="3048152" indent="0">
              <a:buNone/>
              <a:defRPr sz="1199"/>
            </a:lvl6pPr>
            <a:lvl7pPr marL="3657782" indent="0">
              <a:buNone/>
              <a:defRPr sz="1199"/>
            </a:lvl7pPr>
            <a:lvl8pPr marL="4267413" indent="0">
              <a:buNone/>
              <a:defRPr sz="1199"/>
            </a:lvl8pPr>
            <a:lvl9pPr marL="4877043" indent="0">
              <a:buNone/>
              <a:defRPr sz="11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51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3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99"/>
            </a:lvl1pPr>
            <a:lvl2pPr marL="609630" indent="0">
              <a:buNone/>
              <a:defRPr sz="3699"/>
            </a:lvl2pPr>
            <a:lvl3pPr marL="1219261" indent="0">
              <a:buNone/>
              <a:defRPr sz="3199"/>
            </a:lvl3pPr>
            <a:lvl4pPr marL="1828891" indent="0">
              <a:buNone/>
              <a:defRPr sz="2700"/>
            </a:lvl4pPr>
            <a:lvl5pPr marL="2438521" indent="0">
              <a:buNone/>
              <a:defRPr sz="2700"/>
            </a:lvl5pPr>
            <a:lvl6pPr marL="3048152" indent="0">
              <a:buNone/>
              <a:defRPr sz="2700"/>
            </a:lvl6pPr>
            <a:lvl7pPr marL="3657782" indent="0">
              <a:buNone/>
              <a:defRPr sz="2700"/>
            </a:lvl7pPr>
            <a:lvl8pPr marL="4267413" indent="0">
              <a:buNone/>
              <a:defRPr sz="2700"/>
            </a:lvl8pPr>
            <a:lvl9pPr marL="4877043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/>
            </a:lvl1pPr>
            <a:lvl2pPr marL="609630" indent="0">
              <a:buNone/>
              <a:defRPr sz="1599"/>
            </a:lvl2pPr>
            <a:lvl3pPr marL="1219261" indent="0">
              <a:buNone/>
              <a:defRPr sz="1299"/>
            </a:lvl3pPr>
            <a:lvl4pPr marL="1828891" indent="0">
              <a:buNone/>
              <a:defRPr sz="1199"/>
            </a:lvl4pPr>
            <a:lvl5pPr marL="2438521" indent="0">
              <a:buNone/>
              <a:defRPr sz="1199"/>
            </a:lvl5pPr>
            <a:lvl6pPr marL="3048152" indent="0">
              <a:buNone/>
              <a:defRPr sz="1199"/>
            </a:lvl6pPr>
            <a:lvl7pPr marL="3657782" indent="0">
              <a:buNone/>
              <a:defRPr sz="1199"/>
            </a:lvl7pPr>
            <a:lvl8pPr marL="4267413" indent="0">
              <a:buNone/>
              <a:defRPr sz="1199"/>
            </a:lvl8pPr>
            <a:lvl9pPr marL="4877043" indent="0">
              <a:buNone/>
              <a:defRPr sz="11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45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366270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9" y="2134095"/>
            <a:ext cx="10978515" cy="60360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91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805" y="366269"/>
            <a:ext cx="2744629" cy="780384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918" y="366269"/>
            <a:ext cx="8030580" cy="78038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7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1" y="8477097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7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21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3" y="552578"/>
            <a:ext cx="10758267" cy="5859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3" y="1341750"/>
            <a:ext cx="5277481" cy="29994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6129" y="1341750"/>
            <a:ext cx="5277481" cy="29994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BD4AFEFE-12F7-4B8D-9971-7DAE1A6E8A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0198117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3" y="552578"/>
            <a:ext cx="10758267" cy="5859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3" y="1341750"/>
            <a:ext cx="10758267" cy="1422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5343" y="2916915"/>
            <a:ext cx="10758267" cy="14243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91FE17AE-30A0-4A53-A88A-C17944D1A4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052690"/>
      </p:ext>
    </p:extLst>
  </p:cSld>
  <p:clrMapOvr>
    <a:masterClrMapping/>
  </p:clrMapOvr>
  <p:transition spd="med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3" y="552578"/>
            <a:ext cx="10758267" cy="5859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5343" y="1341750"/>
            <a:ext cx="5277481" cy="29994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96129" y="1341750"/>
            <a:ext cx="5277481" cy="1422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96129" y="2916915"/>
            <a:ext cx="5277481" cy="14243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17EC076-6712-4139-A74B-CFCD4B190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83679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两级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362744"/>
            <a:ext cx="6581775" cy="400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600994"/>
            <a:ext cx="10978515" cy="4572000"/>
          </a:xfrm>
          <a:prstGeom prst="rect">
            <a:avLst/>
          </a:prstGeom>
        </p:spPr>
        <p:txBody>
          <a:bodyPr/>
          <a:lstStyle>
            <a:lvl1pPr marL="457360" indent="-457360">
              <a:lnSpc>
                <a:spcPct val="120000"/>
              </a:lnSpc>
              <a:buSzPct val="8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41375" y="984137"/>
            <a:ext cx="10747058" cy="4644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Pct val="80000"/>
              <a:buFont typeface="Wingdings" pitchFamily="2" charset="2"/>
              <a:buNone/>
              <a:defRPr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80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 userDrawn="1"/>
        </p:nvSpPr>
        <p:spPr>
          <a:xfrm>
            <a:off x="-73026" y="0"/>
            <a:ext cx="12271375" cy="6859588"/>
          </a:xfrm>
          <a:custGeom>
            <a:avLst/>
            <a:gdLst>
              <a:gd name="connsiteX0" fmla="*/ 0 w 9144000"/>
              <a:gd name="connsiteY0" fmla="*/ 5143500 h 5143500"/>
              <a:gd name="connsiteX1" fmla="*/ 9144000 w 9144000"/>
              <a:gd name="connsiteY1" fmla="*/ 5143500 h 5143500"/>
              <a:gd name="connsiteX2" fmla="*/ 9144000 w 9144000"/>
              <a:gd name="connsiteY2" fmla="*/ 0 h 5143500"/>
              <a:gd name="connsiteX3" fmla="*/ 0 w 9144000"/>
              <a:gd name="connsiteY3" fmla="*/ 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ECEC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2134095"/>
            <a:ext cx="5387605" cy="6036015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6269"/>
            <a:ext cx="10978515" cy="15243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2047291"/>
            <a:ext cx="5389723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918" y="2900505"/>
            <a:ext cx="5389723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593" y="2047291"/>
            <a:ext cx="5391840" cy="85321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593" y="2900505"/>
            <a:ext cx="5391840" cy="526960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364151"/>
            <a:ext cx="4013173" cy="1549759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216" y="364152"/>
            <a:ext cx="6819216" cy="7805958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918" y="1913910"/>
            <a:ext cx="4013173" cy="6256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62" y="6402282"/>
            <a:ext cx="7319010" cy="755826"/>
          </a:xfrm>
          <a:prstGeom prst="rect">
            <a:avLst/>
          </a:prstGeo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962" y="817223"/>
            <a:ext cx="7319010" cy="5487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962" y="7158108"/>
            <a:ext cx="7319010" cy="10733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917" y="8477096"/>
            <a:ext cx="2846282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7770" y="8477096"/>
            <a:ext cx="3862811" cy="4869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151" y="8477096"/>
            <a:ext cx="2846282" cy="486946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1" y="1143794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7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2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第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章   特殊关系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7" y="517775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</p:sldLayoutIdLst>
  <p:hf sldNum="0" hdr="0" ftr="0" dt="0"/>
  <p:txStyles>
    <p:titleStyle>
      <a:lvl1pPr algn="l" defTabSz="1219627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360" indent="-457360" algn="l" defTabSz="1219627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09522" y="1143795"/>
            <a:ext cx="10971372" cy="500036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矩形 23"/>
          <p:cNvSpPr/>
          <p:nvPr userDrawn="1"/>
        </p:nvSpPr>
        <p:spPr>
          <a:xfrm>
            <a:off x="0" y="332656"/>
            <a:ext cx="12198350" cy="432048"/>
          </a:xfrm>
          <a:prstGeom prst="rect">
            <a:avLst/>
          </a:prstGeom>
          <a:solidFill>
            <a:srgbClr val="3A418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2" tIns="60940" rIns="121882" bIns="60940" rtlCol="0" anchor="ctr"/>
          <a:lstStyle/>
          <a:p>
            <a:pPr lvl="0" algn="ctr"/>
            <a:endParaRPr lang="zh-CN" altLang="en-US" sz="1799"/>
          </a:p>
        </p:txBody>
      </p:sp>
      <p:sp>
        <p:nvSpPr>
          <p:cNvPr id="25" name="矩形 24"/>
          <p:cNvSpPr/>
          <p:nvPr userDrawn="1"/>
        </p:nvSpPr>
        <p:spPr>
          <a:xfrm>
            <a:off x="0" y="764704"/>
            <a:ext cx="12198350" cy="72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6" name="椭圆 25"/>
          <p:cNvSpPr/>
          <p:nvPr userDrawn="1"/>
        </p:nvSpPr>
        <p:spPr>
          <a:xfrm>
            <a:off x="11280775" y="330108"/>
            <a:ext cx="485233" cy="48523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5"/>
          <p:cNvSpPr txBox="1"/>
          <p:nvPr userDrawn="1"/>
        </p:nvSpPr>
        <p:spPr>
          <a:xfrm>
            <a:off x="11283363" y="442092"/>
            <a:ext cx="48339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EEF1883-7A0E-4F66-9932-E581691AD397}" type="slidenum">
              <a:rPr lang="zh-CN" altLang="en-US" sz="1599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599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599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7927975" y="332656"/>
            <a:ext cx="2819400" cy="432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99" b="1" dirty="0">
                <a:latin typeface="微软雅黑" pitchFamily="34" charset="-122"/>
                <a:ea typeface="微软雅黑" pitchFamily="34" charset="-122"/>
              </a:rPr>
              <a:t>第 </a:t>
            </a:r>
            <a:r>
              <a:rPr lang="en-US" altLang="zh-CN" sz="1999" b="1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999" b="1" dirty="0">
                <a:latin typeface="微软雅黑" pitchFamily="34" charset="-122"/>
                <a:ea typeface="微软雅黑" pitchFamily="34" charset="-122"/>
              </a:rPr>
              <a:t>章   特殊关系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0" name="等腰三角形 39">
            <a:hlinkClick r:id="" action="ppaction://hlinkshowjump?jump=previousslide"/>
          </p:cNvPr>
          <p:cNvSpPr/>
          <p:nvPr userDrawn="1"/>
        </p:nvSpPr>
        <p:spPr>
          <a:xfrm rot="5400000" flipH="1">
            <a:off x="385418" y="517776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2" tIns="60940" rIns="121882" bIns="6094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399"/>
          </a:p>
        </p:txBody>
      </p:sp>
      <p:sp>
        <p:nvSpPr>
          <p:cNvPr id="41" name="等腰三角形 40">
            <a:hlinkClick r:id="" action="ppaction://hlinkshowjump?jump=previousslide"/>
          </p:cNvPr>
          <p:cNvSpPr/>
          <p:nvPr userDrawn="1"/>
        </p:nvSpPr>
        <p:spPr>
          <a:xfrm rot="5400000" flipH="1">
            <a:off x="525118" y="517776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2" tIns="60940" rIns="121882" bIns="6094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399"/>
          </a:p>
        </p:txBody>
      </p:sp>
      <p:sp>
        <p:nvSpPr>
          <p:cNvPr id="42" name="等腰三角形 41">
            <a:hlinkClick r:id="" action="ppaction://hlinkshowjump?jump=previousslide"/>
          </p:cNvPr>
          <p:cNvSpPr/>
          <p:nvPr userDrawn="1"/>
        </p:nvSpPr>
        <p:spPr>
          <a:xfrm rot="5400000" flipH="1">
            <a:off x="658468" y="517776"/>
            <a:ext cx="98663" cy="1011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2" tIns="60940" rIns="121882" bIns="6094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399"/>
          </a:p>
        </p:txBody>
      </p:sp>
    </p:spTree>
    <p:extLst>
      <p:ext uri="{BB962C8B-B14F-4D97-AF65-F5344CB8AC3E}">
        <p14:creationId xmlns:p14="http://schemas.microsoft.com/office/powerpoint/2010/main" val="187042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sldNum="0" hdr="0" ftr="0" dt="0"/>
  <p:txStyles>
    <p:titleStyle>
      <a:lvl1pPr algn="l" defTabSz="1219261" rtl="0" eaLnBrk="1" latinLnBrk="0" hangingPunct="1">
        <a:spcBef>
          <a:spcPct val="0"/>
        </a:spcBef>
        <a:buNone/>
        <a:defRPr sz="2199" b="1" kern="1200">
          <a:solidFill>
            <a:schemeClr val="bg1"/>
          </a:solidFill>
          <a:latin typeface="+mn-ea"/>
          <a:ea typeface="+mn-ea"/>
          <a:cs typeface="+mj-cs"/>
        </a:defRPr>
      </a:lvl1pPr>
    </p:titleStyle>
    <p:bodyStyle>
      <a:lvl1pPr marL="457222" indent="-457222" algn="l" defTabSz="1219261" rtl="0" eaLnBrk="1" latinLnBrk="0" hangingPunct="1">
        <a:lnSpc>
          <a:spcPct val="150000"/>
        </a:lnSpc>
        <a:spcBef>
          <a:spcPts val="0"/>
        </a:spcBef>
        <a:buSzPct val="80000"/>
        <a:buFont typeface="Wingdings" pitchFamily="2" charset="2"/>
        <a:buChar char="l"/>
        <a:defRPr sz="2399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990650" indent="-381018" algn="l" defTabSz="1219261" rtl="0" eaLnBrk="1" latinLnBrk="0" hangingPunct="1">
        <a:spcBef>
          <a:spcPct val="20000"/>
        </a:spcBef>
        <a:buFont typeface="Arial" pitchFamily="34" charset="0"/>
        <a:buChar char="–"/>
        <a:defRPr sz="2399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4076" indent="-304816" algn="l" defTabSz="1219261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2133707" indent="-304816" algn="l" defTabSz="1219261" rtl="0" eaLnBrk="1" latinLnBrk="0" hangingPunct="1">
        <a:spcBef>
          <a:spcPct val="20000"/>
        </a:spcBef>
        <a:buFont typeface="Arial" pitchFamily="34" charset="0"/>
        <a:buChar char="–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indent="-304816" algn="l" defTabSz="1219261" rtl="0" eaLnBrk="1" latinLnBrk="0" hangingPunct="1">
        <a:spcBef>
          <a:spcPct val="20000"/>
        </a:spcBef>
        <a:buFont typeface="Arial" pitchFamily="34" charset="0"/>
        <a:buChar char="»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3352966" indent="-304816" algn="l" defTabSz="12192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597" indent="-304816" algn="l" defTabSz="12192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227" indent="-304816" algn="l" defTabSz="12192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858" indent="-304816" algn="l" defTabSz="12192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630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261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891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521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8152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2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7413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7043" algn="l" defTabSz="1219261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emf"/><Relationship Id="rId2" Type="http://schemas.openxmlformats.org/officeDocument/2006/relationships/tags" Target="../tags/tag8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5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7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48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80.png"/><Relationship Id="rId9" Type="http://schemas.openxmlformats.org/officeDocument/2006/relationships/image" Target="../media/image5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wmf"/><Relationship Id="rId2" Type="http://schemas.openxmlformats.org/officeDocument/2006/relationships/tags" Target="../tags/tag8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9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5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4.bin"/><Relationship Id="rId2" Type="http://schemas.openxmlformats.org/officeDocument/2006/relationships/tags" Target="../tags/tag8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75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5.bin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77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15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5" Type="http://schemas.openxmlformats.org/officeDocument/2006/relationships/image" Target="../media/image7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7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45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22.bin"/><Relationship Id="rId2" Type="http://schemas.openxmlformats.org/officeDocument/2006/relationships/tags" Target="../tags/tag99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23.bin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5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5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wmf"/><Relationship Id="rId2" Type="http://schemas.openxmlformats.org/officeDocument/2006/relationships/tags" Target="../tags/tag110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58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32.bin"/><Relationship Id="rId2" Type="http://schemas.openxmlformats.org/officeDocument/2006/relationships/tags" Target="../tags/tag11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33.bin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10.png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10" Type="http://schemas.openxmlformats.org/officeDocument/2006/relationships/image" Target="../media/image101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6" Type="http://schemas.openxmlformats.org/officeDocument/2006/relationships/image" Target="../media/image13.png"/><Relationship Id="rId5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0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49.png"/><Relationship Id="rId5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90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9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4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5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" y="-76200"/>
            <a:ext cx="12198350" cy="68595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1096" y="2310557"/>
            <a:ext cx="4560279" cy="49248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n-ea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离散数学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》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7975" y="1116654"/>
            <a:ext cx="2076056" cy="861817"/>
          </a:xfrm>
          <a:prstGeom prst="rect">
            <a:avLst/>
          </a:prstGeom>
          <a:solidFill>
            <a:srgbClr val="28A7E1"/>
          </a:solidFill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4800" dirty="0">
                <a:solidFill>
                  <a:schemeClr val="bg1"/>
                </a:solidFill>
                <a:latin typeface="+mn-ea"/>
              </a:rPr>
              <a:t>章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4537" y="1368889"/>
            <a:ext cx="1946669" cy="615596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特殊关系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21135" y="3519164"/>
            <a:ext cx="3548170" cy="492557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n-ea"/>
              </a:rPr>
              <a:t>人民邮电出版社</a:t>
            </a:r>
          </a:p>
        </p:txBody>
      </p:sp>
      <p:sp>
        <p:nvSpPr>
          <p:cNvPr id="22" name="矩形 21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4375" y="2861109"/>
            <a:ext cx="3200400" cy="492485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800">
                <a:solidFill>
                  <a:schemeClr val="bg1">
                    <a:lumMod val="85000"/>
                  </a:schemeClr>
                </a:solidFill>
                <a:latin typeface="+mn-ea"/>
              </a:rPr>
              <a:t>Discrete Mathematics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0575" y="2884848"/>
            <a:ext cx="3885061" cy="461707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zh-CN" altLang="en-US" sz="22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王</a:t>
            </a:r>
            <a:r>
              <a:rPr lang="zh-CN" altLang="en-US" sz="2200">
                <a:solidFill>
                  <a:schemeClr val="bg1">
                    <a:lumMod val="85000"/>
                  </a:schemeClr>
                </a:solidFill>
                <a:latin typeface="+mn-ea"/>
              </a:rPr>
              <a:t>庆先 顾小丰 王丽杰  编著</a:t>
            </a:r>
            <a:endParaRPr lang="zh-CN" altLang="en-US" sz="22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48656" y="2975515"/>
            <a:ext cx="45719" cy="321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337175" y="258125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5.2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70064" y="1474713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9FBF5606-0CB8-429A-8739-E127993FBE59}"/>
              </a:ext>
            </a:extLst>
          </p:cNvPr>
          <p:cNvSpPr txBox="1"/>
          <p:nvPr/>
        </p:nvSpPr>
        <p:spPr>
          <a:xfrm>
            <a:off x="6575131" y="16637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388BF26A-DD18-4586-B62F-39EC845CA9BB}"/>
              </a:ext>
            </a:extLst>
          </p:cNvPr>
          <p:cNvSpPr/>
          <p:nvPr/>
        </p:nvSpPr>
        <p:spPr>
          <a:xfrm>
            <a:off x="6225127" y="17048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FDE631E7-3481-4807-BB80-F94C3F0F7703}"/>
              </a:ext>
            </a:extLst>
          </p:cNvPr>
          <p:cNvSpPr/>
          <p:nvPr/>
        </p:nvSpPr>
        <p:spPr>
          <a:xfrm>
            <a:off x="5751986" y="1627113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06968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B9731DF7-FBD0-4775-BC4A-646A45BAB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5.30</a:t>
            </a:r>
            <a:r>
              <a:rPr lang="zh-CN" altLang="en-US" dirty="0"/>
              <a:t>（续）</a:t>
            </a:r>
          </a:p>
        </p:txBody>
      </p:sp>
      <p:sp>
        <p:nvSpPr>
          <p:cNvPr id="1786883" name="Rectangle 3">
            <a:extLst>
              <a:ext uri="{FF2B5EF4-FFF2-40B4-BE49-F238E27FC236}">
                <a16:creationId xmlns:a16="http://schemas.microsoft.com/office/drawing/2014/main" id="{80206C12-9B5B-490F-915D-C98CEAFE4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2492" y="1191253"/>
            <a:ext cx="11385483" cy="531591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ct val="4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）由已知得，</a:t>
            </a:r>
          </a:p>
          <a:p>
            <a:pPr marL="533507" indent="-533507">
              <a:lnSpc>
                <a:spcPct val="150000"/>
              </a:lnSpc>
              <a:spcBef>
                <a:spcPct val="40000"/>
              </a:spcBef>
              <a:buNone/>
            </a:pPr>
            <a:endParaRPr lang="en-US" altLang="zh-CN" dirty="0"/>
          </a:p>
          <a:p>
            <a:pPr marL="533507" indent="-533507">
              <a:lnSpc>
                <a:spcPct val="150000"/>
              </a:lnSpc>
              <a:spcBef>
                <a:spcPct val="40000"/>
              </a:spcBef>
              <a:buNone/>
            </a:pPr>
            <a:r>
              <a:rPr lang="zh-CN" altLang="en-US" dirty="0"/>
              <a:t>根据函数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en-US" altLang="zh-CN" dirty="0"/>
              <a:t>(n)</a:t>
            </a:r>
            <a:r>
              <a:rPr lang="zh-CN" altLang="en-US" dirty="0"/>
              <a:t>的表达式和单射函数的定义知，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zh-CN" altLang="en-US" dirty="0"/>
              <a:t>是单射函数；但是，</a:t>
            </a:r>
            <a:r>
              <a:rPr lang="en-US" altLang="zh-CN" dirty="0"/>
              <a:t>Y</a:t>
            </a:r>
            <a:r>
              <a:rPr lang="zh-CN" altLang="en-US" dirty="0"/>
              <a:t>中元素</a:t>
            </a:r>
            <a:r>
              <a:rPr lang="en-US" altLang="zh-CN" dirty="0"/>
              <a:t>1</a:t>
            </a:r>
            <a:r>
              <a:rPr lang="zh-CN" altLang="en-US" dirty="0"/>
              <a:t>没有</a:t>
            </a:r>
            <a:endParaRPr lang="en-US" altLang="zh-CN" dirty="0"/>
          </a:p>
          <a:p>
            <a:pPr marL="533507" indent="-533507">
              <a:lnSpc>
                <a:spcPct val="150000"/>
              </a:lnSpc>
              <a:spcBef>
                <a:spcPct val="40000"/>
              </a:spcBef>
              <a:buNone/>
            </a:pPr>
            <a:r>
              <a:rPr lang="zh-CN" altLang="en-US" dirty="0"/>
              <a:t>原象，</a:t>
            </a:r>
            <a:r>
              <a:rPr lang="zh-CN" altLang="en-US" dirty="0">
                <a:solidFill>
                  <a:srgbClr val="0000CC"/>
                </a:solidFill>
              </a:rPr>
              <a:t>所以</a:t>
            </a:r>
            <a:r>
              <a:rPr lang="en-US" altLang="zh-CN" dirty="0">
                <a:solidFill>
                  <a:srgbClr val="0000CC"/>
                </a:solidFill>
              </a:rPr>
              <a:t>f</a:t>
            </a:r>
            <a:r>
              <a:rPr lang="en-US" altLang="zh-CN" baseline="-25000" dirty="0">
                <a:solidFill>
                  <a:srgbClr val="0000CC"/>
                </a:solidFill>
              </a:rPr>
              <a:t>1</a:t>
            </a:r>
            <a:r>
              <a:rPr lang="zh-CN" altLang="en-US" dirty="0">
                <a:solidFill>
                  <a:srgbClr val="0000CC"/>
                </a:solidFill>
              </a:rPr>
              <a:t>不是满射函数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40000"/>
              </a:spcBef>
              <a:buClr>
                <a:srgbClr val="800080"/>
              </a:buClr>
              <a:buNone/>
            </a:pPr>
            <a:r>
              <a:rPr lang="en-US" altLang="zh-CN" dirty="0"/>
              <a:t> (2) </a:t>
            </a:r>
            <a:r>
              <a:rPr lang="zh-CN" altLang="en-US" dirty="0"/>
              <a:t>由已知得，</a:t>
            </a:r>
          </a:p>
          <a:p>
            <a:pPr marL="533507" indent="-533507">
              <a:lnSpc>
                <a:spcPct val="150000"/>
              </a:lnSpc>
              <a:spcBef>
                <a:spcPct val="40000"/>
              </a:spcBef>
              <a:buNone/>
            </a:pPr>
            <a:endParaRPr lang="en-US" altLang="zh-CN" dirty="0"/>
          </a:p>
          <a:p>
            <a:pPr marL="533507" indent="-533507">
              <a:lnSpc>
                <a:spcPct val="150000"/>
              </a:lnSpc>
              <a:spcBef>
                <a:spcPct val="40000"/>
              </a:spcBef>
              <a:buNone/>
            </a:pPr>
            <a:endParaRPr lang="zh-CN" altLang="en-US" dirty="0"/>
          </a:p>
          <a:p>
            <a:pPr marL="533507" indent="-533507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/>
              <a:t>显然</a:t>
            </a:r>
            <a:r>
              <a:rPr lang="en-US" altLang="zh-CN" dirty="0"/>
              <a:t>f</a:t>
            </a:r>
            <a:r>
              <a:rPr lang="en-US" altLang="zh-CN" baseline="-25000" dirty="0"/>
              <a:t>2</a:t>
            </a:r>
            <a:r>
              <a:rPr lang="zh-CN" altLang="en-US" dirty="0"/>
              <a:t>是满射函数。但是，</a:t>
            </a:r>
            <a:r>
              <a:rPr lang="en-US" altLang="zh-CN" dirty="0"/>
              <a:t>X</a:t>
            </a:r>
            <a:r>
              <a:rPr lang="zh-CN" altLang="en-US" dirty="0"/>
              <a:t>中元素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有相同的象</a:t>
            </a:r>
            <a:r>
              <a:rPr lang="en-US" altLang="zh-CN" dirty="0"/>
              <a:t>1</a:t>
            </a:r>
            <a:r>
              <a:rPr lang="zh-CN" altLang="en-US" dirty="0"/>
              <a:t>，所以</a:t>
            </a:r>
            <a:r>
              <a:rPr lang="en-US" altLang="zh-CN" dirty="0">
                <a:solidFill>
                  <a:srgbClr val="0000CC"/>
                </a:solidFill>
              </a:rPr>
              <a:t>f</a:t>
            </a:r>
            <a:r>
              <a:rPr lang="en-US" altLang="zh-CN" baseline="-25000" dirty="0">
                <a:solidFill>
                  <a:srgbClr val="0000CC"/>
                </a:solidFill>
              </a:rPr>
              <a:t>2</a:t>
            </a:r>
            <a:r>
              <a:rPr lang="zh-CN" altLang="en-US" dirty="0">
                <a:solidFill>
                  <a:srgbClr val="0000CC"/>
                </a:solidFill>
              </a:rPr>
              <a:t>不是单射函数</a:t>
            </a:r>
            <a:r>
              <a:rPr lang="zh-CN" altLang="en-US" dirty="0"/>
              <a:t>。</a:t>
            </a:r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F8B3CB1C-962A-41D6-A327-502F97468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786885" name="Object 5">
            <a:extLst>
              <a:ext uri="{FF2B5EF4-FFF2-40B4-BE49-F238E27FC236}">
                <a16:creationId xmlns:a16="http://schemas.microsoft.com/office/drawing/2014/main" id="{0D2A8F13-0019-40A0-BF09-1C97C057B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26351"/>
              </p:ext>
            </p:extLst>
          </p:nvPr>
        </p:nvGraphicFramePr>
        <p:xfrm>
          <a:off x="3051175" y="1677194"/>
          <a:ext cx="3869633" cy="9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94" name="Equation" r:id="rId4" imgW="1419262" imgH="285750" progId="Equation.DSMT4">
                  <p:embed/>
                </p:oleObj>
              </mc:Choice>
              <mc:Fallback>
                <p:oleObj name="Equation" r:id="rId4" imgW="1419262" imgH="285750" progId="Equation.DSMT4">
                  <p:embed/>
                  <p:pic>
                    <p:nvPicPr>
                      <p:cNvPr id="1786885" name="Object 5">
                        <a:extLst>
                          <a:ext uri="{FF2B5EF4-FFF2-40B4-BE49-F238E27FC236}">
                            <a16:creationId xmlns:a16="http://schemas.microsoft.com/office/drawing/2014/main" id="{0D2A8F13-0019-40A0-BF09-1C97C057B5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175" y="1677194"/>
                        <a:ext cx="3869633" cy="92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6">
            <a:extLst>
              <a:ext uri="{FF2B5EF4-FFF2-40B4-BE49-F238E27FC236}">
                <a16:creationId xmlns:a16="http://schemas.microsoft.com/office/drawing/2014/main" id="{3B82786F-2F90-42EA-ADF0-F029DE2A4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870513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786887" name="Object 7">
            <a:extLst>
              <a:ext uri="{FF2B5EF4-FFF2-40B4-BE49-F238E27FC236}">
                <a16:creationId xmlns:a16="http://schemas.microsoft.com/office/drawing/2014/main" id="{6F1DB2CF-0934-450E-83E4-B74713D30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831131"/>
              </p:ext>
            </p:extLst>
          </p:nvPr>
        </p:nvGraphicFramePr>
        <p:xfrm>
          <a:off x="3032394" y="4097935"/>
          <a:ext cx="3750543" cy="15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95" name="Equation" r:id="rId6" imgW="1200018" imgH="466725" progId="Equation.DSMT4">
                  <p:embed/>
                </p:oleObj>
              </mc:Choice>
              <mc:Fallback>
                <p:oleObj name="Equation" r:id="rId6" imgW="1200018" imgH="466725" progId="Equation.DSMT4">
                  <p:embed/>
                  <p:pic>
                    <p:nvPicPr>
                      <p:cNvPr id="1786887" name="Object 7">
                        <a:extLst>
                          <a:ext uri="{FF2B5EF4-FFF2-40B4-BE49-F238E27FC236}">
                            <a16:creationId xmlns:a16="http://schemas.microsoft.com/office/drawing/2014/main" id="{6F1DB2CF-0934-450E-83E4-B74713D30C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394" y="4097935"/>
                        <a:ext cx="3750543" cy="157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Rectangle 8">
            <a:extLst>
              <a:ext uri="{FF2B5EF4-FFF2-40B4-BE49-F238E27FC236}">
                <a16:creationId xmlns:a16="http://schemas.microsoft.com/office/drawing/2014/main" id="{9A9D0E14-6C97-48A9-A385-177B54A4E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6102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6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6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6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86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6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8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78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8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8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88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44571F49-E175-498E-8453-1A483E3EC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5.30(</a:t>
            </a:r>
            <a:r>
              <a:rPr lang="zh-CN" altLang="en-US" dirty="0"/>
              <a:t>续）</a:t>
            </a:r>
          </a:p>
        </p:txBody>
      </p:sp>
      <p:sp>
        <p:nvSpPr>
          <p:cNvPr id="1787907" name="Rectangle 3">
            <a:extLst>
              <a:ext uri="{FF2B5EF4-FFF2-40B4-BE49-F238E27FC236}">
                <a16:creationId xmlns:a16="http://schemas.microsoft.com/office/drawing/2014/main" id="{1D6058A3-520D-46BC-8DFE-2DF8D2B75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6575" y="1158793"/>
            <a:ext cx="8206099" cy="2387268"/>
          </a:xfrm>
        </p:spPr>
        <p:txBody>
          <a:bodyPr>
            <a:normAutofit/>
          </a:bodyPr>
          <a:lstStyle/>
          <a:p>
            <a:pPr marL="0" indent="0"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由已知得，</a:t>
            </a:r>
          </a:p>
          <a:p>
            <a:pPr marL="533507" indent="-533507">
              <a:buNone/>
            </a:pPr>
            <a:endParaRPr lang="zh-CN" altLang="en-US" dirty="0"/>
          </a:p>
          <a:p>
            <a:pPr marL="533507" indent="-533507">
              <a:buNone/>
            </a:pPr>
            <a:endParaRPr lang="en-US" altLang="zh-CN" dirty="0"/>
          </a:p>
          <a:p>
            <a:pPr marL="533507" indent="-533507">
              <a:buNone/>
            </a:pPr>
            <a:endParaRPr lang="en-US" altLang="zh-CN" dirty="0"/>
          </a:p>
          <a:p>
            <a:pPr marL="533507" indent="-533507">
              <a:buNone/>
            </a:pPr>
            <a:r>
              <a:rPr lang="zh-CN" altLang="en-US" dirty="0"/>
              <a:t>  显然</a:t>
            </a:r>
            <a:r>
              <a:rPr lang="zh-CN" altLang="en-US" dirty="0">
                <a:solidFill>
                  <a:srgbClr val="0000CC"/>
                </a:solidFill>
              </a:rPr>
              <a:t>，</a:t>
            </a:r>
            <a:r>
              <a:rPr lang="en-US" altLang="zh-CN" dirty="0"/>
              <a:t>f</a:t>
            </a:r>
            <a:r>
              <a:rPr lang="en-US" altLang="zh-CN" baseline="-25000" dirty="0"/>
              <a:t>3</a:t>
            </a:r>
            <a:r>
              <a:rPr lang="zh-CN" altLang="en-US" dirty="0">
                <a:solidFill>
                  <a:srgbClr val="0000CC"/>
                </a:solidFill>
              </a:rPr>
              <a:t>是双射函数。</a:t>
            </a:r>
          </a:p>
        </p:txBody>
      </p:sp>
      <p:sp>
        <p:nvSpPr>
          <p:cNvPr id="27653" name="Rectangle 4">
            <a:extLst>
              <a:ext uri="{FF2B5EF4-FFF2-40B4-BE49-F238E27FC236}">
                <a16:creationId xmlns:a16="http://schemas.microsoft.com/office/drawing/2014/main" id="{6D911C78-5BE1-4DF1-B331-7291ED085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27654" name="Rectangle 5">
            <a:extLst>
              <a:ext uri="{FF2B5EF4-FFF2-40B4-BE49-F238E27FC236}">
                <a16:creationId xmlns:a16="http://schemas.microsoft.com/office/drawing/2014/main" id="{12AD643A-B4D7-4309-AC12-8299F31BE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870513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27655" name="Rectangle 6">
            <a:extLst>
              <a:ext uri="{FF2B5EF4-FFF2-40B4-BE49-F238E27FC236}">
                <a16:creationId xmlns:a16="http://schemas.microsoft.com/office/drawing/2014/main" id="{6432D6A0-C5E9-4FE4-8AEF-C9752D8C9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6102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787911" name="Object 7">
            <a:extLst>
              <a:ext uri="{FF2B5EF4-FFF2-40B4-BE49-F238E27FC236}">
                <a16:creationId xmlns:a16="http://schemas.microsoft.com/office/drawing/2014/main" id="{86FDD8BF-8D7B-4805-8112-06BEA87BB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509342"/>
              </p:ext>
            </p:extLst>
          </p:nvPr>
        </p:nvGraphicFramePr>
        <p:xfrm>
          <a:off x="1374775" y="1736776"/>
          <a:ext cx="4331702" cy="1043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47" name="Equation" r:id="rId4" imgW="1390665" imgH="285750" progId="Equation.DSMT4">
                  <p:embed/>
                </p:oleObj>
              </mc:Choice>
              <mc:Fallback>
                <p:oleObj name="Equation" r:id="rId4" imgW="1390665" imgH="285750" progId="Equation.DSMT4">
                  <p:embed/>
                  <p:pic>
                    <p:nvPicPr>
                      <p:cNvPr id="1787911" name="Object 7">
                        <a:extLst>
                          <a:ext uri="{FF2B5EF4-FFF2-40B4-BE49-F238E27FC236}">
                            <a16:creationId xmlns:a16="http://schemas.microsoft.com/office/drawing/2014/main" id="{86FDD8BF-8D7B-4805-8112-06BEA87BB5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1736776"/>
                        <a:ext cx="4331702" cy="1043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8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8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7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7907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954" name="Rectangle 2">
            <a:extLst>
              <a:ext uri="{FF2B5EF4-FFF2-40B4-BE49-F238E27FC236}">
                <a16:creationId xmlns:a16="http://schemas.microsoft.com/office/drawing/2014/main" id="{EC4C80FC-B434-4061-8FC5-400E630507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23274"/>
            <a:ext cx="11353800" cy="19508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5.31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是集合</a:t>
            </a:r>
            <a:r>
              <a:rPr lang="en-US" altLang="zh-CN" dirty="0"/>
              <a:t>A</a:t>
            </a:r>
            <a:r>
              <a:rPr lang="zh-CN" altLang="en-US" dirty="0"/>
              <a:t>上的一个等价关系，</a:t>
            </a:r>
            <a:r>
              <a:rPr lang="en-US" altLang="zh-CN" dirty="0"/>
              <a:t>g</a:t>
            </a:r>
            <a:r>
              <a:rPr lang="zh-CN" altLang="en-US" dirty="0"/>
              <a:t>：</a:t>
            </a:r>
            <a:r>
              <a:rPr lang="en-US" altLang="zh-CN" dirty="0"/>
              <a:t>A→A/R</a:t>
            </a:r>
            <a:r>
              <a:rPr lang="zh-CN" altLang="en-US" dirty="0"/>
              <a:t>称为</a:t>
            </a:r>
            <a:r>
              <a:rPr lang="en-US" altLang="zh-CN" dirty="0"/>
              <a:t>A</a:t>
            </a:r>
            <a:r>
              <a:rPr lang="zh-CN" altLang="en-US" dirty="0"/>
              <a:t>对商集</a:t>
            </a:r>
            <a:r>
              <a:rPr lang="en-US" altLang="zh-CN" dirty="0"/>
              <a:t>A/R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3333FF"/>
                </a:solidFill>
              </a:rPr>
              <a:t>典型</a:t>
            </a:r>
            <a:r>
              <a:rPr lang="en-US" altLang="zh-CN" dirty="0">
                <a:solidFill>
                  <a:srgbClr val="3333FF"/>
                </a:solidFill>
              </a:rPr>
              <a:t>(</a:t>
            </a:r>
            <a:r>
              <a:rPr lang="zh-CN" altLang="en-US" dirty="0">
                <a:solidFill>
                  <a:srgbClr val="3333FF"/>
                </a:solidFill>
              </a:rPr>
              <a:t>自然</a:t>
            </a:r>
            <a:r>
              <a:rPr lang="en-US" altLang="zh-CN" dirty="0">
                <a:solidFill>
                  <a:srgbClr val="3333FF"/>
                </a:solidFill>
              </a:rPr>
              <a:t>)</a:t>
            </a:r>
            <a:r>
              <a:rPr lang="zh-CN" altLang="en-US" dirty="0">
                <a:solidFill>
                  <a:srgbClr val="3333FF"/>
                </a:solidFill>
              </a:rPr>
              <a:t>映射</a:t>
            </a:r>
            <a:r>
              <a:rPr lang="zh-CN" altLang="en-US" dirty="0"/>
              <a:t>，其中</a:t>
            </a:r>
            <a:r>
              <a:rPr lang="en-US" altLang="zh-CN" dirty="0"/>
              <a:t>g(a)</a:t>
            </a:r>
            <a:r>
              <a:rPr lang="zh-CN" altLang="en-US" dirty="0"/>
              <a:t>＝</a:t>
            </a:r>
            <a:r>
              <a:rPr lang="en-US" altLang="zh-CN" dirty="0"/>
              <a:t>[a]</a:t>
            </a:r>
            <a:r>
              <a:rPr lang="en-US" altLang="zh-CN" baseline="-25000" dirty="0"/>
              <a:t>R</a:t>
            </a:r>
            <a:r>
              <a:rPr lang="zh-CN" altLang="en-US" dirty="0"/>
              <a:t>，</a:t>
            </a:r>
            <a:r>
              <a:rPr lang="en-US" altLang="zh-CN" dirty="0" err="1"/>
              <a:t>a</a:t>
            </a:r>
            <a:r>
              <a:rPr lang="en-US" altLang="en-US" dirty="0" err="1"/>
              <a:t>∈</a:t>
            </a:r>
            <a:r>
              <a:rPr lang="en-US" altLang="zh-CN" dirty="0" err="1"/>
              <a:t>A</a:t>
            </a:r>
            <a:r>
              <a:rPr lang="en-US" altLang="zh-CN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证明：</a:t>
            </a:r>
            <a:r>
              <a:rPr lang="zh-CN" altLang="en-US" dirty="0"/>
              <a:t>典型映射是一个满射。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6F93696-4665-433F-B217-5D8037D89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5.31</a:t>
            </a:r>
          </a:p>
        </p:txBody>
      </p:sp>
      <p:sp>
        <p:nvSpPr>
          <p:cNvPr id="1789956" name="Rectangle 4">
            <a:extLst>
              <a:ext uri="{FF2B5EF4-FFF2-40B4-BE49-F238E27FC236}">
                <a16:creationId xmlns:a16="http://schemas.microsoft.com/office/drawing/2014/main" id="{A9FB65A4-012F-40C7-ADF0-9778410E7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0367"/>
            <a:ext cx="11737974" cy="183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buClrTx/>
              <a:buFontTx/>
              <a:buNone/>
            </a:pPr>
            <a:r>
              <a:rPr kumimoji="1"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分析：</a:t>
            </a:r>
            <a:r>
              <a:rPr kumimoji="1" lang="zh-CN" altLang="en-US" sz="2400" dirty="0">
                <a:latin typeface="+mn-ea"/>
                <a:ea typeface="+mn-ea"/>
              </a:rPr>
              <a:t>由等价类的定义，对任意</a:t>
            </a:r>
            <a:r>
              <a:rPr kumimoji="1" lang="en-US" altLang="zh-CN" sz="2400" dirty="0">
                <a:latin typeface="+mn-ea"/>
                <a:ea typeface="+mn-ea"/>
              </a:rPr>
              <a:t>[a]</a:t>
            </a:r>
            <a:r>
              <a:rPr lang="en-US" altLang="zh-CN" sz="2400" baseline="-25000" dirty="0">
                <a:latin typeface="+mn-ea"/>
                <a:ea typeface="+mn-ea"/>
              </a:rPr>
              <a:t>R</a:t>
            </a:r>
            <a:r>
              <a:rPr kumimoji="1" lang="en-US" altLang="zh-CN" sz="2400" dirty="0">
                <a:latin typeface="+mn-ea"/>
                <a:ea typeface="+mn-ea"/>
              </a:rPr>
              <a:t>∈A/R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a∈[a]</a:t>
            </a:r>
            <a:r>
              <a:rPr lang="en-US" altLang="zh-CN" sz="2400" baseline="-25000" dirty="0">
                <a:latin typeface="+mn-ea"/>
                <a:ea typeface="+mn-ea"/>
              </a:rPr>
              <a:t>R</a:t>
            </a:r>
            <a:r>
              <a:rPr kumimoji="1" lang="zh-CN" altLang="en-US" sz="2400" dirty="0">
                <a:latin typeface="+mn-ea"/>
                <a:ea typeface="+mn-ea"/>
              </a:rPr>
              <a:t>，即</a:t>
            </a: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任意</a:t>
            </a:r>
            <a:r>
              <a:rPr kumimoji="1" lang="en-US" altLang="zh-CN" sz="2400" dirty="0">
                <a:solidFill>
                  <a:srgbClr val="0000CC"/>
                </a:solidFill>
                <a:latin typeface="+mn-ea"/>
                <a:ea typeface="+mn-ea"/>
              </a:rPr>
              <a:t>A/R</a:t>
            </a: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中的元</a:t>
            </a:r>
            <a:endParaRPr kumimoji="1" lang="en-US" altLang="zh-CN" sz="2400" dirty="0">
              <a:solidFill>
                <a:srgbClr val="0000CC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  <a:buClrTx/>
              <a:buFontTx/>
              <a:buNone/>
            </a:pPr>
            <a:r>
              <a:rPr kumimoji="1" lang="en-US" altLang="zh-CN" sz="2400" dirty="0">
                <a:solidFill>
                  <a:srgbClr val="0000CC"/>
                </a:solidFill>
                <a:latin typeface="+mn-ea"/>
                <a:ea typeface="+mn-ea"/>
              </a:rPr>
              <a:t>     </a:t>
            </a: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素都有原象，</a:t>
            </a:r>
            <a:r>
              <a:rPr kumimoji="1" lang="zh-CN" altLang="en-US" sz="2400" dirty="0">
                <a:latin typeface="+mn-ea"/>
                <a:ea typeface="+mn-ea"/>
              </a:rPr>
              <a:t>所以典型映射是满射。</a:t>
            </a:r>
          </a:p>
          <a:p>
            <a:pPr algn="l" eaLnBrk="1" hangingPunct="1">
              <a:lnSpc>
                <a:spcPct val="150000"/>
              </a:lnSpc>
              <a:buClrTx/>
              <a:buFontTx/>
              <a:buNone/>
            </a:pP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证明过程留给读者。</a:t>
            </a:r>
          </a:p>
        </p:txBody>
      </p:sp>
    </p:spTree>
    <p:custDataLst>
      <p:tags r:id="rId1"/>
    </p:custData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9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9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9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9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9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89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995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978" name="Rectangle 2">
            <a:extLst>
              <a:ext uri="{FF2B5EF4-FFF2-40B4-BE49-F238E27FC236}">
                <a16:creationId xmlns:a16="http://schemas.microsoft.com/office/drawing/2014/main" id="{14062865-6759-4BAD-BC91-50FC525B1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25763"/>
            <a:ext cx="11506200" cy="2404031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5.32  </a:t>
            </a:r>
            <a:r>
              <a:rPr lang="zh-CN" altLang="en-US" dirty="0"/>
              <a:t>设</a:t>
            </a:r>
            <a:r>
              <a:rPr lang="en-US" altLang="zh-CN" dirty="0"/>
              <a:t>&lt;A,≤&gt;</a:t>
            </a:r>
            <a:r>
              <a:rPr lang="zh-CN" altLang="en-US" dirty="0"/>
              <a:t>是偏序集，</a:t>
            </a:r>
            <a:r>
              <a:rPr lang="zh-CN" altLang="en-US" dirty="0">
                <a:solidFill>
                  <a:srgbClr val="3333FF"/>
                </a:solidFill>
              </a:rPr>
              <a:t>对任意</a:t>
            </a:r>
            <a:r>
              <a:rPr lang="en-US" altLang="zh-CN" dirty="0" err="1">
                <a:solidFill>
                  <a:srgbClr val="3333FF"/>
                </a:solidFill>
              </a:rPr>
              <a:t>a∈A</a:t>
            </a:r>
            <a:r>
              <a:rPr lang="zh-CN" altLang="en-US" dirty="0">
                <a:solidFill>
                  <a:srgbClr val="3333FF"/>
                </a:solidFill>
              </a:rPr>
              <a:t>，令：</a:t>
            </a: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dirty="0">
                <a:solidFill>
                  <a:srgbClr val="3333FF"/>
                </a:solidFill>
              </a:rPr>
              <a:t>f(a)</a:t>
            </a:r>
            <a:r>
              <a:rPr lang="zh-CN" altLang="en-US" dirty="0">
                <a:solidFill>
                  <a:srgbClr val="3333FF"/>
                </a:solidFill>
              </a:rPr>
              <a:t>＝</a:t>
            </a:r>
            <a:r>
              <a:rPr lang="en-US" altLang="zh-CN" dirty="0">
                <a:solidFill>
                  <a:srgbClr val="3333FF"/>
                </a:solidFill>
              </a:rPr>
              <a:t>{</a:t>
            </a:r>
            <a:r>
              <a:rPr lang="en-US" altLang="zh-CN" dirty="0" err="1">
                <a:solidFill>
                  <a:srgbClr val="3333FF"/>
                </a:solidFill>
              </a:rPr>
              <a:t>x|x∈A∧x≤a</a:t>
            </a:r>
            <a:r>
              <a:rPr lang="en-US" altLang="zh-CN" dirty="0">
                <a:solidFill>
                  <a:srgbClr val="3333FF"/>
                </a:solidFill>
              </a:rPr>
              <a:t>}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证明：</a:t>
            </a:r>
            <a:r>
              <a:rPr lang="en-US" altLang="zh-CN" dirty="0"/>
              <a:t>f</a:t>
            </a:r>
            <a:r>
              <a:rPr lang="zh-CN" altLang="en-US" dirty="0"/>
              <a:t>是从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P</a:t>
            </a:r>
            <a:r>
              <a:rPr lang="en-US" altLang="en-US" noProof="1"/>
              <a:t>(</a:t>
            </a:r>
            <a:r>
              <a:rPr lang="en-US" altLang="zh-CN" noProof="1"/>
              <a:t>A)</a:t>
            </a:r>
            <a:r>
              <a:rPr lang="zh-CN" altLang="en-US" noProof="1"/>
              <a:t>的</a:t>
            </a:r>
            <a:r>
              <a:rPr lang="zh-CN" altLang="en-US" noProof="1">
                <a:solidFill>
                  <a:srgbClr val="0000CC"/>
                </a:solidFill>
              </a:rPr>
              <a:t>单射函数</a:t>
            </a:r>
            <a:r>
              <a:rPr lang="zh-CN" altLang="en-US" noProof="1"/>
              <a:t>，并且</a:t>
            </a:r>
            <a:r>
              <a:rPr lang="en-US" altLang="zh-CN" noProof="1"/>
              <a:t>f</a:t>
            </a:r>
            <a:r>
              <a:rPr lang="zh-CN" altLang="en-US" noProof="1">
                <a:solidFill>
                  <a:srgbClr val="3333FF"/>
                </a:solidFill>
              </a:rPr>
              <a:t>保持</a:t>
            </a:r>
            <a:r>
              <a:rPr lang="zh-CN" altLang="en-US" noProof="1"/>
              <a:t>&lt;</a:t>
            </a:r>
            <a:r>
              <a:rPr lang="en-US" altLang="zh-CN" noProof="1"/>
              <a:t>A,≤&gt;</a:t>
            </a:r>
            <a:r>
              <a:rPr lang="zh-CN" altLang="en-US" noProof="1"/>
              <a:t>与</a:t>
            </a:r>
            <a:r>
              <a:rPr lang="en-US" altLang="en-US" noProof="1"/>
              <a:t>&lt;P(</a:t>
            </a:r>
            <a:r>
              <a:rPr lang="en-US" altLang="zh-CN" noProof="1"/>
              <a:t>A),</a:t>
            </a:r>
            <a:r>
              <a:rPr lang="en-US" altLang="zh-CN" noProof="1">
                <a:sym typeface="Symbol" pitchFamily="18" charset="2"/>
              </a:rPr>
              <a:t></a:t>
            </a:r>
            <a:r>
              <a:rPr lang="en-US" altLang="zh-CN" dirty="0"/>
              <a:t>&gt;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3333FF"/>
                </a:solidFill>
              </a:rPr>
              <a:t>偏序关系</a:t>
            </a:r>
            <a:r>
              <a:rPr lang="zh-CN" altLang="en-US" dirty="0"/>
              <a:t>，即：对任意</a:t>
            </a:r>
            <a:r>
              <a:rPr lang="en-US" altLang="zh-CN" dirty="0" err="1"/>
              <a:t>a,b∈A</a:t>
            </a:r>
            <a:r>
              <a:rPr lang="zh-CN" altLang="en-US" dirty="0"/>
              <a:t>，若</a:t>
            </a:r>
            <a:r>
              <a:rPr lang="en-US" altLang="zh-CN" dirty="0" err="1"/>
              <a:t>a≤b</a:t>
            </a:r>
            <a:r>
              <a:rPr lang="zh-CN" altLang="en-US" dirty="0"/>
              <a:t>，则</a:t>
            </a:r>
            <a:r>
              <a:rPr lang="en-US" altLang="zh-CN" dirty="0"/>
              <a:t>f(a)</a:t>
            </a:r>
            <a:r>
              <a:rPr lang="en-US" altLang="zh-CN" noProof="1">
                <a:sym typeface="Symbol" pitchFamily="18" charset="2"/>
              </a:rPr>
              <a:t></a:t>
            </a:r>
            <a:r>
              <a:rPr lang="en-US" altLang="zh-CN" dirty="0"/>
              <a:t>f(b)</a:t>
            </a:r>
            <a:r>
              <a:rPr lang="zh-CN" altLang="en-US" dirty="0"/>
              <a:t>。</a:t>
            </a:r>
            <a:endParaRPr lang="zh-CN" altLang="en-US" noProof="1"/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16708492-FCB9-453D-BAB9-58ED6CE9F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5. 32 </a:t>
            </a:r>
          </a:p>
        </p:txBody>
      </p:sp>
      <p:sp>
        <p:nvSpPr>
          <p:cNvPr id="1790980" name="Rectangle 4">
            <a:extLst>
              <a:ext uri="{FF2B5EF4-FFF2-40B4-BE49-F238E27FC236}">
                <a16:creationId xmlns:a16="http://schemas.microsoft.com/office/drawing/2014/main" id="{6E5D4987-8BF9-49AF-A852-BC1AC276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4" y="3810794"/>
            <a:ext cx="11169811" cy="136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8" tIns="36008" rIns="36008" bIns="36008">
            <a:spAutoFit/>
          </a:bodyPr>
          <a:lstStyle/>
          <a:p>
            <a:pPr marL="342969" indent="-342969">
              <a:lnSpc>
                <a:spcPct val="120000"/>
              </a:lnSpc>
              <a:buClr>
                <a:srgbClr val="00FF00"/>
              </a:buClr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证明：</a:t>
            </a:r>
            <a:r>
              <a:rPr kumimoji="1" lang="en-US" altLang="zh-CN" b="1" dirty="0">
                <a:latin typeface="+mn-ea"/>
              </a:rPr>
              <a:t>1) </a:t>
            </a:r>
            <a:r>
              <a:rPr kumimoji="1" lang="en-US" altLang="zh-CN" b="1" noProof="1">
                <a:solidFill>
                  <a:srgbClr val="0000FF"/>
                </a:solidFill>
                <a:latin typeface="+mn-ea"/>
              </a:rPr>
              <a:t>f</a:t>
            </a:r>
            <a:r>
              <a:rPr kumimoji="1" lang="zh-CN" altLang="en-US" b="1" noProof="1">
                <a:solidFill>
                  <a:srgbClr val="0000FF"/>
                </a:solidFill>
                <a:latin typeface="+mn-ea"/>
              </a:rPr>
              <a:t>是映射</a:t>
            </a:r>
            <a:r>
              <a:rPr kumimoji="1" lang="zh-CN" altLang="zh-CN" b="1" noProof="1">
                <a:solidFill>
                  <a:srgbClr val="0000FF"/>
                </a:solidFill>
                <a:latin typeface="+mn-ea"/>
              </a:rPr>
              <a:t>。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任取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a∈A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，由于</a:t>
            </a:r>
          </a:p>
          <a:p>
            <a:pPr marL="342969" indent="-342969" algn="ctr">
              <a:lnSpc>
                <a:spcPct val="120000"/>
              </a:lnSpc>
              <a:buClr>
                <a:srgbClr val="00FF00"/>
              </a:buClr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f(a)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{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x|x∈A∧x≤a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}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  <a:sym typeface="Symbol" pitchFamily="18" charset="2"/>
              </a:rPr>
              <a:t>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，</a:t>
            </a:r>
          </a:p>
          <a:p>
            <a:pPr marL="342969" indent="-342969">
              <a:lnSpc>
                <a:spcPct val="120000"/>
              </a:lnSpc>
              <a:buClr>
                <a:srgbClr val="00FF00"/>
              </a:buClr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所以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f(a)∈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  <a:sym typeface="Symbol" pitchFamily="18" charset="2"/>
              </a:rPr>
              <a:t>P</a:t>
            </a:r>
            <a:r>
              <a:rPr kumimoji="1" lang="en-US" altLang="zh-CN" b="1" noProof="1">
                <a:solidFill>
                  <a:srgbClr val="000000"/>
                </a:solidFill>
                <a:latin typeface="+mn-ea"/>
              </a:rPr>
              <a:t>(A)，</a:t>
            </a:r>
            <a:r>
              <a:rPr kumimoji="1" lang="zh-CN" altLang="en-US" b="1" noProof="1">
                <a:solidFill>
                  <a:srgbClr val="0000FF"/>
                </a:solidFill>
                <a:latin typeface="+mn-ea"/>
              </a:rPr>
              <a:t>即</a:t>
            </a:r>
            <a:r>
              <a:rPr kumimoji="1" lang="en-US" altLang="zh-CN" b="1" noProof="1">
                <a:solidFill>
                  <a:srgbClr val="0000FF"/>
                </a:solidFill>
                <a:latin typeface="+mn-ea"/>
              </a:rPr>
              <a:t>f</a:t>
            </a:r>
            <a:r>
              <a:rPr kumimoji="1" lang="zh-CN" altLang="en-US" b="1" noProof="1">
                <a:solidFill>
                  <a:srgbClr val="0000FF"/>
                </a:solidFill>
                <a:latin typeface="+mn-ea"/>
              </a:rPr>
              <a:t>是从</a:t>
            </a:r>
            <a:r>
              <a:rPr kumimoji="1" lang="en-US" altLang="zh-CN" b="1" noProof="1">
                <a:solidFill>
                  <a:srgbClr val="0000FF"/>
                </a:solidFill>
                <a:latin typeface="+mn-ea"/>
              </a:rPr>
              <a:t>A</a:t>
            </a:r>
            <a:r>
              <a:rPr kumimoji="1" lang="zh-CN" altLang="en-US" b="1" noProof="1">
                <a:solidFill>
                  <a:srgbClr val="0000FF"/>
                </a:solidFill>
                <a:latin typeface="+mn-ea"/>
              </a:rPr>
              <a:t>到</a:t>
            </a:r>
            <a:r>
              <a:rPr kumimoji="1" lang="en-US" altLang="en-US" b="1" noProof="1">
                <a:solidFill>
                  <a:srgbClr val="0000FF"/>
                </a:solidFill>
                <a:latin typeface="+mn-ea"/>
              </a:rPr>
              <a:t>P(</a:t>
            </a:r>
            <a:r>
              <a:rPr kumimoji="1" lang="en-US" altLang="zh-CN" b="1" noProof="1">
                <a:solidFill>
                  <a:srgbClr val="0000FF"/>
                </a:solidFill>
                <a:latin typeface="+mn-ea"/>
              </a:rPr>
              <a:t>A)</a:t>
            </a:r>
            <a:r>
              <a:rPr kumimoji="1" lang="zh-CN" altLang="en-US" b="1" noProof="1">
                <a:solidFill>
                  <a:srgbClr val="0000FF"/>
                </a:solidFill>
                <a:latin typeface="+mn-ea"/>
              </a:rPr>
              <a:t>的函数</a:t>
            </a:r>
            <a:r>
              <a:rPr kumimoji="1" lang="zh-CN" altLang="en-US" b="1" noProof="1">
                <a:latin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0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0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0980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02" name="Rectangle 2">
            <a:extLst>
              <a:ext uri="{FF2B5EF4-FFF2-40B4-BE49-F238E27FC236}">
                <a16:creationId xmlns:a16="http://schemas.microsoft.com/office/drawing/2014/main" id="{94F8F73F-7E5F-45E6-9739-BE0EE5A4B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754223"/>
            <a:ext cx="11429999" cy="168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en-US" sz="2400" dirty="0">
                <a:solidFill>
                  <a:schemeClr val="tx1"/>
                </a:solidFill>
                <a:latin typeface="+mn-ea"/>
                <a:ea typeface="+mn-ea"/>
              </a:rPr>
              <a:t>2) </a:t>
            </a:r>
            <a:r>
              <a:rPr kumimoji="1" lang="en-US" altLang="zh-CN" sz="2400" noProof="1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kumimoji="1" lang="zh-CN" altLang="en-US" sz="2400" noProof="1">
                <a:solidFill>
                  <a:srgbClr val="0000FF"/>
                </a:solidFill>
                <a:latin typeface="+mn-ea"/>
                <a:ea typeface="+mn-ea"/>
              </a:rPr>
              <a:t>是</a:t>
            </a:r>
            <a:r>
              <a:rPr kumimoji="1" lang="zh-CN" altLang="zh-CN" sz="2400" noProof="1">
                <a:solidFill>
                  <a:srgbClr val="0000FF"/>
                </a:solidFill>
                <a:latin typeface="+mn-ea"/>
                <a:ea typeface="+mn-ea"/>
              </a:rPr>
              <a:t>单</a:t>
            </a:r>
            <a:r>
              <a:rPr kumimoji="1" lang="zh-CN" altLang="en-US" sz="2400" noProof="1">
                <a:solidFill>
                  <a:srgbClr val="0000FF"/>
                </a:solidFill>
                <a:latin typeface="+mn-ea"/>
                <a:ea typeface="+mn-ea"/>
              </a:rPr>
              <a:t>射</a:t>
            </a:r>
            <a:r>
              <a:rPr kumimoji="1" lang="zh-CN" altLang="zh-CN" sz="2400" noProof="1">
                <a:solidFill>
                  <a:srgbClr val="0000FF"/>
                </a:solidFill>
                <a:latin typeface="+mn-ea"/>
                <a:ea typeface="+mn-ea"/>
              </a:rPr>
              <a:t>。</a:t>
            </a:r>
            <a:r>
              <a:rPr kumimoji="1" lang="zh-CN" altLang="en-US" sz="2400" noProof="1">
                <a:latin typeface="+mn-ea"/>
                <a:ea typeface="+mn-ea"/>
              </a:rPr>
              <a:t>对任意</a:t>
            </a:r>
            <a:r>
              <a:rPr kumimoji="1" lang="en-US" altLang="zh-CN" sz="2400" noProof="1">
                <a:latin typeface="+mn-ea"/>
                <a:ea typeface="+mn-ea"/>
              </a:rPr>
              <a:t>a,b</a:t>
            </a:r>
            <a:r>
              <a:rPr kumimoji="1" lang="en-US" altLang="zh-CN" sz="2400" dirty="0">
                <a:latin typeface="+mn-ea"/>
                <a:ea typeface="+mn-ea"/>
              </a:rPr>
              <a:t>∈A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 err="1">
                <a:latin typeface="+mn-ea"/>
                <a:ea typeface="+mn-ea"/>
              </a:rPr>
              <a:t>a≠b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zh-CN" sz="2400" dirty="0">
                <a:latin typeface="+mn-ea"/>
                <a:ea typeface="+mn-ea"/>
              </a:rPr>
              <a:t>①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a,b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存在偏序关系，</a:t>
            </a:r>
            <a:r>
              <a:rPr kumimoji="1" lang="zh-CN" altLang="en-US" sz="2400" dirty="0">
                <a:latin typeface="+mn-ea"/>
                <a:ea typeface="+mn-ea"/>
              </a:rPr>
              <a:t>不妨设</a:t>
            </a:r>
            <a:r>
              <a:rPr kumimoji="1"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a≤b</a:t>
            </a:r>
            <a:endParaRPr kumimoji="1"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400" dirty="0">
                <a:solidFill>
                  <a:srgbClr val="0000FF"/>
                </a:solidFill>
                <a:latin typeface="+mn-ea"/>
              </a:rPr>
              <a:t>       a ≤b </a:t>
            </a:r>
            <a:r>
              <a:rPr lang="en-US" altLang="en-US" sz="2400" noProof="1">
                <a:sym typeface="Symbol" panose="05050102010706020507" pitchFamily="18" charset="2"/>
              </a:rPr>
              <a:t> </a:t>
            </a:r>
            <a:r>
              <a:rPr lang="en-US" altLang="zh-CN" sz="2400" dirty="0" err="1">
                <a:latin typeface="+mn-ea"/>
                <a:ea typeface="+mn-ea"/>
              </a:rPr>
              <a:t>b≤a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en-US" sz="2400" noProof="1">
                <a:sym typeface="Symbol" panose="05050102010706020507" pitchFamily="18" charset="2"/>
              </a:rPr>
              <a:t>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anose="05050102010706020507" pitchFamily="18" charset="2"/>
              </a:rPr>
              <a:t>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(a)</a:t>
            </a:r>
            <a:r>
              <a:rPr lang="zh-CN" altLang="en-US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</a:t>
            </a:r>
            <a:r>
              <a:rPr lang="en-US" altLang="zh-CN" sz="2400" dirty="0" err="1">
                <a:latin typeface="+mn-ea"/>
                <a:ea typeface="+mn-ea"/>
              </a:rPr>
              <a:t>x|x∈A∧x≤a</a:t>
            </a:r>
            <a:r>
              <a:rPr lang="en-US" altLang="zh-CN" sz="2400" dirty="0">
                <a:latin typeface="+mn-ea"/>
                <a:ea typeface="+mn-ea"/>
              </a:rPr>
              <a:t>}                  </a:t>
            </a:r>
            <a:r>
              <a:rPr lang="zh-CN" altLang="en-US" sz="2400" dirty="0">
                <a:latin typeface="+mn-ea"/>
                <a:ea typeface="+mn-ea"/>
              </a:rPr>
              <a:t>（</a:t>
            </a:r>
            <a:r>
              <a:rPr kumimoji="1" lang="zh-CN" altLang="en-US" sz="2400" dirty="0">
                <a:latin typeface="+mn-ea"/>
                <a:ea typeface="+mn-ea"/>
              </a:rPr>
              <a:t>“≤”是</a:t>
            </a:r>
            <a:r>
              <a:rPr lang="zh-CN" altLang="en-US" sz="2400" dirty="0">
                <a:latin typeface="+mn-ea"/>
                <a:ea typeface="+mn-ea"/>
              </a:rPr>
              <a:t>反对称的）</a:t>
            </a: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1792003" name="Rectangle 3">
            <a:extLst>
              <a:ext uri="{FF2B5EF4-FFF2-40B4-BE49-F238E27FC236}">
                <a16:creationId xmlns:a16="http://schemas.microsoft.com/office/drawing/2014/main" id="{D4CF1A5C-843A-4CDD-9066-E8721EEBA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2501464"/>
            <a:ext cx="11582400" cy="42049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/>
              <a:t>又因为 </a:t>
            </a:r>
            <a:r>
              <a:rPr lang="en-US" altLang="zh-CN" dirty="0" err="1"/>
              <a:t>b≤b</a:t>
            </a:r>
            <a:r>
              <a:rPr lang="en-US" altLang="zh-CN" dirty="0"/>
              <a:t>                                                                         </a:t>
            </a:r>
            <a:r>
              <a:rPr lang="zh-CN" altLang="en-US" dirty="0"/>
              <a:t>（“≤”是自反的）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 err="1"/>
              <a:t>b≤b</a:t>
            </a:r>
            <a:r>
              <a:rPr lang="en-US" altLang="zh-CN" dirty="0"/>
              <a:t> </a:t>
            </a:r>
            <a:r>
              <a:rPr lang="en-US" altLang="en-US" noProof="1">
                <a:sym typeface="Symbol" panose="05050102010706020507" pitchFamily="18" charset="2"/>
              </a:rPr>
              <a:t> </a:t>
            </a:r>
            <a:r>
              <a:rPr lang="en-US" altLang="zh-CN" dirty="0" err="1">
                <a:solidFill>
                  <a:srgbClr val="0000FF"/>
                </a:solidFill>
              </a:rPr>
              <a:t>b∈f</a:t>
            </a:r>
            <a:r>
              <a:rPr lang="en-US" altLang="zh-CN" dirty="0">
                <a:solidFill>
                  <a:srgbClr val="0000FF"/>
                </a:solidFill>
              </a:rPr>
              <a:t>(b)</a:t>
            </a:r>
            <a:r>
              <a:rPr lang="zh-CN" altLang="en-US" dirty="0"/>
              <a:t> ＝</a:t>
            </a:r>
            <a:r>
              <a:rPr lang="en-US" altLang="zh-CN" dirty="0"/>
              <a:t>{</a:t>
            </a:r>
            <a:r>
              <a:rPr lang="en-US" altLang="zh-CN" dirty="0" err="1"/>
              <a:t>x|x∈A∧x≤b</a:t>
            </a:r>
            <a:r>
              <a:rPr lang="en-US" altLang="zh-CN" dirty="0"/>
              <a:t>} 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/>
              <a:t>所以</a:t>
            </a:r>
            <a:r>
              <a:rPr lang="en-US" altLang="zh-CN" dirty="0">
                <a:solidFill>
                  <a:srgbClr val="0000FF"/>
                </a:solidFill>
              </a:rPr>
              <a:t>f(a)≠f(b)</a:t>
            </a:r>
            <a:r>
              <a:rPr lang="en-US" altLang="zh-CN" dirty="0"/>
              <a:t> )</a:t>
            </a:r>
            <a:r>
              <a:rPr lang="zh-CN" altLang="zh-CN" dirty="0"/>
              <a:t>，从而</a:t>
            </a:r>
            <a:r>
              <a:rPr lang="en-US" altLang="zh-CN" dirty="0"/>
              <a:t>f</a:t>
            </a:r>
            <a:r>
              <a:rPr lang="zh-CN" altLang="zh-CN" dirty="0"/>
              <a:t>是单射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dirty="0"/>
              <a:t>②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若</a:t>
            </a:r>
            <a:r>
              <a:rPr lang="en-US" altLang="zh-CN" dirty="0" err="1">
                <a:solidFill>
                  <a:srgbClr val="FF0000"/>
                </a:solidFill>
              </a:rPr>
              <a:t>a,b</a:t>
            </a:r>
            <a:r>
              <a:rPr lang="zh-CN" altLang="en-US" dirty="0">
                <a:solidFill>
                  <a:srgbClr val="FF0000"/>
                </a:solidFill>
              </a:rPr>
              <a:t>不存在偏序关系，</a:t>
            </a:r>
            <a:r>
              <a:rPr lang="zh-CN" altLang="en-US" dirty="0"/>
              <a:t>则有：</a:t>
            </a:r>
            <a:r>
              <a:rPr lang="en-US" altLang="zh-CN" dirty="0" err="1"/>
              <a:t>a≤b</a:t>
            </a:r>
            <a:r>
              <a:rPr lang="en-US" altLang="en-US" noProof="1">
                <a:sym typeface="Symbol" panose="05050102010706020507" pitchFamily="18" charset="2"/>
              </a:rPr>
              <a:t>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a</a:t>
            </a:r>
            <a:r>
              <a:rPr lang="en-US" altLang="zh-CN" dirty="0" err="1">
                <a:solidFill>
                  <a:srgbClr val="0000FF"/>
                </a:solidFill>
                <a:sym typeface="Symbol" panose="05050102010706020507" pitchFamily="18" charset="2"/>
              </a:rPr>
              <a:t></a:t>
            </a:r>
            <a:r>
              <a:rPr lang="en-US" altLang="zh-CN" dirty="0" err="1">
                <a:solidFill>
                  <a:srgbClr val="0000FF"/>
                </a:solidFill>
              </a:rPr>
              <a:t>f</a:t>
            </a:r>
            <a:r>
              <a:rPr lang="en-US" altLang="zh-CN" dirty="0">
                <a:solidFill>
                  <a:srgbClr val="0000FF"/>
                </a:solidFill>
              </a:rPr>
              <a:t>(b)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x|x∈A∧x≤b</a:t>
            </a:r>
            <a:r>
              <a:rPr lang="en-US" altLang="zh-CN" dirty="0"/>
              <a:t>}        </a:t>
            </a:r>
            <a:endParaRPr lang="zh-CN" altLang="en-US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/>
              <a:t>又因为 </a:t>
            </a:r>
            <a:r>
              <a:rPr lang="en-US" altLang="zh-CN" dirty="0" err="1"/>
              <a:t>a≤a</a:t>
            </a:r>
            <a:r>
              <a:rPr lang="en-US" altLang="zh-CN" dirty="0"/>
              <a:t>                                                                          </a:t>
            </a:r>
            <a:r>
              <a:rPr lang="zh-CN" altLang="en-US" dirty="0"/>
              <a:t>（“≤”是自反的）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noProof="1">
                <a:sym typeface="Symbol" panose="05050102010706020507" pitchFamily="18" charset="2"/>
              </a:rPr>
              <a:t> </a:t>
            </a:r>
            <a:r>
              <a:rPr lang="en-US" altLang="zh-CN" dirty="0" err="1"/>
              <a:t>a≤a</a:t>
            </a:r>
            <a:r>
              <a:rPr lang="en-US" altLang="zh-CN" dirty="0"/>
              <a:t> </a:t>
            </a:r>
            <a:r>
              <a:rPr lang="en-US" altLang="en-US" noProof="1">
                <a:sym typeface="Symbol" panose="05050102010706020507" pitchFamily="18" charset="2"/>
              </a:rPr>
              <a:t> </a:t>
            </a:r>
            <a:r>
              <a:rPr lang="en-US" altLang="zh-CN" dirty="0" err="1">
                <a:solidFill>
                  <a:srgbClr val="0000FF"/>
                </a:solidFill>
              </a:rPr>
              <a:t>a∈f</a:t>
            </a:r>
            <a:r>
              <a:rPr lang="en-US" altLang="zh-CN" dirty="0">
                <a:solidFill>
                  <a:srgbClr val="0000FF"/>
                </a:solidFill>
              </a:rPr>
              <a:t>(a)</a:t>
            </a:r>
            <a:r>
              <a:rPr lang="zh-CN" altLang="en-US" dirty="0"/>
              <a:t>，即</a:t>
            </a:r>
            <a:r>
              <a:rPr lang="en-US" altLang="zh-CN" dirty="0"/>
              <a:t>f(a)≠f(b)</a:t>
            </a:r>
            <a:r>
              <a:rPr lang="zh-CN" altLang="zh-CN" dirty="0"/>
              <a:t>，从而</a:t>
            </a:r>
            <a:r>
              <a:rPr lang="en-US" altLang="zh-CN" dirty="0"/>
              <a:t>f</a:t>
            </a:r>
            <a:r>
              <a:rPr lang="zh-CN" altLang="zh-CN" dirty="0"/>
              <a:t>是单射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/>
              <a:t>因此对 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 err="1"/>
              <a:t>b∈A</a:t>
            </a:r>
            <a:r>
              <a:rPr lang="zh-CN" altLang="en-US" dirty="0"/>
              <a:t>，当</a:t>
            </a:r>
            <a:r>
              <a:rPr lang="en-US" altLang="zh-CN" dirty="0" err="1"/>
              <a:t>a≠b</a:t>
            </a:r>
            <a:r>
              <a:rPr lang="zh-CN" altLang="en-US" dirty="0"/>
              <a:t>，总有</a:t>
            </a:r>
            <a:r>
              <a:rPr lang="en-US" altLang="zh-CN" dirty="0"/>
              <a:t>f(a)≠f(b)</a:t>
            </a:r>
            <a:r>
              <a:rPr lang="zh-CN" altLang="en-US" dirty="0"/>
              <a:t>。从而</a:t>
            </a:r>
            <a:r>
              <a:rPr lang="en-US" altLang="zh-CN" dirty="0"/>
              <a:t>f</a:t>
            </a:r>
            <a:r>
              <a:rPr lang="zh-CN" altLang="en-US" dirty="0"/>
              <a:t>是从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P(A)</a:t>
            </a:r>
            <a:r>
              <a:rPr lang="zh-CN" altLang="en-US" dirty="0"/>
              <a:t>的单射。</a:t>
            </a:r>
          </a:p>
        </p:txBody>
      </p:sp>
      <p:sp>
        <p:nvSpPr>
          <p:cNvPr id="31749" name="Rectangle 4">
            <a:extLst>
              <a:ext uri="{FF2B5EF4-FFF2-40B4-BE49-F238E27FC236}">
                <a16:creationId xmlns:a16="http://schemas.microsoft.com/office/drawing/2014/main" id="{CF07E273-953C-44DC-A952-7053EF768A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lIns="91461" tIns="60958" rIns="121917" bIns="60958" rtlCol="0" anchor="ctr">
            <a:noAutofit/>
          </a:bodyPr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5.32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续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1792006" name="Line 6">
            <a:extLst>
              <a:ext uri="{FF2B5EF4-FFF2-40B4-BE49-F238E27FC236}">
                <a16:creationId xmlns:a16="http://schemas.microsoft.com/office/drawing/2014/main" id="{659F974E-256C-4B6C-A513-B53C6D818E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2050" y="1992567"/>
            <a:ext cx="152435" cy="3810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92007" name="Line 7">
            <a:extLst>
              <a:ext uri="{FF2B5EF4-FFF2-40B4-BE49-F238E27FC236}">
                <a16:creationId xmlns:a16="http://schemas.microsoft.com/office/drawing/2014/main" id="{929FA193-89BA-462C-AF18-CCBE6D864B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84775" y="4299438"/>
            <a:ext cx="152435" cy="3810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92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92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9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79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79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79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79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9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79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79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79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02" grpId="0"/>
      <p:bldP spid="1792003" grpId="0" uiExpand="1" build="p"/>
      <p:bldP spid="179200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2CFC0D48-14E2-4EB7-8282-E3E84B69B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5.32 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续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3027" name="Rectangle 3">
                <a:extLst>
                  <a:ext uri="{FF2B5EF4-FFF2-40B4-BE49-F238E27FC236}">
                    <a16:creationId xmlns:a16="http://schemas.microsoft.com/office/drawing/2014/main" id="{0C550335-D9DE-4BF7-A9B9-1E8CBBBE436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7975" y="1067594"/>
                <a:ext cx="8534400" cy="3962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None/>
                  <a:tabLst>
                    <a:tab pos="4750750" algn="l"/>
                  </a:tabLst>
                </a:pPr>
                <a:r>
                  <a:rPr kumimoji="1" lang="en-US" altLang="zh-CN" dirty="0"/>
                  <a:t>(2) </a:t>
                </a:r>
                <a:r>
                  <a:rPr kumimoji="1"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kumimoji="1" lang="en-US" altLang="zh-CN" dirty="0"/>
                  <a:t>a∈A,</a:t>
                </a:r>
                <a:r>
                  <a:rPr lang="es-E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kumimoji="1" lang="en-US" altLang="zh-CN" dirty="0" err="1"/>
                  <a:t>b∈A</a:t>
                </a:r>
                <a:r>
                  <a:rPr kumimoji="1" lang="zh-CN" altLang="en-US" dirty="0"/>
                  <a:t>，</a:t>
                </a:r>
                <a:r>
                  <a:rPr kumimoji="1" lang="zh-CN" altLang="en-US" dirty="0">
                    <a:solidFill>
                      <a:srgbClr val="0000CC"/>
                    </a:solidFill>
                  </a:rPr>
                  <a:t>若</a:t>
                </a:r>
                <a:r>
                  <a:rPr kumimoji="1" lang="en-US" altLang="zh-CN" dirty="0" err="1">
                    <a:solidFill>
                      <a:srgbClr val="0000CC"/>
                    </a:solidFill>
                  </a:rPr>
                  <a:t>a≤b</a:t>
                </a:r>
                <a:r>
                  <a:rPr kumimoji="1" lang="zh-CN" altLang="en-US" dirty="0"/>
                  <a:t>，则对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/>
                  <a:t>y</a:t>
                </a:r>
                <a:r>
                  <a:rPr kumimoji="1" lang="zh-CN" altLang="en-US" dirty="0"/>
                  <a:t>，</a:t>
                </a:r>
              </a:p>
              <a:p>
                <a:pPr>
                  <a:lnSpc>
                    <a:spcPct val="150000"/>
                  </a:lnSpc>
                  <a:buNone/>
                  <a:tabLst>
                    <a:tab pos="4750750" algn="l"/>
                  </a:tabLst>
                </a:pPr>
                <a:r>
                  <a:rPr kumimoji="1" lang="en-US" altLang="zh-CN" dirty="0" err="1"/>
                  <a:t>y∈f</a:t>
                </a:r>
                <a:r>
                  <a:rPr kumimoji="1" lang="en-US" altLang="zh-CN" dirty="0"/>
                  <a:t>(a)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kumimoji="1" lang="en-US" altLang="zh-CN" dirty="0" err="1"/>
                  <a:t>y≤a</a:t>
                </a:r>
                <a:endParaRPr kumimoji="1" lang="en-US" altLang="zh-CN" dirty="0"/>
              </a:p>
              <a:p>
                <a:pPr>
                  <a:lnSpc>
                    <a:spcPct val="150000"/>
                  </a:lnSpc>
                  <a:buNone/>
                  <a:tabLst>
                    <a:tab pos="4750750" algn="l"/>
                  </a:tabLst>
                </a:pPr>
                <a:r>
                  <a:rPr kumimoji="1" lang="en-US" altLang="zh-CN" dirty="0" err="1"/>
                  <a:t>y≤a</a:t>
                </a:r>
                <a:r>
                  <a:rPr kumimoji="1" lang="en-US" altLang="zh-CN" dirty="0"/>
                  <a:t> </a:t>
                </a:r>
                <a:r>
                  <a:rPr lang="zh-CN" altLang="zh-CN" dirty="0"/>
                  <a:t>∧ </a:t>
                </a:r>
                <a:r>
                  <a:rPr kumimoji="1" lang="en-US" altLang="zh-CN" dirty="0" err="1"/>
                  <a:t>a≤b</a:t>
                </a:r>
                <a:r>
                  <a:rPr lang="en-US" altLang="en-US" noProof="1">
                    <a:sym typeface="Symbol" panose="05050102010706020507" pitchFamily="18" charset="2"/>
                  </a:rPr>
                  <a:t>  </a:t>
                </a:r>
                <a:r>
                  <a:rPr kumimoji="1" lang="en-US" altLang="zh-CN" dirty="0" err="1"/>
                  <a:t>y≤b</a:t>
                </a:r>
                <a:r>
                  <a:rPr kumimoji="1" lang="en-US" altLang="zh-CN" dirty="0"/>
                  <a:t>            </a:t>
                </a:r>
                <a:r>
                  <a:rPr kumimoji="1" lang="zh-CN" altLang="en-US" dirty="0"/>
                  <a:t>（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“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≤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”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的传递性）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  <a:tabLst>
                    <a:tab pos="4750750" algn="l"/>
                  </a:tabLst>
                </a:pPr>
                <a:r>
                  <a:rPr lang="en-US" altLang="en-US" noProof="1">
                    <a:sym typeface="Symbol" panose="05050102010706020507" pitchFamily="18" charset="2"/>
                  </a:rPr>
                  <a:t>                    </a:t>
                </a:r>
                <a:r>
                  <a:rPr kumimoji="1" lang="en-US" altLang="zh-CN" dirty="0" err="1"/>
                  <a:t>y∈f</a:t>
                </a:r>
                <a:r>
                  <a:rPr kumimoji="1" lang="en-US" altLang="zh-CN" dirty="0"/>
                  <a:t>(b)</a:t>
                </a:r>
                <a:r>
                  <a:rPr kumimoji="1" lang="zh-CN" altLang="en-US" dirty="0"/>
                  <a:t>，</a:t>
                </a:r>
              </a:p>
              <a:p>
                <a:pPr>
                  <a:lnSpc>
                    <a:spcPct val="150000"/>
                  </a:lnSpc>
                  <a:buNone/>
                  <a:tabLst>
                    <a:tab pos="4750750" algn="l"/>
                  </a:tabLst>
                </a:pPr>
                <a:r>
                  <a:rPr kumimoji="1" lang="zh-CN" altLang="en-US" dirty="0"/>
                  <a:t>所以</a:t>
                </a:r>
                <a:r>
                  <a:rPr kumimoji="1" lang="en-US" altLang="zh-CN" dirty="0">
                    <a:solidFill>
                      <a:srgbClr val="0000CC"/>
                    </a:solidFill>
                  </a:rPr>
                  <a:t>f(a)</a:t>
                </a:r>
                <a:r>
                  <a:rPr kumimoji="1" lang="en-US" altLang="zh-CN" dirty="0">
                    <a:solidFill>
                      <a:srgbClr val="0000CC"/>
                    </a:solidFill>
                    <a:sym typeface="Symbol" panose="05050102010706020507" pitchFamily="18" charset="2"/>
                  </a:rPr>
                  <a:t></a:t>
                </a:r>
                <a:r>
                  <a:rPr kumimoji="1" lang="en-US" altLang="zh-CN" dirty="0">
                    <a:solidFill>
                      <a:srgbClr val="0000CC"/>
                    </a:solidFill>
                  </a:rPr>
                  <a:t>f(b</a:t>
                </a:r>
                <a:r>
                  <a:rPr lang="en-US" altLang="zh-CN" dirty="0"/>
                  <a:t> )</a:t>
                </a:r>
                <a:r>
                  <a:rPr lang="zh-CN" altLang="zh-CN" dirty="0"/>
                  <a:t>，即保序性成立。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793027" name="Rectangle 3">
                <a:extLst>
                  <a:ext uri="{FF2B5EF4-FFF2-40B4-BE49-F238E27FC236}">
                    <a16:creationId xmlns:a16="http://schemas.microsoft.com/office/drawing/2014/main" id="{0C550335-D9DE-4BF7-A9B9-1E8CBBBE4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975" y="1067594"/>
                <a:ext cx="8534400" cy="3962400"/>
              </a:xfrm>
              <a:blipFill>
                <a:blip r:embed="rId5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3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3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027" grpId="0" build="p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163E717A-2034-484D-9729-BB3BEE25A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3.</a:t>
            </a:r>
            <a:r>
              <a:rPr lang="zh-CN" altLang="en-US" dirty="0"/>
              <a:t>一些重要的函数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5075" name="Rectangle 3">
                <a:extLst>
                  <a:ext uri="{FF2B5EF4-FFF2-40B4-BE49-F238E27FC236}">
                    <a16:creationId xmlns:a16="http://schemas.microsoft.com/office/drawing/2014/main" id="{804DEDE3-1B21-4F50-9D11-BB77BDAB514B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7975" y="1094041"/>
                <a:ext cx="11658600" cy="445238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5.17    </a:t>
                </a:r>
                <a:r>
                  <a:rPr lang="zh-CN" altLang="zh-CN" dirty="0"/>
                  <a:t>设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是两个集合。</a:t>
                </a:r>
                <a:endParaRPr lang="en-US" altLang="zh-CN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）如果</a:t>
                </a:r>
                <a:r>
                  <a:rPr lang="en-US" altLang="zh-CN" dirty="0"/>
                  <a:t>A=B</a:t>
                </a:r>
                <a:r>
                  <a:rPr lang="zh-CN" altLang="en-US" dirty="0"/>
                  <a:t>，且对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x∈A</a:t>
                </a:r>
                <a:r>
                  <a:rPr lang="zh-CN" altLang="en-US" dirty="0"/>
                  <a:t>，都有</a:t>
                </a:r>
                <a:r>
                  <a:rPr lang="en-US" altLang="zh-CN" dirty="0"/>
                  <a:t>f(x)=x</a:t>
                </a:r>
                <a:r>
                  <a:rPr lang="zh-CN" altLang="en-US" dirty="0"/>
                  <a:t>，则称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恒等函数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Identity Function</a:t>
                </a:r>
                <a:r>
                  <a:rPr lang="zh-CN" altLang="zh-CN" dirty="0"/>
                  <a:t>） </a:t>
                </a:r>
                <a:r>
                  <a:rPr lang="zh-CN" altLang="en-US" dirty="0"/>
                  <a:t>，记为</a:t>
                </a:r>
                <a:r>
                  <a:rPr lang="en-US" altLang="zh-CN" dirty="0"/>
                  <a:t>I</a:t>
                </a:r>
                <a:r>
                  <a:rPr lang="en-US" altLang="zh-CN" baseline="-25000" dirty="0"/>
                  <a:t>A</a:t>
                </a:r>
                <a:r>
                  <a:rPr lang="zh-CN" altLang="en-US" dirty="0"/>
                  <a:t>。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）如果</a:t>
                </a:r>
                <a:r>
                  <a:rPr lang="zh-CN" altLang="en-US" dirty="0">
                    <a:sym typeface="Symbol" pitchFamily="18" charset="2"/>
                  </a:rPr>
                  <a:t></a:t>
                </a:r>
                <a:r>
                  <a:rPr lang="en-US" altLang="zh-CN" dirty="0" err="1"/>
                  <a:t>b∈B</a:t>
                </a:r>
                <a:r>
                  <a:rPr lang="zh-CN" altLang="en-US" dirty="0"/>
                  <a:t>，且对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x∈A</a:t>
                </a:r>
                <a:r>
                  <a:rPr lang="zh-CN" altLang="en-US" dirty="0"/>
                  <a:t>，都有</a:t>
                </a:r>
                <a:r>
                  <a:rPr lang="en-US" altLang="zh-CN" dirty="0"/>
                  <a:t>f(x)=b</a:t>
                </a:r>
                <a:r>
                  <a:rPr lang="zh-CN" altLang="en-US" dirty="0"/>
                  <a:t>，则称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为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常值函数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Constant Function</a:t>
                </a:r>
                <a:r>
                  <a:rPr lang="zh-CN" altLang="zh-CN" dirty="0"/>
                  <a:t>） </a:t>
                </a:r>
                <a:r>
                  <a:rPr lang="zh-CN" altLang="en-US" dirty="0"/>
                  <a:t>。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）设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是全集</a:t>
                </a:r>
                <a:r>
                  <a:rPr lang="en-US" altLang="zh-CN" dirty="0"/>
                  <a:t>U={u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,u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</a:t>
                </a:r>
                <a:r>
                  <a:rPr lang="en-US" altLang="zh-CN" dirty="0">
                    <a:latin typeface="宋体"/>
                  </a:rPr>
                  <a:t>…</a:t>
                </a:r>
                <a:r>
                  <a:rPr lang="en-US" altLang="zh-CN" dirty="0"/>
                  <a:t>,u</a:t>
                </a:r>
                <a:r>
                  <a:rPr lang="en-US" altLang="zh-CN" baseline="-25000" dirty="0"/>
                  <a:t>n</a:t>
                </a:r>
                <a:r>
                  <a:rPr lang="en-US" altLang="zh-CN" dirty="0"/>
                  <a:t>}</a:t>
                </a:r>
                <a:r>
                  <a:rPr lang="zh-CN" altLang="en-US" dirty="0"/>
                  <a:t>的一个子集，则子集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特征函数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Characteristic Function</a:t>
                </a:r>
                <a:r>
                  <a:rPr lang="zh-CN" altLang="zh-CN" dirty="0"/>
                  <a:t>）</a:t>
                </a:r>
                <a:r>
                  <a:rPr lang="zh-CN" altLang="en-US" dirty="0"/>
                  <a:t>定义为从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{0,1}</a:t>
                </a:r>
                <a:r>
                  <a:rPr lang="zh-CN" altLang="en-US" dirty="0"/>
                  <a:t>的一个函数             ， 其中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795075" name="Rectangle 3">
                <a:extLst>
                  <a:ext uri="{FF2B5EF4-FFF2-40B4-BE49-F238E27FC236}">
                    <a16:creationId xmlns:a16="http://schemas.microsoft.com/office/drawing/2014/main" id="{804DEDE3-1B21-4F50-9D11-BB77BDAB5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975" y="1094041"/>
                <a:ext cx="11658600" cy="4452380"/>
              </a:xfrm>
              <a:blipFill>
                <a:blip r:embed="rId6"/>
                <a:stretch>
                  <a:fillRect l="-575" r="-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95076" name="Object 4">
            <a:extLst>
              <a:ext uri="{FF2B5EF4-FFF2-40B4-BE49-F238E27FC236}">
                <a16:creationId xmlns:a16="http://schemas.microsoft.com/office/drawing/2014/main" id="{0801B5BB-C891-4756-A874-3410C4FE8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3702"/>
              </p:ext>
            </p:extLst>
          </p:nvPr>
        </p:nvGraphicFramePr>
        <p:xfrm>
          <a:off x="3279775" y="5193121"/>
          <a:ext cx="3520303" cy="1144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7" name="Equation" r:id="rId7" imgW="1105047" imgH="314325" progId="Equation.DSMT4">
                  <p:embed/>
                </p:oleObj>
              </mc:Choice>
              <mc:Fallback>
                <p:oleObj name="Equation" r:id="rId7" imgW="1105047" imgH="314325" progId="Equation.DSMT4">
                  <p:embed/>
                  <p:pic>
                    <p:nvPicPr>
                      <p:cNvPr id="1795076" name="Object 4">
                        <a:extLst>
                          <a:ext uri="{FF2B5EF4-FFF2-40B4-BE49-F238E27FC236}">
                            <a16:creationId xmlns:a16="http://schemas.microsoft.com/office/drawing/2014/main" id="{0801B5BB-C891-4756-A874-3410C4FE8F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9775" y="5193121"/>
                        <a:ext cx="3520303" cy="11448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5">
            <a:extLst>
              <a:ext uri="{FF2B5EF4-FFF2-40B4-BE49-F238E27FC236}">
                <a16:creationId xmlns:a16="http://schemas.microsoft.com/office/drawing/2014/main" id="{8939EF17-C87C-4D2B-B64B-AFAFA9391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2771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59A3EE8-4A6B-4D07-9AE1-2E11DCEF9E6D}"/>
                  </a:ext>
                </a:extLst>
              </p:cNvPr>
              <p:cNvSpPr/>
              <p:nvPr/>
            </p:nvSpPr>
            <p:spPr>
              <a:xfrm>
                <a:off x="5946775" y="4496748"/>
                <a:ext cx="10747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59A3EE8-4A6B-4D07-9AE1-2E11DCEF9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75" y="4496748"/>
                <a:ext cx="1074781" cy="461665"/>
              </a:xfrm>
              <a:prstGeom prst="rect">
                <a:avLst/>
              </a:prstGeom>
              <a:blipFill>
                <a:blip r:embed="rId9"/>
                <a:stretch>
                  <a:fillRect l="-568" t="-129333" r="-64205" b="-20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>
            <a:extLst>
              <a:ext uri="{FF2B5EF4-FFF2-40B4-BE49-F238E27FC236}">
                <a16:creationId xmlns:a16="http://schemas.microsoft.com/office/drawing/2014/main" id="{D2A9B3CB-24E5-42C7-A820-6B9FA41B4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定义</a:t>
            </a:r>
            <a:r>
              <a:rPr lang="en-US" altLang="zh-CN" dirty="0"/>
              <a:t>5.17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（续）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96099" name="Rectangle 3">
            <a:extLst>
              <a:ext uri="{FF2B5EF4-FFF2-40B4-BE49-F238E27FC236}">
                <a16:creationId xmlns:a16="http://schemas.microsoft.com/office/drawing/2014/main" id="{D463413C-EAE4-48CA-A88F-56348041DD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781" y="1190548"/>
            <a:ext cx="10564194" cy="39156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）对有理数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f(x)</a:t>
            </a:r>
            <a:r>
              <a:rPr lang="zh-CN" altLang="en-US" dirty="0"/>
              <a:t>为大于等于</a:t>
            </a:r>
            <a:r>
              <a:rPr lang="en-US" altLang="zh-CN" dirty="0"/>
              <a:t>x</a:t>
            </a:r>
            <a:r>
              <a:rPr lang="zh-CN" altLang="en-US" dirty="0"/>
              <a:t>的最小的整数，则称</a:t>
            </a:r>
            <a:r>
              <a:rPr lang="en-US" altLang="zh-CN" dirty="0"/>
              <a:t>f(x)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3333FF"/>
                </a:solidFill>
              </a:rPr>
              <a:t>上取整函数</a:t>
            </a:r>
            <a:r>
              <a:rPr lang="en-US" altLang="zh-CN" dirty="0"/>
              <a:t>(Ceiling Function)(</a:t>
            </a:r>
            <a:r>
              <a:rPr lang="zh-CN" altLang="en-US" dirty="0"/>
              <a:t>强取整函数</a:t>
            </a:r>
            <a:r>
              <a:rPr lang="en-US" altLang="zh-CN" dirty="0"/>
              <a:t>)(</a:t>
            </a:r>
            <a:r>
              <a:rPr lang="zh-CN" altLang="en-US" dirty="0"/>
              <a:t>，记为</a:t>
            </a:r>
            <a:r>
              <a:rPr lang="en-US" altLang="zh-CN" dirty="0"/>
              <a:t>f(x)=      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）对有理数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f(x)</a:t>
            </a:r>
            <a:r>
              <a:rPr lang="zh-CN" altLang="en-US" dirty="0"/>
              <a:t>为小于等于</a:t>
            </a:r>
            <a:r>
              <a:rPr lang="en-US" altLang="zh-CN" dirty="0"/>
              <a:t>x</a:t>
            </a:r>
            <a:r>
              <a:rPr lang="zh-CN" altLang="en-US" dirty="0"/>
              <a:t>的最大的整数，则称</a:t>
            </a:r>
            <a:r>
              <a:rPr lang="en-US" altLang="zh-CN" dirty="0"/>
              <a:t>f(x)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3333FF"/>
                </a:solidFill>
              </a:rPr>
              <a:t>下取整函数</a:t>
            </a:r>
            <a:r>
              <a:rPr lang="zh-CN" altLang="en-US" dirty="0"/>
              <a:t>（</a:t>
            </a:r>
            <a:r>
              <a:rPr lang="en-US" altLang="zh-CN" dirty="0"/>
              <a:t>Floor Function</a:t>
            </a:r>
            <a:r>
              <a:rPr lang="zh-CN" altLang="en-US" dirty="0"/>
              <a:t>）</a:t>
            </a:r>
            <a:r>
              <a:rPr lang="en-US" altLang="zh-CN" dirty="0"/>
              <a:t>(</a:t>
            </a:r>
            <a:r>
              <a:rPr lang="zh-CN" altLang="en-US" dirty="0"/>
              <a:t>弱取整函数</a:t>
            </a:r>
            <a:r>
              <a:rPr lang="en-US" altLang="zh-CN" dirty="0"/>
              <a:t>)</a:t>
            </a:r>
            <a:r>
              <a:rPr lang="zh-CN" altLang="en-US" dirty="0"/>
              <a:t>，记为</a:t>
            </a:r>
            <a:r>
              <a:rPr lang="en-US" altLang="zh-CN" dirty="0"/>
              <a:t>f(x)=     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）如果</a:t>
            </a:r>
            <a:r>
              <a:rPr lang="en-US" altLang="zh-CN" dirty="0"/>
              <a:t>f(x)</a:t>
            </a:r>
            <a:r>
              <a:rPr lang="zh-CN" altLang="zh-CN" dirty="0"/>
              <a:t>是集合</a:t>
            </a:r>
            <a:r>
              <a:rPr lang="en-US" altLang="zh-CN" dirty="0"/>
              <a:t>A</a:t>
            </a:r>
            <a:r>
              <a:rPr lang="zh-CN" altLang="zh-CN" dirty="0"/>
              <a:t>到集合</a:t>
            </a:r>
            <a:r>
              <a:rPr lang="en-US" altLang="zh-CN" dirty="0"/>
              <a:t>B</a:t>
            </a:r>
            <a:r>
              <a:rPr lang="zh-CN" altLang="zh-CN" dirty="0"/>
              <a:t>＝</a:t>
            </a:r>
            <a:r>
              <a:rPr lang="en-US" altLang="zh-CN" dirty="0"/>
              <a:t>{0,1}</a:t>
            </a:r>
            <a:r>
              <a:rPr lang="zh-CN" altLang="zh-CN" dirty="0"/>
              <a:t>上的函数，则称</a:t>
            </a:r>
            <a:r>
              <a:rPr lang="en-US" altLang="zh-CN" dirty="0"/>
              <a:t>f(x)</a:t>
            </a:r>
            <a:r>
              <a:rPr lang="zh-CN" altLang="zh-CN" dirty="0"/>
              <a:t>为</a:t>
            </a:r>
            <a:r>
              <a:rPr lang="zh-CN" altLang="zh-CN" dirty="0">
                <a:solidFill>
                  <a:srgbClr val="3333FF"/>
                </a:solidFill>
              </a:rPr>
              <a:t>布尔函数</a:t>
            </a:r>
            <a:r>
              <a:rPr lang="zh-CN" altLang="zh-CN" dirty="0"/>
              <a:t>（</a:t>
            </a:r>
            <a:r>
              <a:rPr lang="en-US" altLang="zh-CN" dirty="0"/>
              <a:t>Boolean Function</a:t>
            </a:r>
            <a:r>
              <a:rPr lang="zh-CN" altLang="zh-CN" dirty="0"/>
              <a:t>）。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5845" name="Rectangle 4">
            <a:extLst>
              <a:ext uri="{FF2B5EF4-FFF2-40B4-BE49-F238E27FC236}">
                <a16:creationId xmlns:a16="http://schemas.microsoft.com/office/drawing/2014/main" id="{DCFEDCB6-EF64-4362-9ED4-872CE485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46730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35846" name="Rectangle 5">
            <a:extLst>
              <a:ext uri="{FF2B5EF4-FFF2-40B4-BE49-F238E27FC236}">
                <a16:creationId xmlns:a16="http://schemas.microsoft.com/office/drawing/2014/main" id="{CE034E41-9C0C-4E8A-A00E-5DD072371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2771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796102" name="Object 6">
            <a:extLst>
              <a:ext uri="{FF2B5EF4-FFF2-40B4-BE49-F238E27FC236}">
                <a16:creationId xmlns:a16="http://schemas.microsoft.com/office/drawing/2014/main" id="{2B66706E-BC7A-4D5F-8F33-1D22CA82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148256"/>
              </p:ext>
            </p:extLst>
          </p:nvPr>
        </p:nvGraphicFramePr>
        <p:xfrm>
          <a:off x="6708775" y="1829594"/>
          <a:ext cx="583383" cy="53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2" name="Equation" r:id="rId4" imgW="241091" imgH="215713" progId="Equation.DSMT4">
                  <p:embed/>
                </p:oleObj>
              </mc:Choice>
              <mc:Fallback>
                <p:oleObj name="Equation" r:id="rId4" imgW="241091" imgH="215713" progId="Equation.DSMT4">
                  <p:embed/>
                  <p:pic>
                    <p:nvPicPr>
                      <p:cNvPr id="1796102" name="Object 6">
                        <a:extLst>
                          <a:ext uri="{FF2B5EF4-FFF2-40B4-BE49-F238E27FC236}">
                            <a16:creationId xmlns:a16="http://schemas.microsoft.com/office/drawing/2014/main" id="{2B66706E-BC7A-4D5F-8F33-1D22CA82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1829594"/>
                        <a:ext cx="583383" cy="536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ectangle 7">
            <a:extLst>
              <a:ext uri="{FF2B5EF4-FFF2-40B4-BE49-F238E27FC236}">
                <a16:creationId xmlns:a16="http://schemas.microsoft.com/office/drawing/2014/main" id="{4543123C-59D2-44EA-AE3C-239A121B0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2771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796104" name="Object 8">
            <a:extLst>
              <a:ext uri="{FF2B5EF4-FFF2-40B4-BE49-F238E27FC236}">
                <a16:creationId xmlns:a16="http://schemas.microsoft.com/office/drawing/2014/main" id="{45AB14FE-4E73-4C9F-8E36-3072CB2A4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919342"/>
              </p:ext>
            </p:extLst>
          </p:nvPr>
        </p:nvGraphicFramePr>
        <p:xfrm>
          <a:off x="6749107" y="2946730"/>
          <a:ext cx="543051" cy="500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3" name="Equation" r:id="rId6" imgW="241091" imgH="215713" progId="Equation.DSMT4">
                  <p:embed/>
                </p:oleObj>
              </mc:Choice>
              <mc:Fallback>
                <p:oleObj name="Equation" r:id="rId6" imgW="241091" imgH="215713" progId="Equation.DSMT4">
                  <p:embed/>
                  <p:pic>
                    <p:nvPicPr>
                      <p:cNvPr id="1796104" name="Object 8">
                        <a:extLst>
                          <a:ext uri="{FF2B5EF4-FFF2-40B4-BE49-F238E27FC236}">
                            <a16:creationId xmlns:a16="http://schemas.microsoft.com/office/drawing/2014/main" id="{45AB14FE-4E73-4C9F-8E36-3072CB2A4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9107" y="2946730"/>
                        <a:ext cx="543051" cy="500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96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6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9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9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96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96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9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9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6099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>
            <a:extLst>
              <a:ext uri="{FF2B5EF4-FFF2-40B4-BE49-F238E27FC236}">
                <a16:creationId xmlns:a16="http://schemas.microsoft.com/office/drawing/2014/main" id="{D2A9B3CB-24E5-42C7-A820-6B9FA41B4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定义</a:t>
            </a:r>
            <a:r>
              <a:rPr lang="en-US" altLang="zh-CN" dirty="0"/>
              <a:t>5.18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96099" name="Rectangle 3">
            <a:extLst>
              <a:ext uri="{FF2B5EF4-FFF2-40B4-BE49-F238E27FC236}">
                <a16:creationId xmlns:a16="http://schemas.microsoft.com/office/drawing/2014/main" id="{D463413C-EAE4-48CA-A88F-56348041DD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886542"/>
            <a:ext cx="10564194" cy="467685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5.18  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是两个集合。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）如果</a:t>
            </a:r>
            <a:r>
              <a:rPr lang="en-US" altLang="zh-CN" dirty="0"/>
              <a:t>A=R</a:t>
            </a:r>
            <a:r>
              <a:rPr lang="zh-CN" altLang="en-US" dirty="0"/>
              <a:t>，</a:t>
            </a:r>
            <a:r>
              <a:rPr lang="en-US" altLang="zh-CN" dirty="0"/>
              <a:t>B=(0,1)</a:t>
            </a:r>
            <a:r>
              <a:rPr lang="zh-CN" altLang="en-US" dirty="0"/>
              <a:t>，则</a:t>
            </a:r>
            <a:r>
              <a:rPr lang="en-US" altLang="zh-CN" dirty="0"/>
              <a:t>Sigmoid</a:t>
            </a:r>
            <a:r>
              <a:rPr lang="zh-CN" altLang="en-US" dirty="0"/>
              <a:t>函数定义为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-US" altLang="zh-CN" dirty="0"/>
              <a:t>A=R</a:t>
            </a:r>
            <a:r>
              <a:rPr lang="zh-CN" altLang="en-US" dirty="0"/>
              <a:t>，</a:t>
            </a:r>
            <a:r>
              <a:rPr lang="en-US" altLang="zh-CN" dirty="0"/>
              <a:t>B=(-1,1)</a:t>
            </a:r>
            <a:r>
              <a:rPr lang="zh-CN" altLang="en-US" dirty="0"/>
              <a:t>，则</a:t>
            </a:r>
            <a:r>
              <a:rPr lang="en-US" altLang="zh-CN" dirty="0"/>
              <a:t>tanh</a:t>
            </a:r>
            <a:r>
              <a:rPr lang="zh-CN" altLang="en-US" dirty="0"/>
              <a:t>函数定义为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）如果</a:t>
            </a:r>
            <a:r>
              <a:rPr lang="en-US" altLang="zh-CN" dirty="0"/>
              <a:t>A=R</a:t>
            </a:r>
            <a:r>
              <a:rPr lang="zh-CN" altLang="en-US" dirty="0"/>
              <a:t>，</a:t>
            </a:r>
            <a:r>
              <a:rPr lang="en-US" altLang="zh-CN" dirty="0"/>
              <a:t>B=[0,+∞</a:t>
            </a:r>
            <a:r>
              <a:rPr lang="zh-CN" altLang="en-US" dirty="0"/>
              <a:t>），则</a:t>
            </a:r>
            <a:r>
              <a:rPr lang="en-US" altLang="zh-CN" dirty="0" err="1"/>
              <a:t>ReLU</a:t>
            </a:r>
            <a:r>
              <a:rPr lang="zh-CN" altLang="en-US" dirty="0"/>
              <a:t>函数定义为</a:t>
            </a:r>
            <a:r>
              <a:rPr lang="en-US" altLang="zh-CN" dirty="0" err="1"/>
              <a:t>ReLU</a:t>
            </a:r>
            <a:r>
              <a:rPr lang="en-US" altLang="zh-CN" dirty="0"/>
              <a:t>(x)=max(0,x) </a:t>
            </a:r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</p:txBody>
      </p:sp>
      <p:sp>
        <p:nvSpPr>
          <p:cNvPr id="35845" name="Rectangle 4">
            <a:extLst>
              <a:ext uri="{FF2B5EF4-FFF2-40B4-BE49-F238E27FC236}">
                <a16:creationId xmlns:a16="http://schemas.microsoft.com/office/drawing/2014/main" id="{DCFEDCB6-EF64-4362-9ED4-872CE485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46730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35846" name="Rectangle 5">
            <a:extLst>
              <a:ext uri="{FF2B5EF4-FFF2-40B4-BE49-F238E27FC236}">
                <a16:creationId xmlns:a16="http://schemas.microsoft.com/office/drawing/2014/main" id="{CE034E41-9C0C-4E8A-A00E-5DD072371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2771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35848" name="Rectangle 7">
            <a:extLst>
              <a:ext uri="{FF2B5EF4-FFF2-40B4-BE49-F238E27FC236}">
                <a16:creationId xmlns:a16="http://schemas.microsoft.com/office/drawing/2014/main" id="{4543123C-59D2-44EA-AE3C-239A121B0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2771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9592B1-7FF4-4C21-9660-4E630156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75" y="2594305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526BF19-BC5E-4CDE-AD35-FB1D8BA7C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628684"/>
              </p:ext>
            </p:extLst>
          </p:nvPr>
        </p:nvGraphicFramePr>
        <p:xfrm>
          <a:off x="7699374" y="1585014"/>
          <a:ext cx="2146653" cy="956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53" name="Equation" r:id="rId3" imgW="786717" imgH="355292" progId="Equation.DSMT4">
                  <p:embed/>
                </p:oleObj>
              </mc:Choice>
              <mc:Fallback>
                <p:oleObj name="Equation" r:id="rId3" imgW="786717" imgH="355292" progId="Equation.DSMT4">
                  <p:embed/>
                  <p:pic>
                    <p:nvPicPr>
                      <p:cNvPr id="0" name="对象 2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4" y="1585014"/>
                        <a:ext cx="2146653" cy="9569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4514D0F1-D8A7-42DB-8A91-1660612D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575" y="3287804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306F806-53FE-4BA7-AE15-9807F4A1B8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943010"/>
              </p:ext>
            </p:extLst>
          </p:nvPr>
        </p:nvGraphicFramePr>
        <p:xfrm>
          <a:off x="7067586" y="3166133"/>
          <a:ext cx="3638302" cy="893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54" name="Equation" r:id="rId5" imgW="1586811" imgH="393529" progId="Equation.DSMT4">
                  <p:embed/>
                </p:oleObj>
              </mc:Choice>
              <mc:Fallback>
                <p:oleObj name="Equation" r:id="rId5" imgW="1586811" imgH="393529" progId="Equation.DSMT4">
                  <p:embed/>
                  <p:pic>
                    <p:nvPicPr>
                      <p:cNvPr id="0" name="对象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86" y="3166133"/>
                        <a:ext cx="3638302" cy="8932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4591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54C345F2-8B0E-48ED-857B-AE5842ED2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5.33</a:t>
            </a:r>
            <a:endParaRPr lang="zh-CN" altLang="en-US" dirty="0"/>
          </a:p>
        </p:txBody>
      </p:sp>
      <p:sp>
        <p:nvSpPr>
          <p:cNvPr id="1797123" name="Rectangle 3">
            <a:extLst>
              <a:ext uri="{FF2B5EF4-FFF2-40B4-BE49-F238E27FC236}">
                <a16:creationId xmlns:a16="http://schemas.microsoft.com/office/drawing/2014/main" id="{0A9E8F77-E93A-45E6-9AC8-0BD8C113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61964"/>
            <a:ext cx="11582400" cy="560379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5.33  </a:t>
            </a:r>
            <a:r>
              <a:rPr lang="zh-CN" altLang="en-US" dirty="0"/>
              <a:t>设</a:t>
            </a:r>
            <a:r>
              <a:rPr lang="en-US" altLang="zh-CN" dirty="0"/>
              <a:t>A=B=R(</a:t>
            </a:r>
            <a:r>
              <a:rPr lang="zh-CN" altLang="en-US" dirty="0"/>
              <a:t>实数集</a:t>
            </a:r>
            <a:r>
              <a:rPr lang="en-US" altLang="zh-CN" dirty="0"/>
              <a:t>)</a:t>
            </a:r>
            <a:r>
              <a:rPr lang="zh-CN" altLang="en-US" dirty="0"/>
              <a:t>。试指出下列函数的类型。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en-US" altLang="zh-CN" dirty="0"/>
              <a:t>={&lt;</a:t>
            </a:r>
            <a:r>
              <a:rPr lang="en-US" altLang="zh-CN" dirty="0" err="1"/>
              <a:t>x,x</a:t>
            </a:r>
            <a:r>
              <a:rPr lang="en-US" altLang="zh-CN" dirty="0"/>
              <a:t>&gt;|</a:t>
            </a:r>
            <a:r>
              <a:rPr lang="en-US" altLang="zh-CN" dirty="0" err="1"/>
              <a:t>x∈R</a:t>
            </a:r>
            <a:r>
              <a:rPr lang="en-US" altLang="zh-CN" dirty="0"/>
              <a:t>}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2</a:t>
            </a:r>
            <a:r>
              <a:rPr lang="en-US" altLang="zh-CN" dirty="0"/>
              <a:t>={&lt;</a:t>
            </a:r>
            <a:r>
              <a:rPr lang="en-US" altLang="zh-CN" dirty="0" err="1"/>
              <a:t>x,a</a:t>
            </a:r>
            <a:r>
              <a:rPr lang="en-US" altLang="zh-CN" dirty="0"/>
              <a:t>&gt;|</a:t>
            </a:r>
            <a:r>
              <a:rPr lang="en-US" altLang="zh-CN" dirty="0" err="1"/>
              <a:t>x∈R,a∈R</a:t>
            </a:r>
            <a:r>
              <a:rPr lang="en-US" altLang="zh-CN" dirty="0"/>
              <a:t>}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3</a:t>
            </a:r>
            <a:r>
              <a:rPr lang="en-US" altLang="zh-CN" dirty="0"/>
              <a:t>={&lt;x,      &gt;|</a:t>
            </a:r>
            <a:r>
              <a:rPr lang="en-US" altLang="zh-CN" dirty="0" err="1"/>
              <a:t>x∈R</a:t>
            </a:r>
            <a:r>
              <a:rPr lang="en-US" altLang="zh-CN" dirty="0"/>
              <a:t>}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4</a:t>
            </a:r>
            <a:r>
              <a:rPr lang="en-US" altLang="zh-CN" dirty="0"/>
              <a:t>={&lt;x,      &gt;|</a:t>
            </a:r>
            <a:r>
              <a:rPr lang="en-US" altLang="zh-CN" dirty="0" err="1"/>
              <a:t>x∈R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zh-CN" altLang="en-US" dirty="0"/>
              <a:t>是恒等函数。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2</a:t>
            </a:r>
            <a:r>
              <a:rPr lang="zh-CN" altLang="en-US" dirty="0"/>
              <a:t>是常值函数。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3</a:t>
            </a:r>
            <a:r>
              <a:rPr lang="zh-CN" altLang="en-US" dirty="0"/>
              <a:t>是上取整函数。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4</a:t>
            </a:r>
            <a:r>
              <a:rPr lang="zh-CN" altLang="en-US" dirty="0"/>
              <a:t>是下取整函数。 </a:t>
            </a:r>
          </a:p>
        </p:txBody>
      </p:sp>
      <p:graphicFrame>
        <p:nvGraphicFramePr>
          <p:cNvPr id="1797124" name="Object 4">
            <a:extLst>
              <a:ext uri="{FF2B5EF4-FFF2-40B4-BE49-F238E27FC236}">
                <a16:creationId xmlns:a16="http://schemas.microsoft.com/office/drawing/2014/main" id="{24C55285-C031-4C58-9167-61368AB8C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697095"/>
              </p:ext>
            </p:extLst>
          </p:nvPr>
        </p:nvGraphicFramePr>
        <p:xfrm>
          <a:off x="2379583" y="2993481"/>
          <a:ext cx="530348" cy="4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6" name="Equation" r:id="rId5" imgW="241091" imgH="215713" progId="Equation.DSMT4">
                  <p:embed/>
                </p:oleObj>
              </mc:Choice>
              <mc:Fallback>
                <p:oleObj name="Equation" r:id="rId5" imgW="241091" imgH="215713" progId="Equation.DSMT4">
                  <p:embed/>
                  <p:pic>
                    <p:nvPicPr>
                      <p:cNvPr id="1797124" name="Object 4">
                        <a:extLst>
                          <a:ext uri="{FF2B5EF4-FFF2-40B4-BE49-F238E27FC236}">
                            <a16:creationId xmlns:a16="http://schemas.microsoft.com/office/drawing/2014/main" id="{24C55285-C031-4C58-9167-61368AB8C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583" y="2993481"/>
                        <a:ext cx="530348" cy="4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7125" name="Object 5">
            <a:extLst>
              <a:ext uri="{FF2B5EF4-FFF2-40B4-BE49-F238E27FC236}">
                <a16:creationId xmlns:a16="http://schemas.microsoft.com/office/drawing/2014/main" id="{E191A592-D477-4EE2-92CA-29A2F93C9A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705684"/>
              </p:ext>
            </p:extLst>
          </p:nvPr>
        </p:nvGraphicFramePr>
        <p:xfrm>
          <a:off x="2366880" y="3582778"/>
          <a:ext cx="543051" cy="500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97" name="Equation" r:id="rId7" imgW="241091" imgH="215713" progId="Equation.DSMT4">
                  <p:embed/>
                </p:oleObj>
              </mc:Choice>
              <mc:Fallback>
                <p:oleObj name="Equation" r:id="rId7" imgW="241091" imgH="215713" progId="Equation.DSMT4">
                  <p:embed/>
                  <p:pic>
                    <p:nvPicPr>
                      <p:cNvPr id="1797125" name="Object 5">
                        <a:extLst>
                          <a:ext uri="{FF2B5EF4-FFF2-40B4-BE49-F238E27FC236}">
                            <a16:creationId xmlns:a16="http://schemas.microsoft.com/office/drawing/2014/main" id="{E191A592-D477-4EE2-92CA-29A2F93C9A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880" y="3582778"/>
                        <a:ext cx="543051" cy="500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9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97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9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97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712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83" y="9500"/>
            <a:ext cx="12194822" cy="68576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42901" y="1125297"/>
            <a:ext cx="5333316" cy="615431"/>
          </a:xfrm>
          <a:prstGeom prst="rect">
            <a:avLst/>
          </a:prstGeom>
          <a:noFill/>
        </p:spPr>
        <p:txBody>
          <a:bodyPr wrap="square" lIns="121928" tIns="60963" rIns="121928" bIns="60963" rtlCol="0">
            <a:spAutoFit/>
          </a:bodyPr>
          <a:lstStyle/>
          <a:p>
            <a:pPr lvl="0" algn="ctr" defTabSz="1219261">
              <a:defRPr/>
            </a:pPr>
            <a:r>
              <a:rPr lang="en-US" altLang="zh-CN" sz="3199" b="1" dirty="0">
                <a:solidFill>
                  <a:prstClr val="white"/>
                </a:solidFill>
                <a:latin typeface="微软雅黑"/>
              </a:rPr>
              <a:t>5.1.1 </a:t>
            </a:r>
            <a:r>
              <a:rPr lang="zh-CN" altLang="en-US" sz="3199" b="1" dirty="0">
                <a:solidFill>
                  <a:prstClr val="white"/>
                </a:solidFill>
                <a:latin typeface="微软雅黑"/>
              </a:rPr>
              <a:t>相容关系的定义</a:t>
            </a:r>
            <a:endParaRPr kumimoji="0" lang="zh-CN" altLang="en-US" sz="319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7359" y="4320959"/>
            <a:ext cx="2224400" cy="492415"/>
          </a:xfrm>
          <a:prstGeom prst="rect">
            <a:avLst/>
          </a:prstGeom>
          <a:noFill/>
        </p:spPr>
        <p:txBody>
          <a:bodyPr wrap="square" lIns="121928" tIns="60963" rIns="121928" bIns="60963" rtlCol="0">
            <a:sp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99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电子科技大学</a:t>
            </a:r>
          </a:p>
        </p:txBody>
      </p:sp>
      <p:sp>
        <p:nvSpPr>
          <p:cNvPr id="22" name="矩形 21"/>
          <p:cNvSpPr/>
          <p:nvPr/>
        </p:nvSpPr>
        <p:spPr>
          <a:xfrm>
            <a:off x="2259259" y="2210665"/>
            <a:ext cx="7679834" cy="60955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8" tIns="60963" rIns="121928" bIns="60963" spcCol="0" rtlCol="0" anchor="ctr"/>
          <a:lstStyle/>
          <a:p>
            <a:pPr marL="0" marR="0" lvl="0" indent="0" algn="ctr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59259" y="4024848"/>
            <a:ext cx="7679834" cy="60955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8" tIns="60963" rIns="121928" bIns="60963" spcCol="0" rtlCol="0" anchor="ctr"/>
          <a:lstStyle/>
          <a:p>
            <a:pPr marL="0" marR="0" lvl="0" indent="0" algn="ctr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9175" y="2864581"/>
            <a:ext cx="3199474" cy="492343"/>
          </a:xfrm>
          <a:prstGeom prst="rect">
            <a:avLst/>
          </a:prstGeom>
          <a:noFill/>
        </p:spPr>
        <p:txBody>
          <a:bodyPr wrap="square" lIns="121928" tIns="60963" rIns="121928" bIns="60963" rtlCol="0">
            <a:sp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1799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qxwang@uestc.edu.cn</a:t>
            </a:r>
            <a:endParaRPr kumimoji="0" lang="zh-CN" altLang="en-US" sz="1799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6193" y="2887157"/>
            <a:ext cx="1554033" cy="461574"/>
          </a:xfrm>
          <a:prstGeom prst="rect">
            <a:avLst/>
          </a:prstGeom>
          <a:noFill/>
        </p:spPr>
        <p:txBody>
          <a:bodyPr wrap="square" lIns="121928" tIns="60963" rIns="121928" bIns="60963" rtlCol="0">
            <a:spAutoFit/>
          </a:bodyPr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9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王庆先 </a:t>
            </a:r>
          </a:p>
        </p:txBody>
      </p:sp>
      <p:sp>
        <p:nvSpPr>
          <p:cNvPr id="2" name="矩形 1"/>
          <p:cNvSpPr/>
          <p:nvPr/>
        </p:nvSpPr>
        <p:spPr>
          <a:xfrm>
            <a:off x="5748758" y="2975647"/>
            <a:ext cx="45706" cy="321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570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>
            <a:extLst>
              <a:ext uri="{FF2B5EF4-FFF2-40B4-BE49-F238E27FC236}">
                <a16:creationId xmlns:a16="http://schemas.microsoft.com/office/drawing/2014/main" id="{B35C8C81-667F-46DF-8DE2-7B4E6BFC1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5.4.2  </a:t>
            </a:r>
            <a:r>
              <a:rPr lang="zh-CN" altLang="en-US" dirty="0"/>
              <a:t>函数的运算</a:t>
            </a:r>
          </a:p>
        </p:txBody>
      </p:sp>
      <p:sp>
        <p:nvSpPr>
          <p:cNvPr id="1805317" name="Rectangle 5">
            <a:extLst>
              <a:ext uri="{FF2B5EF4-FFF2-40B4-BE49-F238E27FC236}">
                <a16:creationId xmlns:a16="http://schemas.microsoft.com/office/drawing/2014/main" id="{411D5B1D-A749-42F3-B17A-155EC6BB4B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9875" y="1067595"/>
            <a:ext cx="11658600" cy="2590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ct val="10000"/>
              </a:spcAft>
              <a:buNone/>
              <a:defRPr/>
            </a:pPr>
            <a:r>
              <a:rPr kumimoji="1" lang="en-US" altLang="zh-CN" dirty="0">
                <a:solidFill>
                  <a:srgbClr val="FF0000"/>
                </a:solidFill>
              </a:rPr>
              <a:t>1.  </a:t>
            </a:r>
            <a:r>
              <a:rPr kumimoji="1" lang="zh-CN" altLang="en-US" dirty="0">
                <a:solidFill>
                  <a:srgbClr val="FF0000"/>
                </a:solidFill>
              </a:rPr>
              <a:t>函数的复合运算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1" lang="zh-CN" altLang="en-US" dirty="0">
                <a:solidFill>
                  <a:srgbClr val="0000CC"/>
                </a:solidFill>
              </a:rPr>
              <a:t>定义</a:t>
            </a:r>
            <a:r>
              <a:rPr kumimoji="1" lang="en-US" altLang="zh-CN" dirty="0">
                <a:solidFill>
                  <a:srgbClr val="0000CC"/>
                </a:solidFill>
              </a:rPr>
              <a:t>5.19   </a:t>
            </a:r>
            <a:r>
              <a:rPr kumimoji="1" lang="zh-CN" altLang="en-US" dirty="0"/>
              <a:t>设</a:t>
            </a:r>
            <a:r>
              <a:rPr kumimoji="1" lang="en-US" altLang="zh-CN" dirty="0"/>
              <a:t>f</a:t>
            </a:r>
            <a:r>
              <a:rPr kumimoji="1" lang="zh-CN" altLang="en-US" dirty="0"/>
              <a:t>：</a:t>
            </a:r>
            <a:r>
              <a:rPr kumimoji="1" lang="en-US" altLang="zh-CN" dirty="0"/>
              <a:t>A→B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</a:t>
            </a:r>
            <a:r>
              <a:rPr kumimoji="1" lang="zh-CN" altLang="en-US" dirty="0"/>
              <a:t>：</a:t>
            </a:r>
            <a:r>
              <a:rPr kumimoji="1" lang="en-US" altLang="zh-CN" dirty="0"/>
              <a:t>B→C</a:t>
            </a:r>
            <a:r>
              <a:rPr kumimoji="1" lang="zh-CN" altLang="en-US" dirty="0"/>
              <a:t>是两个函数，如果</a:t>
            </a:r>
            <a:r>
              <a:rPr kumimoji="1" lang="en-US" altLang="zh-CN" dirty="0"/>
              <a:t>f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</a:t>
            </a:r>
            <a:r>
              <a:rPr kumimoji="1" lang="zh-CN" altLang="en-US" dirty="0"/>
              <a:t>的复合关系</a:t>
            </a:r>
          </a:p>
          <a:p>
            <a:pPr marL="0" indent="0" algn="ctr">
              <a:lnSpc>
                <a:spcPct val="150000"/>
              </a:lnSpc>
              <a:buNone/>
              <a:defRPr/>
            </a:pPr>
            <a:r>
              <a:rPr lang="en-US" altLang="zh-CN" noProof="1"/>
              <a:t>f</a:t>
            </a:r>
            <a:r>
              <a:rPr lang="en-US" altLang="zh-CN" noProof="1">
                <a:sym typeface="Symbol" pitchFamily="18" charset="2"/>
              </a:rPr>
              <a:t></a:t>
            </a:r>
            <a:r>
              <a:rPr lang="en-US" altLang="zh-CN" noProof="1"/>
              <a:t>g＝{&lt;x,z&gt;|x∈A∧z∈C∧</a:t>
            </a:r>
            <a:r>
              <a:rPr lang="en-US" altLang="zh-CN" dirty="0">
                <a:solidFill>
                  <a:srgbClr val="0000FF"/>
                </a:solidFill>
                <a:sym typeface="Symbol" pitchFamily="18" charset="2"/>
              </a:rPr>
              <a:t>y</a:t>
            </a:r>
            <a:r>
              <a:rPr lang="en-US" altLang="zh-CN" noProof="1"/>
              <a:t>(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zh-CN" altLang="zh-CN" dirty="0"/>
              <a:t>∈</a:t>
            </a:r>
            <a:r>
              <a:rPr lang="en-US" altLang="zh-CN" dirty="0"/>
              <a:t>f</a:t>
            </a:r>
            <a:r>
              <a:rPr lang="zh-CN" altLang="zh-CN" dirty="0"/>
              <a:t>∧</a:t>
            </a:r>
            <a:r>
              <a:rPr lang="en-US" altLang="zh-CN" dirty="0"/>
              <a:t>&lt;</a:t>
            </a:r>
            <a:r>
              <a:rPr lang="en-US" altLang="zh-CN" dirty="0" err="1"/>
              <a:t>y,z</a:t>
            </a:r>
            <a:r>
              <a:rPr lang="en-US" altLang="zh-CN" dirty="0"/>
              <a:t>&gt;</a:t>
            </a:r>
            <a:r>
              <a:rPr lang="zh-CN" altLang="zh-CN" dirty="0"/>
              <a:t>∈</a:t>
            </a:r>
            <a:r>
              <a:rPr lang="en-US" altLang="zh-CN" dirty="0"/>
              <a:t>g)</a:t>
            </a:r>
            <a:r>
              <a:rPr lang="en-US" altLang="zh-CN" noProof="1"/>
              <a:t>}</a:t>
            </a:r>
            <a:endParaRPr kumimoji="1"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1" lang="zh-CN" altLang="en-US" dirty="0"/>
              <a:t>是从</a:t>
            </a:r>
            <a:r>
              <a:rPr kumimoji="1" lang="en-US" altLang="zh-CN" dirty="0"/>
              <a:t>A</a:t>
            </a:r>
            <a:r>
              <a:rPr kumimoji="1" lang="zh-CN" altLang="en-US" dirty="0"/>
              <a:t>到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的函数，则称</a:t>
            </a:r>
            <a:r>
              <a:rPr kumimoji="1" lang="en-US" altLang="zh-CN" dirty="0"/>
              <a:t>fog</a:t>
            </a:r>
            <a:r>
              <a:rPr kumimoji="1" lang="zh-CN" altLang="en-US" dirty="0"/>
              <a:t>为</a:t>
            </a:r>
            <a:r>
              <a:rPr kumimoji="1" lang="en-US" altLang="zh-CN" dirty="0"/>
              <a:t>f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</a:t>
            </a:r>
            <a:r>
              <a:rPr kumimoji="1" lang="zh-CN" altLang="en-US" dirty="0"/>
              <a:t>的复合函数（</a:t>
            </a:r>
            <a:r>
              <a:rPr kumimoji="1" lang="en-US" altLang="zh-CN" dirty="0"/>
              <a:t>Composition Function)</a:t>
            </a:r>
            <a:r>
              <a:rPr kumimoji="1" lang="zh-CN" altLang="en-US" dirty="0"/>
              <a:t>。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E5EBD67E-33AD-4D67-8694-D330A23A2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4" y="3390725"/>
            <a:ext cx="28155561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zh-CN" altLang="en-US" b="1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556">
                <a:extLst>
                  <a:ext uri="{FF2B5EF4-FFF2-40B4-BE49-F238E27FC236}">
                    <a16:creationId xmlns:a16="http://schemas.microsoft.com/office/drawing/2014/main" id="{E7114D44-997A-421C-B12F-5BBA02E52F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375" y="3658395"/>
                <a:ext cx="11201400" cy="2590800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b="1" i="0" u="none" strike="noStrike" cap="none" normalizeH="0" baseline="0" dirty="0">
                    <a:ln>
                      <a:noFill/>
                    </a:ln>
                    <a:effectLst/>
                    <a:latin typeface="+mn-ea"/>
                    <a:cs typeface="Times New Roman" panose="02020603050405020304" pitchFamily="18" charset="0"/>
                  </a:rPr>
                  <a:t>解题小贴士—</a:t>
                </a:r>
                <a:r>
                  <a:rPr kumimoji="0" lang="en-US" altLang="zh-CN" b="1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fog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的计算方法</a:t>
                </a:r>
                <a:endPara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+mn-ea"/>
                </a:endParaRPr>
              </a:p>
              <a:p>
                <a:pPr lvl="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法一：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若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与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为集合表示形式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，则对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&lt;</a:t>
                </a:r>
                <a:r>
                  <a:rPr kumimoji="0" lang="en-US" altLang="zh-CN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x,y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&gt;∈f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，在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中查找所有以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为第一元素的序偶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&lt;</a:t>
                </a:r>
                <a:r>
                  <a:rPr kumimoji="0" lang="en-US" altLang="zh-CN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y,z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&gt;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，然后将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和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z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形成新的序偶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&lt;</a:t>
                </a:r>
                <a:r>
                  <a:rPr kumimoji="0" lang="en-US" altLang="zh-CN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x,z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&gt;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&lt;</a:t>
                </a:r>
                <a:r>
                  <a:rPr kumimoji="0" lang="en-US" altLang="zh-CN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x,z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&gt;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即为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fog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的元素。</a:t>
                </a:r>
                <a:endParaRPr kumimoji="0" lang="zh-CN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法二：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若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与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g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为函数表达式形式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，则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fog(x)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＝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g(f(x))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。</a:t>
                </a:r>
                <a:endParaRPr kumimoji="0" lang="zh-CN" altLang="en-US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16" name="Text Box 556">
                <a:extLst>
                  <a:ext uri="{FF2B5EF4-FFF2-40B4-BE49-F238E27FC236}">
                    <a16:creationId xmlns:a16="http://schemas.microsoft.com/office/drawing/2014/main" id="{E7114D44-997A-421C-B12F-5BBA02E5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375" y="3658395"/>
                <a:ext cx="11201400" cy="2590800"/>
              </a:xfrm>
              <a:prstGeom prst="rect">
                <a:avLst/>
              </a:prstGeom>
              <a:blipFill>
                <a:blip r:embed="rId6"/>
                <a:stretch>
                  <a:fillRect l="-816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10547F36-A21F-43A1-A781-11DE3AD35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5.34</a:t>
            </a:r>
            <a:endParaRPr lang="zh-CN" altLang="en-US" dirty="0"/>
          </a:p>
        </p:txBody>
      </p:sp>
      <p:sp>
        <p:nvSpPr>
          <p:cNvPr id="1807363" name="Rectangle 3">
            <a:extLst>
              <a:ext uri="{FF2B5EF4-FFF2-40B4-BE49-F238E27FC236}">
                <a16:creationId xmlns:a16="http://schemas.microsoft.com/office/drawing/2014/main" id="{66392EF0-13E0-45AC-AC09-3979B09FF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67594"/>
            <a:ext cx="11582400" cy="3276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5.34  </a:t>
            </a:r>
            <a:r>
              <a:rPr lang="zh-CN" altLang="en-US" dirty="0"/>
              <a:t>设</a:t>
            </a:r>
            <a:r>
              <a:rPr lang="en-US" altLang="zh-CN" dirty="0"/>
              <a:t>A={1,2,3}</a:t>
            </a:r>
            <a:r>
              <a:rPr lang="zh-CN" altLang="en-US" dirty="0"/>
              <a:t>，</a:t>
            </a:r>
            <a:r>
              <a:rPr lang="en-US" altLang="zh-CN" dirty="0"/>
              <a:t>B={</a:t>
            </a:r>
            <a:r>
              <a:rPr lang="en-US" altLang="zh-CN" dirty="0" err="1"/>
              <a:t>a,b,c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  <a:r>
              <a:rPr lang="zh-CN" altLang="zh-CN" dirty="0"/>
              <a:t>函数</a:t>
            </a:r>
            <a:r>
              <a:rPr lang="en-US" altLang="zh-CN" dirty="0"/>
              <a:t>f</a:t>
            </a:r>
            <a:r>
              <a:rPr lang="zh-CN" altLang="zh-CN" dirty="0"/>
              <a:t>：</a:t>
            </a:r>
            <a:r>
              <a:rPr lang="en-US" altLang="zh-CN" dirty="0"/>
              <a:t>A→A</a:t>
            </a:r>
            <a:r>
              <a:rPr lang="zh-CN" altLang="zh-CN" dirty="0"/>
              <a:t>，</a:t>
            </a:r>
            <a:r>
              <a:rPr lang="en-US" altLang="zh-CN" dirty="0"/>
              <a:t>g</a:t>
            </a:r>
            <a:r>
              <a:rPr lang="zh-CN" altLang="zh-CN" dirty="0"/>
              <a:t>：</a:t>
            </a:r>
            <a:r>
              <a:rPr lang="en-US" altLang="zh-CN" dirty="0"/>
              <a:t>A→B</a:t>
            </a:r>
            <a:r>
              <a:rPr lang="zh-CN" altLang="zh-CN" dirty="0"/>
              <a:t>分别为：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/>
              <a:t>f</a:t>
            </a:r>
            <a:r>
              <a:rPr lang="zh-CN" altLang="zh-CN" dirty="0"/>
              <a:t>＝</a:t>
            </a:r>
            <a:r>
              <a:rPr lang="en-US" altLang="zh-CN" dirty="0"/>
              <a:t>{&lt;1,2&gt;,&lt;2,3&gt;,&lt;3,2&gt;}</a:t>
            </a:r>
            <a:r>
              <a:rPr lang="zh-CN" altLang="zh-CN" dirty="0"/>
              <a:t>，</a:t>
            </a:r>
            <a:r>
              <a:rPr lang="en-US" altLang="zh-CN" dirty="0"/>
              <a:t>g</a:t>
            </a:r>
            <a:r>
              <a:rPr lang="zh-CN" altLang="zh-CN" dirty="0"/>
              <a:t>＝</a:t>
            </a:r>
            <a:r>
              <a:rPr lang="en-US" altLang="zh-CN" dirty="0"/>
              <a:t>{&lt;1,a&gt;,&lt;2,c&gt;,&lt;3,b&gt;}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pt-BR" dirty="0"/>
              <a:t>求</a:t>
            </a:r>
            <a:r>
              <a:rPr lang="en-US" altLang="zh-CN" dirty="0"/>
              <a:t>fog</a:t>
            </a:r>
            <a:r>
              <a:rPr lang="zh-CN" altLang="en-US" dirty="0"/>
              <a:t>和</a:t>
            </a:r>
            <a:r>
              <a:rPr lang="en-US" altLang="zh-CN" dirty="0" err="1"/>
              <a:t>gof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/>
              <a:t>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fog</a:t>
            </a:r>
            <a:r>
              <a:rPr lang="zh-CN" altLang="en-US" dirty="0"/>
              <a:t>＝</a:t>
            </a:r>
            <a:r>
              <a:rPr lang="en-US" altLang="zh-CN" dirty="0"/>
              <a:t>{&lt;1,c&gt;,&lt;2,b&gt;,&lt;3,c&gt;}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      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gof</a:t>
            </a:r>
            <a:r>
              <a:rPr lang="zh-CN" altLang="en-US" dirty="0"/>
              <a:t>不能计算，因为</a:t>
            </a:r>
            <a:r>
              <a:rPr lang="en-US" altLang="zh-CN" dirty="0"/>
              <a:t>g</a:t>
            </a:r>
            <a:r>
              <a:rPr lang="zh-CN" altLang="en-US" dirty="0"/>
              <a:t>的值域不是</a:t>
            </a:r>
            <a:r>
              <a:rPr lang="en-US" altLang="zh-CN" dirty="0"/>
              <a:t>f</a:t>
            </a:r>
            <a:r>
              <a:rPr lang="zh-CN" altLang="en-US" dirty="0"/>
              <a:t>的定义域的子集。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0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736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>
            <a:extLst>
              <a:ext uri="{FF2B5EF4-FFF2-40B4-BE49-F238E27FC236}">
                <a16:creationId xmlns:a16="http://schemas.microsoft.com/office/drawing/2014/main" id="{5BEC8805-44F3-4D0B-AE7B-8179E53EE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5.35</a:t>
            </a:r>
            <a:endParaRPr lang="zh-CN" altLang="en-US" dirty="0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453FC787-4948-4C0F-A9E2-541E2F8D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" y="991394"/>
            <a:ext cx="11658600" cy="224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例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5.35  </a:t>
            </a:r>
            <a:r>
              <a:rPr kumimoji="1" lang="zh-CN" altLang="en-US" sz="2400" dirty="0">
                <a:latin typeface="+mn-ea"/>
                <a:ea typeface="+mn-ea"/>
              </a:rPr>
              <a:t>设</a:t>
            </a:r>
            <a:r>
              <a:rPr kumimoji="1" lang="en-US" altLang="zh-CN" sz="2400" dirty="0">
                <a:latin typeface="+mn-ea"/>
                <a:ea typeface="+mn-ea"/>
              </a:rPr>
              <a:t>f:R→R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g:R→R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h:R→R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R</a:t>
            </a:r>
            <a:r>
              <a:rPr kumimoji="1" lang="zh-CN" altLang="en-US" sz="2400" dirty="0">
                <a:latin typeface="+mn-ea"/>
                <a:ea typeface="+mn-ea"/>
              </a:rPr>
              <a:t>是实数集。满足</a:t>
            </a:r>
            <a:r>
              <a:rPr kumimoji="1" lang="en-US" altLang="zh-CN" sz="2400" dirty="0">
                <a:latin typeface="+mn-ea"/>
                <a:ea typeface="+mn-ea"/>
              </a:rPr>
              <a:t>f(x)=2x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g(x)</a:t>
            </a:r>
            <a:r>
              <a:rPr kumimoji="1" lang="zh-CN" altLang="en-US" sz="2400" dirty="0"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latin typeface="+mn-ea"/>
                <a:ea typeface="+mn-ea"/>
              </a:rPr>
              <a:t>x</a:t>
            </a:r>
            <a:r>
              <a:rPr kumimoji="1" lang="en-US" altLang="zh-CN" sz="2400" baseline="30000" dirty="0">
                <a:latin typeface="+mn-ea"/>
                <a:ea typeface="+mn-ea"/>
              </a:rPr>
              <a:t>2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h(x)</a:t>
            </a:r>
            <a:r>
              <a:rPr kumimoji="1" lang="zh-CN" altLang="en-US" sz="2400" dirty="0"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latin typeface="+mn-ea"/>
                <a:ea typeface="+mn-ea"/>
              </a:rPr>
              <a:t>e</a:t>
            </a:r>
            <a:r>
              <a:rPr kumimoji="1" lang="en-US" altLang="zh-CN" sz="2400" baseline="30000" dirty="0">
                <a:latin typeface="+mn-ea"/>
                <a:ea typeface="+mn-ea"/>
              </a:rPr>
              <a:t>x</a:t>
            </a:r>
            <a:r>
              <a:rPr kumimoji="1" lang="zh-CN" altLang="en-US" sz="2400" dirty="0">
                <a:latin typeface="+mn-ea"/>
                <a:ea typeface="+mn-ea"/>
              </a:rPr>
              <a:t>。计算：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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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h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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h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；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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h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h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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f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1808389" name="Rectangle 5">
            <a:extLst>
              <a:ext uri="{FF2B5EF4-FFF2-40B4-BE49-F238E27FC236}">
                <a16:creationId xmlns:a16="http://schemas.microsoft.com/office/drawing/2014/main" id="{23B51CFE-20E7-495C-85C6-3C27DEC3D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89" y="3695491"/>
            <a:ext cx="11634761" cy="315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）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((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f</a:t>
            </a:r>
            <a:r>
              <a:rPr kumimoji="1" lang="en-US" altLang="zh-CN" dirty="0" err="1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g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)</a:t>
            </a:r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h)(x)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h((fog)(x))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h(g(f(x)))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h(g(2x))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h((2x)</a:t>
            </a:r>
            <a:r>
              <a:rPr lang="en-US" altLang="zh-CN" b="1" baseline="30000" dirty="0">
                <a:solidFill>
                  <a:srgbClr val="000000"/>
                </a:solidFill>
                <a:latin typeface="+mn-ea"/>
              </a:rPr>
              <a:t>2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      </a:t>
            </a:r>
          </a:p>
          <a:p>
            <a:pPr algn="just">
              <a:lnSpc>
                <a:spcPct val="20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             (f</a:t>
            </a:r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g</a:t>
            </a:r>
            <a:r>
              <a:rPr kumimoji="1" lang="en-US" altLang="zh-CN" dirty="0" err="1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h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))(x)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g</a:t>
            </a:r>
            <a:r>
              <a:rPr kumimoji="1" lang="en-US" altLang="zh-CN" dirty="0" err="1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h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)(f(x))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h(g(f(x)))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     </a:t>
            </a:r>
          </a:p>
          <a:p>
            <a:pPr algn="just">
              <a:lnSpc>
                <a:spcPct val="20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    （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）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foh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(x)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h(f(x))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h(2x)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e</a:t>
            </a:r>
            <a:r>
              <a:rPr lang="en-US" altLang="zh-CN" b="1" baseline="30000" dirty="0">
                <a:solidFill>
                  <a:srgbClr val="000000"/>
                </a:solidFill>
                <a:latin typeface="+mn-ea"/>
              </a:rPr>
              <a:t>2x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20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             </a:t>
            </a:r>
            <a:r>
              <a:rPr lang="en-US" altLang="zh-CN" b="1" dirty="0" err="1">
                <a:solidFill>
                  <a:srgbClr val="000000"/>
                </a:solidFill>
                <a:latin typeface="+mn-ea"/>
              </a:rPr>
              <a:t>hof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(x)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f(h(x))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f(e</a:t>
            </a:r>
            <a:r>
              <a:rPr lang="en-US" altLang="zh-CN" b="1" baseline="30000" dirty="0">
                <a:solidFill>
                  <a:srgbClr val="000000"/>
                </a:solidFill>
                <a:latin typeface="+mn-ea"/>
              </a:rPr>
              <a:t>x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2e</a:t>
            </a:r>
            <a:r>
              <a:rPr lang="en-US" altLang="zh-CN" b="1" baseline="30000" dirty="0">
                <a:solidFill>
                  <a:srgbClr val="000000"/>
                </a:solidFill>
                <a:latin typeface="+mn-ea"/>
              </a:rPr>
              <a:t>x</a:t>
            </a:r>
            <a:endParaRPr lang="zh-CN" altLang="en-US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8F0FB4-2308-4DD6-83FE-5B549A6BF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C7CA9B9-84F1-427D-BE2C-7847A13D0A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428189"/>
              </p:ext>
            </p:extLst>
          </p:nvPr>
        </p:nvGraphicFramePr>
        <p:xfrm>
          <a:off x="7165975" y="4725194"/>
          <a:ext cx="609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97" name="Equation" r:id="rId4" imgW="228402" imgH="203024" progId="Equation.DSMT4">
                  <p:embed/>
                </p:oleObj>
              </mc:Choice>
              <mc:Fallback>
                <p:oleObj name="Equation" r:id="rId4" imgW="228402" imgH="203024" progId="Equation.DSMT4">
                  <p:embed/>
                  <p:pic>
                    <p:nvPicPr>
                      <p:cNvPr id="0" name="对象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975" y="4725194"/>
                        <a:ext cx="6096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D51D340-EBF0-4135-9080-EC639E9F0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163043"/>
              </p:ext>
            </p:extLst>
          </p:nvPr>
        </p:nvGraphicFramePr>
        <p:xfrm>
          <a:off x="10184269" y="3921215"/>
          <a:ext cx="609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98" name="Equation" r:id="rId6" imgW="228402" imgH="203024" progId="Equation.DSMT4">
                  <p:embed/>
                </p:oleObj>
              </mc:Choice>
              <mc:Fallback>
                <p:oleObj name="Equation" r:id="rId6" imgW="228402" imgH="203024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C7CA9B9-84F1-427D-BE2C-7847A13D0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4269" y="3921215"/>
                        <a:ext cx="6096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爆炸形: 8 pt  7">
            <a:extLst>
              <a:ext uri="{FF2B5EF4-FFF2-40B4-BE49-F238E27FC236}">
                <a16:creationId xmlns:a16="http://schemas.microsoft.com/office/drawing/2014/main" id="{D95C851C-67D8-4AF0-AFDF-30AE1DA093A5}"/>
              </a:ext>
            </a:extLst>
          </p:cNvPr>
          <p:cNvSpPr/>
          <p:nvPr/>
        </p:nvSpPr>
        <p:spPr>
          <a:xfrm>
            <a:off x="7169150" y="2201413"/>
            <a:ext cx="3429000" cy="19812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结合律成立</a:t>
            </a:r>
          </a:p>
        </p:txBody>
      </p:sp>
    </p:spTree>
    <p:custDataLst>
      <p:tags r:id="rId2"/>
    </p:custData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8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8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08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8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8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08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08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8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8389" grpId="0" uiExpand="1" build="p" autoUpdateAnimBg="0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4" name="Rectangle 2">
            <a:extLst>
              <a:ext uri="{FF2B5EF4-FFF2-40B4-BE49-F238E27FC236}">
                <a16:creationId xmlns:a16="http://schemas.microsoft.com/office/drawing/2014/main" id="{84B7BFEA-BEA1-49DC-B3B2-90A8A4241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21983"/>
            <a:ext cx="11353800" cy="2637446"/>
          </a:xfrm>
        </p:spPr>
        <p:txBody>
          <a:bodyPr/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5.8  </a:t>
            </a:r>
            <a:r>
              <a:rPr lang="zh-CN" altLang="en-US" dirty="0"/>
              <a:t>设</a:t>
            </a: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zh-CN" altLang="en-US" dirty="0"/>
              <a:t>分别是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和从</a:t>
            </a:r>
            <a:r>
              <a:rPr lang="en-US" altLang="zh-CN" dirty="0"/>
              <a:t>B</a:t>
            </a:r>
            <a:r>
              <a:rPr lang="zh-CN" altLang="en-US" dirty="0"/>
              <a:t>到</a:t>
            </a:r>
            <a:r>
              <a:rPr lang="en-US" altLang="zh-CN" dirty="0"/>
              <a:t>C</a:t>
            </a:r>
            <a:r>
              <a:rPr lang="zh-CN" altLang="en-US" dirty="0"/>
              <a:t>的函数，则：</a:t>
            </a:r>
          </a:p>
          <a:p>
            <a:pPr marL="1067094" lvl="1" indent="-533507">
              <a:lnSpc>
                <a:spcPct val="150000"/>
              </a:lnSpc>
              <a:buNone/>
            </a:pPr>
            <a:r>
              <a:rPr lang="en-US" altLang="zh-CN" dirty="0">
                <a:latin typeface="+mn-ea"/>
              </a:rPr>
              <a:t>(1) </a:t>
            </a:r>
            <a:r>
              <a:rPr lang="zh-CN" altLang="en-US" dirty="0">
                <a:latin typeface="+mn-ea"/>
              </a:rPr>
              <a:t>如</a:t>
            </a:r>
            <a:r>
              <a:rPr lang="en-US" altLang="zh-CN" dirty="0" err="1">
                <a:latin typeface="+mn-ea"/>
              </a:rPr>
              <a:t>f,g</a:t>
            </a:r>
            <a:r>
              <a:rPr lang="zh-CN" altLang="en-US" dirty="0">
                <a:latin typeface="+mn-ea"/>
              </a:rPr>
              <a:t>是满射，则</a:t>
            </a:r>
            <a:r>
              <a:rPr lang="en-US" altLang="zh-CN" dirty="0" err="1">
                <a:latin typeface="+mn-ea"/>
              </a:rPr>
              <a:t>f</a:t>
            </a:r>
            <a:r>
              <a:rPr lang="en-US" altLang="zh-CN" dirty="0" err="1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dirty="0" err="1">
                <a:latin typeface="+mn-ea"/>
              </a:rPr>
              <a:t>g</a:t>
            </a:r>
            <a:r>
              <a:rPr lang="zh-CN" altLang="en-US" dirty="0">
                <a:latin typeface="+mn-ea"/>
              </a:rPr>
              <a:t>也是从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到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满射；</a:t>
            </a:r>
          </a:p>
          <a:p>
            <a:pPr marL="1067094" lvl="1" indent="-533507">
              <a:lnSpc>
                <a:spcPct val="150000"/>
              </a:lnSpc>
              <a:buNone/>
            </a:pPr>
            <a:r>
              <a:rPr lang="en-US" altLang="zh-CN" dirty="0">
                <a:latin typeface="+mn-ea"/>
              </a:rPr>
              <a:t>(2) </a:t>
            </a:r>
            <a:r>
              <a:rPr lang="zh-CN" altLang="en-US" dirty="0">
                <a:latin typeface="+mn-ea"/>
              </a:rPr>
              <a:t>如</a:t>
            </a:r>
            <a:r>
              <a:rPr lang="en-US" altLang="zh-CN" dirty="0" err="1">
                <a:latin typeface="+mn-ea"/>
              </a:rPr>
              <a:t>f,g</a:t>
            </a:r>
            <a:r>
              <a:rPr lang="zh-CN" altLang="en-US" dirty="0">
                <a:latin typeface="+mn-ea"/>
              </a:rPr>
              <a:t>是单射，则</a:t>
            </a:r>
            <a:r>
              <a:rPr lang="en-US" altLang="zh-CN" dirty="0" err="1">
                <a:latin typeface="+mn-ea"/>
              </a:rPr>
              <a:t>f</a:t>
            </a:r>
            <a:r>
              <a:rPr lang="en-US" altLang="zh-CN" dirty="0" err="1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dirty="0" err="1">
                <a:latin typeface="+mn-ea"/>
              </a:rPr>
              <a:t>g</a:t>
            </a:r>
            <a:r>
              <a:rPr lang="zh-CN" altLang="en-US" dirty="0">
                <a:latin typeface="+mn-ea"/>
              </a:rPr>
              <a:t>也是从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到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单射；</a:t>
            </a:r>
          </a:p>
          <a:p>
            <a:pPr marL="1067094" lvl="1" indent="-533507">
              <a:lnSpc>
                <a:spcPct val="150000"/>
              </a:lnSpc>
              <a:buNone/>
            </a:pPr>
            <a:r>
              <a:rPr lang="en-US" altLang="zh-CN" dirty="0">
                <a:latin typeface="+mn-ea"/>
              </a:rPr>
              <a:t>(3) </a:t>
            </a:r>
            <a:r>
              <a:rPr lang="zh-CN" altLang="en-US" dirty="0">
                <a:latin typeface="+mn-ea"/>
              </a:rPr>
              <a:t>如</a:t>
            </a:r>
            <a:r>
              <a:rPr lang="en-US" altLang="zh-CN" dirty="0" err="1">
                <a:latin typeface="+mn-ea"/>
              </a:rPr>
              <a:t>f,g</a:t>
            </a:r>
            <a:r>
              <a:rPr lang="zh-CN" altLang="en-US" dirty="0">
                <a:latin typeface="+mn-ea"/>
              </a:rPr>
              <a:t>是双射，则</a:t>
            </a:r>
            <a:r>
              <a:rPr lang="en-US" altLang="zh-CN" dirty="0" err="1">
                <a:latin typeface="+mn-ea"/>
              </a:rPr>
              <a:t>f</a:t>
            </a:r>
            <a:r>
              <a:rPr lang="en-US" altLang="zh-CN" dirty="0" err="1">
                <a:latin typeface="+mn-ea"/>
                <a:sym typeface="Symbol" panose="05050102010706020507" pitchFamily="18" charset="2"/>
              </a:rPr>
              <a:t></a:t>
            </a:r>
            <a:r>
              <a:rPr lang="en-US" altLang="zh-CN" dirty="0" err="1">
                <a:latin typeface="+mn-ea"/>
              </a:rPr>
              <a:t>g</a:t>
            </a:r>
            <a:r>
              <a:rPr lang="zh-CN" altLang="en-US" dirty="0">
                <a:latin typeface="+mn-ea"/>
              </a:rPr>
              <a:t>也是从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en-US" dirty="0">
                <a:latin typeface="+mn-ea"/>
              </a:rPr>
              <a:t>到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双射。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1D8E7013-E8D9-4CF2-9966-C0F9B2F3C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5.8 </a:t>
            </a: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0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0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10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10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0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0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10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10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0434" grpId="0" build="p" autoUpdateAnimBg="0" advAuto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3">
            <a:extLst>
              <a:ext uri="{FF2B5EF4-FFF2-40B4-BE49-F238E27FC236}">
                <a16:creationId xmlns:a16="http://schemas.microsoft.com/office/drawing/2014/main" id="{1D8E7013-E8D9-4CF2-9966-C0F9B2F3C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5.8  </a:t>
            </a:r>
            <a:r>
              <a:rPr lang="zh-CN" altLang="en-US" dirty="0"/>
              <a:t>证明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9727AB-F147-44A8-8853-AC14E22C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917" y="1067594"/>
                <a:ext cx="10978515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证明 </a:t>
                </a:r>
                <a:r>
                  <a:rPr lang="zh-CN" altLang="en-US" dirty="0"/>
                  <a:t> 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）对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c,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</a:t>
                </a:r>
                <a:r>
                  <a:rPr lang="en-US" altLang="zh-CN" dirty="0" err="1"/>
                  <a:t>c∈C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 err="1"/>
                  <a:t>b∈B∧g</a:t>
                </a:r>
                <a:r>
                  <a:rPr lang="en-US" altLang="zh-CN" dirty="0"/>
                  <a:t>(b)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c    	  	           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是满射）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               </a:t>
                </a:r>
                <a:r>
                  <a:rPr lang="en-US" altLang="en-US" noProof="1">
                    <a:sym typeface="Symbol" panose="05050102010706020507" pitchFamily="18" charset="2"/>
                  </a:rPr>
                  <a:t>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 err="1"/>
                  <a:t>a∈A∧f</a:t>
                </a:r>
                <a:r>
                  <a:rPr lang="en-US" altLang="zh-CN" dirty="0"/>
                  <a:t>(a)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b     			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是满射）</a:t>
                </a:r>
              </a:p>
              <a:p>
                <a:pPr marL="0" indent="0"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	     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fog(a)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g(f(a))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g(b)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c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0000CC"/>
                    </a:solidFill>
                  </a:rPr>
                  <a:t>           即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fog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是满射。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）对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∈A </a:t>
                </a:r>
                <a:r>
                  <a:rPr lang="zh-CN" altLang="en-US" dirty="0"/>
                  <a:t>，</a:t>
                </a:r>
                <a:r>
                  <a:rPr lang="es-E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∈A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≠a</a:t>
                </a:r>
                <a:r>
                  <a:rPr lang="en-US" altLang="zh-CN" baseline="-25000" dirty="0"/>
                  <a:t>2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f(a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)≠f(a</a:t>
                </a:r>
                <a:r>
                  <a:rPr lang="en-US" altLang="zh-CN" b="0" baseline="-25000" dirty="0"/>
                  <a:t>2</a:t>
                </a:r>
                <a:r>
                  <a:rPr lang="en-US" altLang="zh-CN" dirty="0"/>
                  <a:t>)	   	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是单射）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        </a:t>
                </a:r>
                <a:r>
                  <a:rPr lang="zh-CN" altLang="en-US" dirty="0"/>
                  <a:t> </a:t>
                </a:r>
                <a:r>
                  <a:rPr lang="en-US" altLang="en-US" noProof="1">
                    <a:sym typeface="Symbol" panose="05050102010706020507" pitchFamily="18" charset="2"/>
                  </a:rPr>
                  <a:t> </a:t>
                </a:r>
                <a:r>
                  <a:rPr lang="en-US" altLang="zh-CN" dirty="0"/>
                  <a:t>g(f(a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))≠g(f(a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))	             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是单射）</a:t>
                </a:r>
              </a:p>
              <a:p>
                <a:pPr marL="0" indent="0"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	         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fog(a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)≠fog(a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0000CC"/>
                    </a:solidFill>
                  </a:rPr>
                  <a:t>         即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fog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是单射。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）由（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）和（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）直接得到。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9727AB-F147-44A8-8853-AC14E22C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917" y="1067594"/>
                <a:ext cx="10978515" cy="5029200"/>
              </a:xfrm>
              <a:blipFill>
                <a:blip r:embed="rId5"/>
                <a:stretch>
                  <a:fillRect l="-555" b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1921675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>
            <a:extLst>
              <a:ext uri="{FF2B5EF4-FFF2-40B4-BE49-F238E27FC236}">
                <a16:creationId xmlns:a16="http://schemas.microsoft.com/office/drawing/2014/main" id="{CD5A0030-FA31-4FB2-8E6D-5134E2D1B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5.9</a:t>
            </a:r>
            <a:endParaRPr lang="zh-CN" altLang="en-US" dirty="0"/>
          </a:p>
        </p:txBody>
      </p:sp>
      <p:sp>
        <p:nvSpPr>
          <p:cNvPr id="1812483" name="Rectangle 3">
            <a:extLst>
              <a:ext uri="{FF2B5EF4-FFF2-40B4-BE49-F238E27FC236}">
                <a16:creationId xmlns:a16="http://schemas.microsoft.com/office/drawing/2014/main" id="{42CFC5F2-328D-4EB6-AB4E-C4AFC6E27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6575" y="1143795"/>
            <a:ext cx="11277600" cy="25908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5.9  </a:t>
            </a:r>
            <a:r>
              <a:rPr lang="zh-CN" altLang="en-US" dirty="0"/>
              <a:t>设</a:t>
            </a: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g</a:t>
            </a:r>
            <a:r>
              <a:rPr lang="zh-CN" altLang="en-US" dirty="0"/>
              <a:t>分别是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到</a:t>
            </a:r>
            <a:r>
              <a:rPr lang="en-US" altLang="zh-CN" dirty="0"/>
              <a:t>C</a:t>
            </a:r>
            <a:r>
              <a:rPr lang="zh-CN" altLang="en-US" dirty="0"/>
              <a:t>的函数，则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）如</a:t>
            </a:r>
            <a:r>
              <a:rPr lang="en-US" altLang="zh-CN" dirty="0"/>
              <a:t>fog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C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满射</a:t>
            </a:r>
            <a:r>
              <a:rPr lang="zh-CN" altLang="en-US" dirty="0"/>
              <a:t>，则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到</a:t>
            </a:r>
            <a:r>
              <a:rPr lang="en-US" altLang="zh-CN" dirty="0"/>
              <a:t>C</a:t>
            </a:r>
            <a:r>
              <a:rPr lang="zh-CN" altLang="en-US" dirty="0"/>
              <a:t> 的</a:t>
            </a:r>
            <a:r>
              <a:rPr lang="zh-CN" altLang="en-US" dirty="0">
                <a:solidFill>
                  <a:srgbClr val="FF0000"/>
                </a:solidFill>
              </a:rPr>
              <a:t>满射；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</a:t>
            </a:r>
            <a:r>
              <a:rPr lang="en-US" altLang="zh-CN" dirty="0"/>
              <a:t>fog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C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CC"/>
                </a:solidFill>
              </a:rPr>
              <a:t>单射</a:t>
            </a:r>
            <a:r>
              <a:rPr lang="zh-CN" altLang="en-US" dirty="0"/>
              <a:t>，则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CC"/>
                </a:solidFill>
              </a:rPr>
              <a:t>单射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0000CC"/>
                </a:solidFill>
              </a:rPr>
              <a:t>如</a:t>
            </a:r>
            <a:r>
              <a:rPr lang="en-US" altLang="zh-CN" dirty="0">
                <a:solidFill>
                  <a:srgbClr val="0000CC"/>
                </a:solidFill>
              </a:rPr>
              <a:t>fog</a:t>
            </a:r>
            <a:r>
              <a:rPr lang="zh-CN" altLang="en-US" dirty="0">
                <a:solidFill>
                  <a:srgbClr val="0000CC"/>
                </a:solidFill>
              </a:rPr>
              <a:t>是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zh-CN" altLang="en-US" dirty="0">
                <a:solidFill>
                  <a:srgbClr val="0000CC"/>
                </a:solidFill>
              </a:rPr>
              <a:t>到</a:t>
            </a:r>
            <a:r>
              <a:rPr lang="en-US" altLang="zh-CN" dirty="0">
                <a:solidFill>
                  <a:srgbClr val="0000CC"/>
                </a:solidFill>
              </a:rPr>
              <a:t>C</a:t>
            </a:r>
            <a:r>
              <a:rPr lang="zh-CN" altLang="en-US" dirty="0">
                <a:solidFill>
                  <a:srgbClr val="0000CC"/>
                </a:solidFill>
              </a:rPr>
              <a:t>的双射，则</a:t>
            </a:r>
            <a:r>
              <a:rPr lang="en-US" altLang="zh-CN" dirty="0">
                <a:solidFill>
                  <a:srgbClr val="0000CC"/>
                </a:solidFill>
              </a:rPr>
              <a:t>f</a:t>
            </a:r>
            <a:r>
              <a:rPr lang="zh-CN" altLang="en-US" dirty="0">
                <a:solidFill>
                  <a:srgbClr val="0000CC"/>
                </a:solidFill>
              </a:rPr>
              <a:t>是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zh-CN" altLang="en-US" dirty="0">
                <a:solidFill>
                  <a:srgbClr val="0000CC"/>
                </a:solidFill>
              </a:rPr>
              <a:t>到</a:t>
            </a:r>
            <a:r>
              <a:rPr lang="en-US" altLang="zh-CN" dirty="0">
                <a:solidFill>
                  <a:srgbClr val="0000CC"/>
                </a:solidFill>
              </a:rPr>
              <a:t>B</a:t>
            </a:r>
            <a:r>
              <a:rPr lang="zh-CN" altLang="en-US" dirty="0">
                <a:solidFill>
                  <a:srgbClr val="0000CC"/>
                </a:solidFill>
              </a:rPr>
              <a:t>的单射，</a:t>
            </a:r>
            <a:r>
              <a:rPr lang="en-US" altLang="zh-CN" dirty="0">
                <a:solidFill>
                  <a:srgbClr val="0000CC"/>
                </a:solidFill>
              </a:rPr>
              <a:t>g</a:t>
            </a:r>
            <a:r>
              <a:rPr lang="zh-CN" altLang="en-US" dirty="0">
                <a:solidFill>
                  <a:srgbClr val="0000CC"/>
                </a:solidFill>
              </a:rPr>
              <a:t>是</a:t>
            </a:r>
            <a:r>
              <a:rPr lang="en-US" altLang="zh-CN" dirty="0">
                <a:solidFill>
                  <a:srgbClr val="0000CC"/>
                </a:solidFill>
              </a:rPr>
              <a:t>B</a:t>
            </a:r>
            <a:r>
              <a:rPr lang="zh-CN" altLang="en-US" dirty="0">
                <a:solidFill>
                  <a:srgbClr val="0000CC"/>
                </a:solidFill>
              </a:rPr>
              <a:t>到</a:t>
            </a:r>
            <a:r>
              <a:rPr lang="en-US" altLang="zh-CN" dirty="0">
                <a:solidFill>
                  <a:srgbClr val="0000CC"/>
                </a:solidFill>
              </a:rPr>
              <a:t>C</a:t>
            </a:r>
            <a:r>
              <a:rPr lang="zh-CN" altLang="en-US" dirty="0">
                <a:solidFill>
                  <a:srgbClr val="0000CC"/>
                </a:solidFill>
              </a:rPr>
              <a:t>的满射。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3">
            <a:extLst>
              <a:ext uri="{FF2B5EF4-FFF2-40B4-BE49-F238E27FC236}">
                <a16:creationId xmlns:a16="http://schemas.microsoft.com/office/drawing/2014/main" id="{1D8E7013-E8D9-4CF2-9966-C0F9B2F3C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5.9  </a:t>
            </a:r>
            <a:r>
              <a:rPr lang="zh-CN" altLang="en-US" dirty="0"/>
              <a:t>证明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9727AB-F147-44A8-8853-AC14E22C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证明 </a:t>
                </a:r>
                <a:r>
                  <a:rPr lang="zh-CN" altLang="en-US" dirty="0"/>
                  <a:t> 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）对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c,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en-US" altLang="zh-CN" dirty="0" err="1"/>
                  <a:t>c∈C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a(</a:t>
                </a:r>
                <a:r>
                  <a:rPr lang="en-US" altLang="zh-CN" dirty="0" err="1"/>
                  <a:t>a∈A∧fog</a:t>
                </a:r>
                <a:r>
                  <a:rPr lang="en-US" altLang="zh-CN" dirty="0"/>
                  <a:t>(a)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c) </a:t>
                </a:r>
                <a:r>
                  <a:rPr lang="en-US" altLang="en-US" noProof="1">
                    <a:sym typeface="Symbol" panose="05050102010706020507" pitchFamily="18" charset="2"/>
                  </a:rPr>
                  <a:t> </a:t>
                </a:r>
                <a:r>
                  <a:rPr lang="en-US" altLang="zh-CN" dirty="0"/>
                  <a:t>g(f(a))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c 	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fog</a:t>
                </a:r>
                <a:r>
                  <a:rPr lang="zh-CN" altLang="en-US" dirty="0"/>
                  <a:t>是从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的满射）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	        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zh-CN" altLang="zh-CN" dirty="0"/>
                  <a:t>b(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∈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∧</a:t>
                </a:r>
                <a:r>
                  <a:rPr lang="en-US" altLang="zh-CN" dirty="0"/>
                  <a:t>f(a)</a:t>
                </a:r>
                <a:r>
                  <a:rPr lang="zh-CN" altLang="zh-CN" dirty="0"/>
                  <a:t>＝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)		 （</a:t>
                </a:r>
                <a:r>
                  <a:rPr lang="en-US" altLang="zh-CN" dirty="0"/>
                  <a:t>f</a:t>
                </a:r>
                <a:r>
                  <a:rPr lang="zh-CN" altLang="zh-CN" dirty="0"/>
                  <a:t>是从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到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的函数）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	        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b</a:t>
                </a:r>
                <a:r>
                  <a:rPr lang="zh-CN" altLang="zh-CN" dirty="0"/>
                  <a:t> (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∈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∧</a:t>
                </a:r>
                <a:r>
                  <a:rPr lang="en-US" altLang="zh-CN" dirty="0"/>
                  <a:t>g(b)</a:t>
                </a:r>
                <a:r>
                  <a:rPr lang="zh-CN" altLang="zh-CN" dirty="0"/>
                  <a:t>＝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)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根据满射的定义，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g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是从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到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C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的满射。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）对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∈A </a:t>
                </a:r>
                <a:r>
                  <a:rPr lang="zh-CN" altLang="en-US" dirty="0"/>
                  <a:t>，</a:t>
                </a:r>
                <a:r>
                  <a:rPr lang="es-E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∈A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≠a</a:t>
                </a:r>
                <a:r>
                  <a:rPr lang="en-US" altLang="zh-CN" baseline="-25000" dirty="0"/>
                  <a:t>2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	g(f(a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))≠g(f(a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))   	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fog</a:t>
                </a:r>
                <a:r>
                  <a:rPr lang="zh-CN" altLang="en-US" dirty="0"/>
                  <a:t>是从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的单射）</a:t>
                </a:r>
                <a:r>
                  <a:rPr lang="en-US" altLang="zh-CN" dirty="0"/>
                  <a:t>	       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	        </a:t>
                </a:r>
                <a:r>
                  <a:rPr lang="en-US" altLang="en-US" noProof="1">
                    <a:sym typeface="Symbol" panose="05050102010706020507" pitchFamily="18" charset="2"/>
                  </a:rPr>
                  <a:t> </a:t>
                </a:r>
                <a:r>
                  <a:rPr lang="en-US" altLang="zh-CN" dirty="0"/>
                  <a:t>	 f(a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)≠f(a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)                       </a:t>
                </a:r>
                <a:r>
                  <a:rPr lang="zh-CN" altLang="en-US" dirty="0"/>
                  <a:t> 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g</a:t>
                </a:r>
                <a:r>
                  <a:rPr lang="zh-CN" altLang="zh-CN" dirty="0"/>
                  <a:t>是从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到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的函数）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根据单射的定义，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f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是从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A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到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zh-CN" dirty="0">
                    <a:solidFill>
                      <a:srgbClr val="0000CC"/>
                    </a:solidFill>
                  </a:rPr>
                  <a:t>的单射。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）由（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）和（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）直接得到。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9727AB-F147-44A8-8853-AC14E22C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55" r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1940547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04A41777-9488-40F0-826F-3C34002FF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28776" indent="-628776"/>
            <a:r>
              <a:rPr lang="en-US" altLang="zh-CN" dirty="0"/>
              <a:t>2. </a:t>
            </a:r>
            <a:r>
              <a:rPr lang="zh-CN" altLang="en-US" dirty="0"/>
              <a:t>函数的逆运算</a:t>
            </a:r>
          </a:p>
        </p:txBody>
      </p:sp>
      <p:sp>
        <p:nvSpPr>
          <p:cNvPr id="1813507" name="Rectangle 3">
            <a:extLst>
              <a:ext uri="{FF2B5EF4-FFF2-40B4-BE49-F238E27FC236}">
                <a16:creationId xmlns:a16="http://schemas.microsoft.com/office/drawing/2014/main" id="{F0CCE7C6-CD21-4D37-AC06-D6B27951A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2702" y="1167293"/>
            <a:ext cx="9626474" cy="524613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FF00"/>
                </a:solidFill>
              </a:rPr>
              <a:t>问题引入：</a:t>
            </a:r>
            <a:r>
              <a:rPr lang="zh-CN" altLang="zh-CN" dirty="0">
                <a:solidFill>
                  <a:schemeClr val="bg1"/>
                </a:solidFill>
              </a:rPr>
              <a:t>每个关系都有其逆关系，每个函数是否都有其逆函数呢？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爆炸形: 8 pt  5">
            <a:extLst>
              <a:ext uri="{FF2B5EF4-FFF2-40B4-BE49-F238E27FC236}">
                <a16:creationId xmlns:a16="http://schemas.microsoft.com/office/drawing/2014/main" id="{B0662001-7A4F-4D0E-9625-5DAF28524A06}"/>
              </a:ext>
            </a:extLst>
          </p:cNvPr>
          <p:cNvSpPr/>
          <p:nvPr/>
        </p:nvSpPr>
        <p:spPr>
          <a:xfrm>
            <a:off x="7546975" y="1597085"/>
            <a:ext cx="3429000" cy="19812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No</a:t>
            </a:r>
            <a:endParaRPr lang="zh-CN" altLang="en-US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414C95-CBC4-4338-8D97-85038BA89C55}"/>
              </a:ext>
            </a:extLst>
          </p:cNvPr>
          <p:cNvSpPr/>
          <p:nvPr/>
        </p:nvSpPr>
        <p:spPr>
          <a:xfrm>
            <a:off x="498475" y="3483463"/>
            <a:ext cx="1120140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例如</a:t>
            </a:r>
            <a:r>
              <a:rPr lang="zh-CN" altLang="en-US" b="1" dirty="0">
                <a:latin typeface="+mn-ea"/>
              </a:rPr>
              <a:t>   设</a:t>
            </a:r>
            <a:r>
              <a:rPr lang="en-US" altLang="zh-CN" b="1" dirty="0">
                <a:latin typeface="+mn-ea"/>
              </a:rPr>
              <a:t>A={1,2,3}</a:t>
            </a:r>
            <a:r>
              <a:rPr lang="zh-CN" altLang="en-US" b="1" dirty="0">
                <a:latin typeface="+mn-ea"/>
              </a:rPr>
              <a:t>，</a:t>
            </a:r>
            <a:r>
              <a:rPr lang="en-US" altLang="zh-CN" b="1" dirty="0">
                <a:latin typeface="+mn-ea"/>
              </a:rPr>
              <a:t>R={&lt;1,2&gt;,&lt;2,3&gt;,&lt;3,2&gt;}</a:t>
            </a:r>
            <a:r>
              <a:rPr lang="zh-CN" altLang="en-US" b="1" dirty="0">
                <a:latin typeface="+mn-ea"/>
              </a:rPr>
              <a:t>，</a:t>
            </a:r>
            <a:r>
              <a:rPr lang="en-US" altLang="zh-CN" b="1" dirty="0">
                <a:latin typeface="+mn-ea"/>
              </a:rPr>
              <a:t>S={&lt;1,2&gt;,&lt;2,3&gt;,&lt;3,1&gt;}</a:t>
            </a:r>
            <a:r>
              <a:rPr lang="zh-CN" altLang="en-US" b="1" dirty="0">
                <a:latin typeface="+mn-ea"/>
              </a:rPr>
              <a:t>是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上的关系，则有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   R</a:t>
            </a:r>
            <a:r>
              <a:rPr lang="en-US" altLang="zh-CN" b="1" baseline="30000" dirty="0">
                <a:latin typeface="+mn-ea"/>
              </a:rPr>
              <a:t>-1</a:t>
            </a:r>
            <a:r>
              <a:rPr lang="en-US" altLang="zh-CN" b="1" dirty="0">
                <a:latin typeface="+mn-ea"/>
              </a:rPr>
              <a:t>={&lt;2,1&gt;,&lt;3,2&gt;, &lt;2,3&gt;}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   S</a:t>
            </a:r>
            <a:r>
              <a:rPr lang="en-US" altLang="zh-CN" b="1" baseline="30000" dirty="0">
                <a:latin typeface="+mn-ea"/>
              </a:rPr>
              <a:t>-1</a:t>
            </a:r>
            <a:r>
              <a:rPr lang="en-US" altLang="zh-CN" b="1" dirty="0">
                <a:latin typeface="+mn-ea"/>
              </a:rPr>
              <a:t>={&lt;2,1&gt;,&lt;3,2&gt;,&lt;1,3&gt;}</a:t>
            </a:r>
            <a:endParaRPr lang="zh-CN" altLang="en-US" b="1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6F1BA9-FFF7-49BB-940E-E7ECF97A1783}"/>
              </a:ext>
            </a:extLst>
          </p:cNvPr>
          <p:cNvSpPr/>
          <p:nvPr/>
        </p:nvSpPr>
        <p:spPr>
          <a:xfrm>
            <a:off x="6080394" y="4633666"/>
            <a:ext cx="1047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+mn-ea"/>
              </a:rPr>
              <a:t>不是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D629F5F-C8F6-4028-8C43-E4268886372F}"/>
              </a:ext>
            </a:extLst>
          </p:cNvPr>
          <p:cNvSpPr/>
          <p:nvPr/>
        </p:nvSpPr>
        <p:spPr>
          <a:xfrm>
            <a:off x="6099175" y="5233830"/>
            <a:ext cx="1047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+mn-ea"/>
              </a:rPr>
              <a:t>是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72343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04A41777-9488-40F0-826F-3C34002FF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28776" indent="-628776"/>
            <a:r>
              <a:rPr lang="en-US" altLang="zh-CN" dirty="0"/>
              <a:t>2. </a:t>
            </a:r>
            <a:r>
              <a:rPr lang="zh-CN" altLang="en-US" dirty="0"/>
              <a:t>函数的逆运算</a:t>
            </a:r>
          </a:p>
        </p:txBody>
      </p:sp>
      <p:sp>
        <p:nvSpPr>
          <p:cNvPr id="1813507" name="Rectangle 3">
            <a:extLst>
              <a:ext uri="{FF2B5EF4-FFF2-40B4-BE49-F238E27FC236}">
                <a16:creationId xmlns:a16="http://schemas.microsoft.com/office/drawing/2014/main" id="{F0CCE7C6-CD21-4D37-AC06-D6B27951A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2664" y="983857"/>
            <a:ext cx="11403535" cy="19918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5.20   </a:t>
            </a:r>
            <a:r>
              <a:rPr lang="zh-CN" altLang="en-US" dirty="0"/>
              <a:t>设</a:t>
            </a:r>
            <a:r>
              <a:rPr lang="en-US" altLang="zh-CN" dirty="0"/>
              <a:t>f:A→B</a:t>
            </a:r>
            <a:r>
              <a:rPr lang="zh-CN" altLang="en-US" dirty="0"/>
              <a:t>的函数。如果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00FF"/>
                </a:solidFill>
              </a:rPr>
              <a:t>f</a:t>
            </a:r>
            <a:r>
              <a:rPr lang="en-US" altLang="zh-CN" baseline="30000" dirty="0">
                <a:solidFill>
                  <a:srgbClr val="0000FF"/>
                </a:solidFill>
              </a:rPr>
              <a:t>-1</a:t>
            </a:r>
            <a:r>
              <a:rPr lang="zh-CN" altLang="en-US" dirty="0">
                <a:solidFill>
                  <a:srgbClr val="0000FF"/>
                </a:solidFill>
              </a:rPr>
              <a:t>＝</a:t>
            </a:r>
            <a:r>
              <a:rPr lang="en-US" altLang="zh-CN" dirty="0">
                <a:solidFill>
                  <a:srgbClr val="0000FF"/>
                </a:solidFill>
              </a:rPr>
              <a:t>{&lt;</a:t>
            </a:r>
            <a:r>
              <a:rPr lang="en-US" altLang="zh-CN" dirty="0" err="1">
                <a:solidFill>
                  <a:srgbClr val="0000FF"/>
                </a:solidFill>
              </a:rPr>
              <a:t>y,x</a:t>
            </a:r>
            <a:r>
              <a:rPr lang="en-US" altLang="zh-CN" dirty="0">
                <a:solidFill>
                  <a:srgbClr val="0000FF"/>
                </a:solidFill>
              </a:rPr>
              <a:t>&gt;|</a:t>
            </a:r>
            <a:r>
              <a:rPr lang="en-US" altLang="zh-CN" dirty="0" err="1">
                <a:solidFill>
                  <a:srgbClr val="0000FF"/>
                </a:solidFill>
              </a:rPr>
              <a:t>x∈A</a:t>
            </a:r>
            <a:r>
              <a:rPr lang="en-US" altLang="zh-CN" noProof="1"/>
              <a:t>∧</a:t>
            </a:r>
            <a:r>
              <a:rPr lang="en-US" altLang="zh-CN" dirty="0" err="1">
                <a:solidFill>
                  <a:srgbClr val="0000FF"/>
                </a:solidFill>
              </a:rPr>
              <a:t>y∈B</a:t>
            </a:r>
            <a:r>
              <a:rPr lang="en-US" altLang="zh-CN" noProof="1"/>
              <a:t>∧</a:t>
            </a:r>
            <a:r>
              <a:rPr lang="en-US" altLang="zh-CN" dirty="0">
                <a:solidFill>
                  <a:srgbClr val="0000FF"/>
                </a:solidFill>
              </a:rPr>
              <a:t>&lt;</a:t>
            </a:r>
            <a:r>
              <a:rPr lang="en-US" altLang="zh-CN" dirty="0" err="1">
                <a:solidFill>
                  <a:srgbClr val="0000FF"/>
                </a:solidFill>
              </a:rPr>
              <a:t>x,y</a:t>
            </a:r>
            <a:r>
              <a:rPr lang="en-US" altLang="zh-CN" dirty="0">
                <a:solidFill>
                  <a:srgbClr val="0000FF"/>
                </a:solidFill>
              </a:rPr>
              <a:t>&gt;∈f</a:t>
            </a:r>
            <a:r>
              <a:rPr lang="en-US" altLang="zh-CN" noProof="1">
                <a:solidFill>
                  <a:srgbClr val="0000FF"/>
                </a:solidFill>
              </a:rPr>
              <a:t>}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是从</a:t>
            </a:r>
            <a:r>
              <a:rPr lang="en-US" altLang="zh-CN" dirty="0"/>
              <a:t>B</a:t>
            </a:r>
            <a:r>
              <a:rPr lang="zh-CN" altLang="en-US" dirty="0"/>
              <a:t>到</a:t>
            </a:r>
            <a:r>
              <a:rPr lang="en-US" altLang="zh-CN" dirty="0"/>
              <a:t>A</a:t>
            </a:r>
            <a:r>
              <a:rPr lang="zh-CN" altLang="en-US" dirty="0"/>
              <a:t>的函数，则称</a:t>
            </a:r>
            <a:r>
              <a:rPr lang="en-US" altLang="zh-CN" dirty="0"/>
              <a:t>f</a:t>
            </a:r>
            <a:r>
              <a:rPr lang="en-US" altLang="zh-CN" baseline="30000" dirty="0"/>
              <a:t>-1</a:t>
            </a:r>
            <a:r>
              <a:rPr lang="zh-CN" altLang="en-US" dirty="0"/>
              <a:t>：</a:t>
            </a:r>
            <a:r>
              <a:rPr lang="en-US" altLang="zh-CN" dirty="0"/>
              <a:t>B→A</a:t>
            </a:r>
            <a:r>
              <a:rPr lang="zh-CN" altLang="en-US" dirty="0"/>
              <a:t>是函数</a:t>
            </a:r>
            <a:r>
              <a:rPr lang="en-US" altLang="zh-CN" dirty="0"/>
              <a:t>f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逆函数</a:t>
            </a:r>
            <a:r>
              <a:rPr lang="en-US" altLang="zh-CN" dirty="0"/>
              <a:t>(Inverse Function)</a:t>
            </a:r>
            <a:r>
              <a:rPr lang="zh-CN" altLang="en-US" dirty="0"/>
              <a:t>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C6C22AE-DEC7-4F12-A7EF-E4E26DA6F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26" y="2964853"/>
            <a:ext cx="426747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zh-CN" altLang="en-US" b="1">
              <a:latin typeface="+mn-ea"/>
            </a:endParaRPr>
          </a:p>
        </p:txBody>
      </p:sp>
      <p:sp>
        <p:nvSpPr>
          <p:cNvPr id="7" name="Text Box 556">
            <a:extLst>
              <a:ext uri="{FF2B5EF4-FFF2-40B4-BE49-F238E27FC236}">
                <a16:creationId xmlns:a16="http://schemas.microsoft.com/office/drawing/2014/main" id="{07A6222B-9A6E-40FB-9920-87990F741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25" y="2960247"/>
            <a:ext cx="11210873" cy="2374548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+mn-ea"/>
                <a:cs typeface="Times New Roman" panose="02020603050405020304" pitchFamily="18" charset="0"/>
              </a:rPr>
              <a:t>解题小贴士—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f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  <a:cs typeface="Times New Roman" panose="02020603050405020304" pitchFamily="18" charset="0"/>
              </a:rPr>
              <a:t>逆函数的计算方法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）确定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f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是双射。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）对集合表示的函数，互换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f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中每个序偶两个元素的位置即可；对表达式形式的函数如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y=f(x)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，首先反解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f(x)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，用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y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表示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x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，然后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x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与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y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的位置互换即可。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3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3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13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3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3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3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3507" grpId="0" build="p" autoUpdateAnimBg="0" advAuto="0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9363D2CE-2A3A-46F7-A8F5-472E1AE7E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5.36</a:t>
            </a:r>
            <a:endParaRPr lang="zh-CN" altLang="en-US" dirty="0"/>
          </a:p>
        </p:txBody>
      </p:sp>
      <p:sp>
        <p:nvSpPr>
          <p:cNvPr id="1814531" name="Rectangle 3">
            <a:extLst>
              <a:ext uri="{FF2B5EF4-FFF2-40B4-BE49-F238E27FC236}">
                <a16:creationId xmlns:a16="http://schemas.microsoft.com/office/drawing/2014/main" id="{B94F50BC-E6F9-49D4-8A3F-B9B3C60E1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67594"/>
            <a:ext cx="11353800" cy="46482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5.36  </a:t>
            </a:r>
            <a:r>
              <a:rPr lang="zh-CN" altLang="en-US" dirty="0"/>
              <a:t>试判断下列函数是否具有逆函数，如果有，试求出其逆函数。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1</a:t>
            </a:r>
            <a:r>
              <a:rPr lang="zh-CN" altLang="en-US" dirty="0"/>
              <a:t>＝</a:t>
            </a:r>
            <a:r>
              <a:rPr lang="en-US" altLang="zh-CN" dirty="0"/>
              <a:t>{&lt;1,2&gt;,&lt;2,3&gt;,&lt;3,2&gt;}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上的函数，其中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{1,2,3}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2</a:t>
            </a:r>
            <a:r>
              <a:rPr lang="zh-CN" altLang="en-US" dirty="0"/>
              <a:t>＝</a:t>
            </a:r>
            <a:r>
              <a:rPr lang="en-US" altLang="zh-CN" dirty="0"/>
              <a:t>{&lt;1,1&gt;,&lt;2,3&gt;,&lt;3,2&gt;}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上的函数，其中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{1,2,3}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3</a:t>
            </a:r>
            <a:r>
              <a:rPr lang="en-US" altLang="zh-CN" dirty="0"/>
              <a:t>(x)</a:t>
            </a:r>
            <a:r>
              <a:rPr lang="zh-CN" altLang="en-US" dirty="0"/>
              <a:t>＝</a:t>
            </a:r>
            <a:r>
              <a:rPr lang="en-US" altLang="zh-CN" dirty="0"/>
              <a:t>x</a:t>
            </a:r>
            <a:r>
              <a:rPr lang="en-US" altLang="zh-CN" baseline="30000" dirty="0"/>
              <a:t>2</a:t>
            </a:r>
            <a:r>
              <a:rPr lang="zh-CN" altLang="en-US" dirty="0"/>
              <a:t>，</a:t>
            </a:r>
            <a:r>
              <a:rPr lang="en-US" altLang="zh-CN" dirty="0" err="1"/>
              <a:t>x∈R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4</a:t>
            </a:r>
            <a:r>
              <a:rPr lang="en-US" altLang="zh-CN" dirty="0"/>
              <a:t>(x)</a:t>
            </a:r>
            <a:r>
              <a:rPr lang="zh-CN" altLang="en-US" dirty="0"/>
              <a:t>＝</a:t>
            </a:r>
            <a:r>
              <a:rPr lang="en-US" altLang="zh-CN" dirty="0"/>
              <a:t>x+1</a:t>
            </a:r>
            <a:r>
              <a:rPr lang="zh-CN" altLang="en-US" dirty="0"/>
              <a:t>，</a:t>
            </a:r>
            <a:r>
              <a:rPr lang="en-US" altLang="zh-CN" dirty="0" err="1"/>
              <a:t>x∈R</a:t>
            </a:r>
            <a:r>
              <a:rPr lang="zh-CN" altLang="en-US" dirty="0"/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B59AFD-1052-45DB-9ADE-F968C5E90D65}"/>
              </a:ext>
            </a:extLst>
          </p:cNvPr>
          <p:cNvSpPr/>
          <p:nvPr/>
        </p:nvSpPr>
        <p:spPr>
          <a:xfrm>
            <a:off x="9985375" y="1905794"/>
            <a:ext cx="1047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latin typeface="+mn-ea"/>
              </a:rPr>
              <a:t>无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E8FDE253-A3D8-4EF5-9086-0712B9463A92}"/>
              </a:ext>
            </a:extLst>
          </p:cNvPr>
          <p:cNvSpPr/>
          <p:nvPr/>
        </p:nvSpPr>
        <p:spPr>
          <a:xfrm>
            <a:off x="4918075" y="1181894"/>
            <a:ext cx="3238500" cy="609600"/>
          </a:xfrm>
          <a:prstGeom prst="wedgeRectCallout">
            <a:avLst>
              <a:gd name="adj1" fmla="val -18654"/>
              <a:gd name="adj2" fmla="val 103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f</a:t>
            </a:r>
            <a:r>
              <a:rPr lang="en-US" altLang="zh-CN" baseline="-25000" dirty="0"/>
              <a:t>1</a:t>
            </a:r>
            <a:r>
              <a:rPr lang="zh-CN" altLang="en-US" b="1" dirty="0">
                <a:latin typeface="+mn-ea"/>
              </a:rPr>
              <a:t>不是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上的双射函数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1DC0BF5F-5E50-4E4C-B462-55FCFA243BDE}"/>
              </a:ext>
            </a:extLst>
          </p:cNvPr>
          <p:cNvSpPr/>
          <p:nvPr/>
        </p:nvSpPr>
        <p:spPr>
          <a:xfrm>
            <a:off x="2838019" y="1854927"/>
            <a:ext cx="4861356" cy="609600"/>
          </a:xfrm>
          <a:prstGeom prst="wedgeRectCallout">
            <a:avLst>
              <a:gd name="adj1" fmla="val -18654"/>
              <a:gd name="adj2" fmla="val 103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f</a:t>
            </a:r>
            <a:r>
              <a:rPr lang="en-US" altLang="zh-CN" b="1" baseline="-25000" dirty="0">
                <a:latin typeface="+mn-ea"/>
              </a:rPr>
              <a:t>2</a:t>
            </a:r>
            <a:r>
              <a:rPr lang="en-US" altLang="zh-CN" b="1" baseline="30000" dirty="0">
                <a:latin typeface="+mn-ea"/>
              </a:rPr>
              <a:t>-1</a:t>
            </a:r>
            <a:r>
              <a:rPr lang="zh-CN" altLang="zh-CN" b="1" dirty="0">
                <a:latin typeface="+mn-ea"/>
              </a:rPr>
              <a:t>＝</a:t>
            </a:r>
            <a:r>
              <a:rPr lang="en-US" altLang="zh-CN" b="1" dirty="0">
                <a:latin typeface="+mn-ea"/>
              </a:rPr>
              <a:t>{&lt;1,1&gt;,&lt;3,2&gt;,&lt;2,3&gt;}</a:t>
            </a:r>
            <a:endParaRPr lang="zh-CN" altLang="en-US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801378-553F-4E35-8DF7-7B7C737127A9}"/>
              </a:ext>
            </a:extLst>
          </p:cNvPr>
          <p:cNvSpPr/>
          <p:nvPr/>
        </p:nvSpPr>
        <p:spPr>
          <a:xfrm>
            <a:off x="4744956" y="3419610"/>
            <a:ext cx="1047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latin typeface="+mn-ea"/>
              </a:rPr>
              <a:t>无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D06E23CF-E5A0-41EC-8F1B-4D8F08538EE2}"/>
              </a:ext>
            </a:extLst>
          </p:cNvPr>
          <p:cNvSpPr/>
          <p:nvPr/>
        </p:nvSpPr>
        <p:spPr>
          <a:xfrm>
            <a:off x="917575" y="2637268"/>
            <a:ext cx="3238500" cy="609600"/>
          </a:xfrm>
          <a:prstGeom prst="wedgeRectCallout">
            <a:avLst>
              <a:gd name="adj1" fmla="val -18654"/>
              <a:gd name="adj2" fmla="val 103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f</a:t>
            </a:r>
            <a:r>
              <a:rPr lang="en-US" altLang="zh-CN" baseline="-25000" dirty="0"/>
              <a:t>3</a:t>
            </a:r>
            <a:r>
              <a:rPr lang="zh-CN" altLang="en-US" b="1" dirty="0">
                <a:latin typeface="+mn-ea"/>
              </a:rPr>
              <a:t>不是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上的双射函数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2DAF0423-2154-4904-8EC1-E5BD9D0B31F8}"/>
              </a:ext>
            </a:extLst>
          </p:cNvPr>
          <p:cNvSpPr/>
          <p:nvPr/>
        </p:nvSpPr>
        <p:spPr>
          <a:xfrm>
            <a:off x="1218769" y="4725194"/>
            <a:ext cx="3238500" cy="609600"/>
          </a:xfrm>
          <a:prstGeom prst="wedgeRectCallout">
            <a:avLst>
              <a:gd name="adj1" fmla="val -3340"/>
              <a:gd name="adj2" fmla="val -97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f</a:t>
            </a:r>
            <a:r>
              <a:rPr lang="en-US" altLang="zh-CN" b="1" baseline="-25000" dirty="0">
                <a:latin typeface="+mn-ea"/>
              </a:rPr>
              <a:t>4</a:t>
            </a:r>
            <a:r>
              <a:rPr lang="en-US" altLang="zh-CN" b="1" baseline="30000" dirty="0">
                <a:latin typeface="+mn-ea"/>
              </a:rPr>
              <a:t>-1</a:t>
            </a:r>
            <a:r>
              <a:rPr lang="en-US" altLang="zh-CN" b="1" dirty="0">
                <a:latin typeface="+mn-ea"/>
              </a:rPr>
              <a:t>(x)</a:t>
            </a:r>
            <a:r>
              <a:rPr lang="en-US" altLang="zh-CN" b="1" i="1" dirty="0">
                <a:latin typeface="+mn-ea"/>
              </a:rPr>
              <a:t>=</a:t>
            </a:r>
            <a:r>
              <a:rPr lang="en-US" altLang="zh-CN" b="1" dirty="0">
                <a:latin typeface="+mn-ea"/>
              </a:rPr>
              <a:t>x-1</a:t>
            </a:r>
            <a:endParaRPr lang="zh-CN" altLang="en-US" b="1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6" grpId="0" animBg="1"/>
      <p:bldP spid="7" grpId="0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EB847A6A-7601-4013-ADA7-46D0CF0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相容关系的定义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2AB0741-F53B-48FA-A801-3B9DEB21F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1067594"/>
            <a:ext cx="11353800" cy="113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+mn-ea"/>
              </a:rPr>
              <a:t>定义</a:t>
            </a:r>
            <a:r>
              <a:rPr lang="en-US" altLang="zh-CN" b="1" kern="0" dirty="0">
                <a:solidFill>
                  <a:srgbClr val="C00000"/>
                </a:solidFill>
                <a:latin typeface="+mn-ea"/>
              </a:rPr>
              <a:t>5.1 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设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是定义在非空集合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上的关系，</a:t>
            </a:r>
            <a:r>
              <a:rPr lang="zh-CN" altLang="en-US" b="1" kern="0" dirty="0">
                <a:latin typeface="+mn-ea"/>
              </a:rPr>
              <a:t>如果</a:t>
            </a:r>
            <a:r>
              <a:rPr lang="en-US" altLang="zh-CN" b="1" kern="0" dirty="0">
                <a:latin typeface="+mn-ea"/>
              </a:rPr>
              <a:t>R</a:t>
            </a:r>
            <a:r>
              <a:rPr lang="zh-CN" altLang="en-US" b="1" kern="0" dirty="0">
                <a:latin typeface="+mn-ea"/>
              </a:rPr>
              <a:t>是</a:t>
            </a: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自反的、对称的，</a:t>
            </a:r>
            <a:r>
              <a:rPr lang="zh-CN" altLang="en-US" b="1" kern="0" dirty="0">
                <a:latin typeface="+mn-ea"/>
              </a:rPr>
              <a:t>则称</a:t>
            </a:r>
            <a:r>
              <a:rPr lang="en-US" altLang="zh-CN" b="1" kern="0" dirty="0">
                <a:latin typeface="+mn-ea"/>
              </a:rPr>
              <a:t>R</a:t>
            </a:r>
            <a:r>
              <a:rPr lang="zh-CN" altLang="en-US" b="1" kern="0" dirty="0">
                <a:latin typeface="+mn-ea"/>
              </a:rPr>
              <a:t>是</a:t>
            </a:r>
            <a:r>
              <a:rPr lang="en-US" altLang="zh-CN" b="1" kern="0" dirty="0">
                <a:latin typeface="+mn-ea"/>
              </a:rPr>
              <a:t>A</a:t>
            </a:r>
            <a:r>
              <a:rPr lang="zh-CN" altLang="en-US" b="1" kern="0" dirty="0">
                <a:latin typeface="+mn-ea"/>
              </a:rPr>
              <a:t>上的</a:t>
            </a: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相容关系。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C5129E5-CE48-4CF1-AAC9-CF58AFFE2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044601"/>
            <a:ext cx="11125200" cy="246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+mn-ea"/>
              </a:rPr>
              <a:t>例</a:t>
            </a:r>
            <a:r>
              <a:rPr lang="en-US" altLang="zh-CN" b="1" kern="0" dirty="0">
                <a:solidFill>
                  <a:srgbClr val="C00000"/>
                </a:solidFill>
                <a:latin typeface="+mn-ea"/>
              </a:rPr>
              <a:t>5.1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 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设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是所有中国人组成的集合，试判断下列关系是否为相容关系。</a:t>
            </a:r>
          </a:p>
          <a:p>
            <a:pPr marL="342969" indent="5760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(1) 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上的“同性”关系。</a:t>
            </a:r>
          </a:p>
          <a:p>
            <a:pPr marL="342969" indent="5760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(2) 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上的“朋友”关系。</a:t>
            </a:r>
          </a:p>
          <a:p>
            <a:pPr marL="342969" indent="5760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(3) 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上的“父子”关系。</a:t>
            </a:r>
          </a:p>
        </p:txBody>
      </p:sp>
      <p:sp>
        <p:nvSpPr>
          <p:cNvPr id="4" name="Text Box 556">
            <a:extLst>
              <a:ext uri="{FF2B5EF4-FFF2-40B4-BE49-F238E27FC236}">
                <a16:creationId xmlns:a16="http://schemas.microsoft.com/office/drawing/2014/main" id="{7CC1423F-2F81-45B2-B3A9-C4DB76CED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2389989"/>
            <a:ext cx="11353800" cy="1420805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解题小贴士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相容关系的判断方法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       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是相容关系</a:t>
            </a:r>
            <a:r>
              <a:rPr lang="en-US" altLang="zh-CN" b="1" dirty="0">
                <a:latin typeface="+mn-ea"/>
                <a:sym typeface="Symbol" panose="05050102010706020507" pitchFamily="18" charset="2"/>
              </a:rPr>
              <a:t>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同时具有自反性和对称性。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B3625C4-FFFE-4BB3-8247-1AFFB940D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4679872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是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A39F616-B9A4-4095-8130-9F0077CC4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5257848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是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1BB7FB3-DDE5-4063-B007-4B28F38FB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5917104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+mn-ea"/>
              </a:rPr>
              <a:t>否</a:t>
            </a: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2CF41799-99FC-4D60-A20F-83EE2A772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951" y="5967292"/>
            <a:ext cx="4724399" cy="581057"/>
          </a:xfrm>
          <a:prstGeom prst="wedgeRectCallout">
            <a:avLst>
              <a:gd name="adj1" fmla="val -70875"/>
              <a:gd name="adj2" fmla="val 28692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3201" dirty="0">
                <a:solidFill>
                  <a:schemeClr val="bg1"/>
                </a:solidFill>
              </a:rPr>
              <a:t>不具有对称性，自反性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  <p:bldP spid="9" grpId="0" build="p"/>
      <p:bldP spid="10" grpId="0" build="p"/>
      <p:bldP spid="11" grpId="0" build="p"/>
      <p:bldP spid="12" grpId="0" animBg="1"/>
      <p:bldP spid="12" grpId="1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D474F516-4AFE-45D5-B2C4-D55CA52579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5.10 </a:t>
            </a:r>
          </a:p>
        </p:txBody>
      </p:sp>
      <p:sp>
        <p:nvSpPr>
          <p:cNvPr id="1816579" name="Rectangle 3">
            <a:extLst>
              <a:ext uri="{FF2B5EF4-FFF2-40B4-BE49-F238E27FC236}">
                <a16:creationId xmlns:a16="http://schemas.microsoft.com/office/drawing/2014/main" id="{C609669A-A0D6-49DF-8EAB-34A575095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28938"/>
            <a:ext cx="7850417" cy="2400856"/>
          </a:xfrm>
        </p:spPr>
        <p:txBody>
          <a:bodyPr/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5.10   </a:t>
            </a:r>
            <a:r>
              <a:rPr lang="zh-CN" altLang="en-US" dirty="0"/>
              <a:t>设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的双射函数，则：</a:t>
            </a:r>
          </a:p>
          <a:p>
            <a:pPr marL="533507" indent="-533507">
              <a:lnSpc>
                <a:spcPct val="150000"/>
              </a:lnSpc>
              <a:buNone/>
            </a:pPr>
            <a:r>
              <a:rPr lang="en-US" altLang="zh-CN" dirty="0"/>
              <a:t>		f</a:t>
            </a:r>
            <a:r>
              <a:rPr lang="en-US" altLang="zh-CN" baseline="30000" dirty="0"/>
              <a:t>-1</a:t>
            </a:r>
            <a:r>
              <a:rPr lang="en-US" altLang="zh-CN" dirty="0">
                <a:sym typeface="Symbol" panose="05050102010706020507" pitchFamily="18" charset="2"/>
              </a:rPr>
              <a:t></a:t>
            </a:r>
            <a:r>
              <a:rPr lang="en-US" altLang="zh-CN" dirty="0"/>
              <a:t>f</a:t>
            </a:r>
            <a:r>
              <a:rPr lang="zh-CN" altLang="en-US" dirty="0"/>
              <a:t>＝</a:t>
            </a:r>
            <a:r>
              <a:rPr lang="en-US" altLang="zh-CN" dirty="0"/>
              <a:t>I</a:t>
            </a:r>
            <a:r>
              <a:rPr lang="en-US" altLang="zh-CN" baseline="-25000" dirty="0"/>
              <a:t>B</a:t>
            </a:r>
            <a:r>
              <a:rPr lang="zh-CN" altLang="en-US" dirty="0"/>
              <a:t>＝</a:t>
            </a:r>
            <a:r>
              <a:rPr lang="en-US" altLang="zh-CN" dirty="0"/>
              <a:t>{&lt;</a:t>
            </a:r>
            <a:r>
              <a:rPr lang="en-US" altLang="zh-CN" dirty="0" err="1"/>
              <a:t>b,b</a:t>
            </a:r>
            <a:r>
              <a:rPr lang="en-US" altLang="zh-CN" dirty="0"/>
              <a:t>&gt;|</a:t>
            </a:r>
            <a:r>
              <a:rPr lang="en-US" altLang="zh-CN" dirty="0" err="1"/>
              <a:t>b∈B</a:t>
            </a:r>
            <a:r>
              <a:rPr lang="en-US" altLang="zh-CN" dirty="0"/>
              <a:t>}</a:t>
            </a:r>
            <a:r>
              <a:rPr lang="zh-CN" altLang="en-US" dirty="0"/>
              <a:t>；</a:t>
            </a:r>
          </a:p>
          <a:p>
            <a:pPr marL="533507" indent="-533507">
              <a:lnSpc>
                <a:spcPct val="150000"/>
              </a:lnSpc>
              <a:buNone/>
            </a:pPr>
            <a:r>
              <a:rPr lang="en-US" altLang="zh-CN" dirty="0"/>
              <a:t>		f</a:t>
            </a:r>
            <a:r>
              <a:rPr lang="en-US" altLang="zh-CN" dirty="0">
                <a:sym typeface="Symbol" panose="05050102010706020507" pitchFamily="18" charset="2"/>
              </a:rPr>
              <a:t></a:t>
            </a:r>
            <a:r>
              <a:rPr lang="en-US" altLang="zh-CN" dirty="0"/>
              <a:t>f</a:t>
            </a:r>
            <a:r>
              <a:rPr lang="en-US" altLang="zh-CN" baseline="30000" dirty="0"/>
              <a:t>-1</a:t>
            </a:r>
            <a:r>
              <a:rPr lang="zh-CN" altLang="en-US" dirty="0"/>
              <a:t>＝</a:t>
            </a:r>
            <a:r>
              <a:rPr lang="en-US" altLang="zh-CN" dirty="0"/>
              <a:t>I</a:t>
            </a:r>
            <a:r>
              <a:rPr lang="en-US" altLang="zh-CN" baseline="-25000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{&lt;</a:t>
            </a:r>
            <a:r>
              <a:rPr lang="en-US" altLang="zh-CN" dirty="0" err="1"/>
              <a:t>a,a</a:t>
            </a:r>
            <a:r>
              <a:rPr lang="en-US" altLang="zh-CN" dirty="0"/>
              <a:t>&gt;|</a:t>
            </a:r>
            <a:r>
              <a:rPr lang="en-US" altLang="zh-CN" dirty="0" err="1"/>
              <a:t>a∈A</a:t>
            </a:r>
            <a:r>
              <a:rPr lang="en-US" altLang="zh-CN" dirty="0"/>
              <a:t>}</a:t>
            </a:r>
            <a:r>
              <a:rPr lang="zh-CN" altLang="en-US" dirty="0"/>
              <a:t>；</a:t>
            </a:r>
          </a:p>
          <a:p>
            <a:pPr marL="533507" indent="-533507">
              <a:lnSpc>
                <a:spcPct val="150000"/>
              </a:lnSpc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I</a:t>
            </a:r>
            <a:r>
              <a:rPr lang="en-US" altLang="zh-CN" baseline="-25000" dirty="0" err="1"/>
              <a:t>A</a:t>
            </a:r>
            <a:r>
              <a:rPr lang="en-US" altLang="zh-CN" dirty="0" err="1">
                <a:sym typeface="Symbol" panose="05050102010706020507" pitchFamily="18" charset="2"/>
              </a:rPr>
              <a:t></a:t>
            </a:r>
            <a:r>
              <a:rPr lang="en-US" altLang="zh-CN" dirty="0" err="1"/>
              <a:t>f</a:t>
            </a:r>
            <a:r>
              <a:rPr lang="zh-CN" altLang="en-US" dirty="0"/>
              <a:t>＝</a:t>
            </a:r>
            <a:r>
              <a:rPr lang="en-US" altLang="zh-CN" dirty="0" err="1"/>
              <a:t>f</a:t>
            </a:r>
            <a:r>
              <a:rPr lang="en-US" altLang="zh-CN" dirty="0" err="1">
                <a:sym typeface="Symbol" panose="05050102010706020507" pitchFamily="18" charset="2"/>
              </a:rPr>
              <a:t></a:t>
            </a:r>
            <a:r>
              <a:rPr lang="en-US" altLang="zh-CN" dirty="0" err="1"/>
              <a:t>I</a:t>
            </a:r>
            <a:r>
              <a:rPr lang="en-US" altLang="zh-CN" baseline="-25000" dirty="0" err="1"/>
              <a:t>B</a:t>
            </a:r>
            <a:r>
              <a:rPr lang="zh-CN" altLang="en-US" dirty="0"/>
              <a:t>＝</a:t>
            </a:r>
            <a:r>
              <a:rPr lang="en-US" altLang="zh-CN" dirty="0"/>
              <a:t>f</a:t>
            </a:r>
            <a:r>
              <a:rPr lang="zh-CN" altLang="en-US" dirty="0"/>
              <a:t>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2EFF3-696F-4FF7-AC71-C28E5E9A6315}"/>
              </a:ext>
            </a:extLst>
          </p:cNvPr>
          <p:cNvSpPr txBox="1">
            <a:spLocks noChangeArrowheads="1"/>
          </p:cNvSpPr>
          <p:nvPr/>
        </p:nvSpPr>
        <p:spPr>
          <a:xfrm>
            <a:off x="612775" y="3698347"/>
            <a:ext cx="1053426" cy="630682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略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D474F516-4AFE-45D5-B2C4-D55CA52579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5.11 </a:t>
            </a:r>
          </a:p>
        </p:txBody>
      </p:sp>
      <p:sp>
        <p:nvSpPr>
          <p:cNvPr id="1816579" name="Rectangle 3">
            <a:extLst>
              <a:ext uri="{FF2B5EF4-FFF2-40B4-BE49-F238E27FC236}">
                <a16:creationId xmlns:a16="http://schemas.microsoft.com/office/drawing/2014/main" id="{C609669A-A0D6-49DF-8EAB-34A575095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28938"/>
            <a:ext cx="11125200" cy="63068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5.11  </a:t>
            </a:r>
            <a:r>
              <a:rPr lang="zh-CN" altLang="zh-CN" dirty="0"/>
              <a:t>若</a:t>
            </a:r>
            <a:r>
              <a:rPr lang="en-US" altLang="zh-CN" dirty="0"/>
              <a:t>f</a:t>
            </a:r>
            <a:r>
              <a:rPr lang="zh-CN" altLang="zh-CN" dirty="0"/>
              <a:t>是</a:t>
            </a:r>
            <a:r>
              <a:rPr lang="en-US" altLang="zh-CN" dirty="0"/>
              <a:t>A</a:t>
            </a:r>
            <a:r>
              <a:rPr lang="zh-CN" altLang="zh-CN" dirty="0"/>
              <a:t>到</a:t>
            </a:r>
            <a:r>
              <a:rPr lang="en-US" altLang="zh-CN" dirty="0"/>
              <a:t>B</a:t>
            </a:r>
            <a:r>
              <a:rPr lang="zh-CN" altLang="zh-CN" dirty="0"/>
              <a:t>的双射，则</a:t>
            </a:r>
            <a:r>
              <a:rPr lang="en-US" altLang="zh-CN" dirty="0"/>
              <a:t>f</a:t>
            </a:r>
            <a:r>
              <a:rPr lang="zh-CN" altLang="zh-CN" dirty="0"/>
              <a:t>的逆函数</a:t>
            </a:r>
            <a:r>
              <a:rPr lang="en-US" altLang="zh-CN" dirty="0"/>
              <a:t>f</a:t>
            </a:r>
            <a:r>
              <a:rPr lang="en-US" altLang="zh-CN" baseline="30000" dirty="0"/>
              <a:t>−1</a:t>
            </a:r>
            <a:r>
              <a:rPr lang="zh-CN" altLang="zh-CN" dirty="0"/>
              <a:t>也是</a:t>
            </a:r>
            <a:r>
              <a:rPr lang="en-US" altLang="zh-CN" dirty="0"/>
              <a:t>B</a:t>
            </a:r>
            <a:r>
              <a:rPr lang="zh-CN" altLang="zh-CN" dirty="0"/>
              <a:t>到</a:t>
            </a:r>
            <a:r>
              <a:rPr lang="en-US" altLang="zh-CN" dirty="0"/>
              <a:t>A</a:t>
            </a:r>
            <a:r>
              <a:rPr lang="zh-CN" altLang="zh-CN" dirty="0"/>
              <a:t>的双射。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542EFF3-696F-4FF7-AC71-C28E5E9A63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84175" y="1659620"/>
                <a:ext cx="10972800" cy="5199968"/>
              </a:xfrm>
              <a:prstGeom prst="rect">
                <a:avLst/>
              </a:prstGeom>
            </p:spPr>
            <p:txBody>
              <a:bodyPr vert="horz" lIns="121917" tIns="60958" rIns="121917" bIns="60958" rtlCol="0">
                <a:normAutofit/>
              </a:bodyPr>
              <a:lstStyle>
                <a:lvl1pPr marL="457360" indent="-457360" algn="l" defTabSz="1219627" rtl="0" eaLnBrk="1" latinLnBrk="0" hangingPunct="1">
                  <a:lnSpc>
                    <a:spcPct val="120000"/>
                  </a:lnSpc>
                  <a:spcBef>
                    <a:spcPts val="0"/>
                  </a:spcBef>
                  <a:buSzPct val="80000"/>
                  <a:buFont typeface="Wingdings" pitchFamily="2" charset="2"/>
                  <a:buChar char="l"/>
                  <a:defRPr sz="24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990947" indent="-381133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53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434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416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397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378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360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3414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证明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）证明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−1</a:t>
                </a:r>
                <a:r>
                  <a:rPr lang="zh-CN" altLang="en-US" dirty="0"/>
                  <a:t>是满射。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/>
                  <a:t>        因为</a:t>
                </a:r>
                <a:r>
                  <a:rPr lang="en-US" altLang="zh-CN" dirty="0" err="1"/>
                  <a:t>ranf</a:t>
                </a:r>
                <a:r>
                  <a:rPr lang="en-US" altLang="zh-CN" baseline="30000" dirty="0"/>
                  <a:t> −1 </a:t>
                </a:r>
                <a:r>
                  <a:rPr lang="zh-CN" altLang="en-US" dirty="0"/>
                  <a:t>＝</a:t>
                </a:r>
                <a:r>
                  <a:rPr lang="en-US" altLang="zh-CN" dirty="0" err="1"/>
                  <a:t>domf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，所以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 −1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的满射。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/>
                  <a:t>        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）证明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 −1</a:t>
                </a:r>
                <a:r>
                  <a:rPr lang="zh-CN" altLang="en-US" dirty="0"/>
                  <a:t>是单射。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/>
                  <a:t>        对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/>
                  <a:t>b</a:t>
                </a:r>
                <a:r>
                  <a:rPr lang="en-US" altLang="zh-CN" baseline="-25000" dirty="0"/>
                  <a:t>1</a:t>
                </a:r>
                <a:r>
                  <a:rPr lang="zh-CN" altLang="en-US" dirty="0"/>
                  <a:t>，</a:t>
                </a:r>
                <a:r>
                  <a:rPr lang="es-E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/>
                  <a:t>b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∈B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≠b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/>
                  <a:t>        假设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−1</a:t>
                </a:r>
                <a:r>
                  <a:rPr lang="en-US" altLang="zh-CN" dirty="0"/>
                  <a:t>(b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−1</a:t>
                </a:r>
                <a:r>
                  <a:rPr lang="en-US" altLang="zh-CN" dirty="0"/>
                  <a:t>(b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，即存在</a:t>
                </a:r>
                <a:r>
                  <a:rPr lang="en-US" altLang="zh-CN" dirty="0" err="1"/>
                  <a:t>a∈A</a:t>
                </a:r>
                <a:r>
                  <a:rPr lang="zh-CN" altLang="en-US" dirty="0"/>
                  <a:t>，使得</a:t>
                </a:r>
                <a:r>
                  <a:rPr lang="en-US" altLang="zh-CN" dirty="0"/>
                  <a:t>&lt;b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,a&gt;∈f</a:t>
                </a:r>
                <a:r>
                  <a:rPr lang="en-US" altLang="zh-CN" baseline="30000" dirty="0"/>
                  <a:t>−1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&lt;b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,a&gt;∈f</a:t>
                </a:r>
                <a:r>
                  <a:rPr lang="en-US" altLang="zh-CN" baseline="30000" dirty="0"/>
                  <a:t>−1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/>
                  <a:t>        即</a:t>
                </a:r>
                <a:r>
                  <a:rPr lang="en-US" altLang="zh-CN" dirty="0"/>
                  <a:t>&lt;a,b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&gt;∈f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&lt;a,b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&gt;∈f</a:t>
                </a:r>
                <a:r>
                  <a:rPr lang="zh-CN" altLang="en-US" dirty="0"/>
                  <a:t>，这与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是函数矛盾，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/>
                  <a:t>        因此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−1</a:t>
                </a:r>
                <a:r>
                  <a:rPr lang="en-US" altLang="zh-CN" dirty="0"/>
                  <a:t>(b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)≠f</a:t>
                </a:r>
                <a:r>
                  <a:rPr lang="en-US" altLang="zh-CN" baseline="30000" dirty="0"/>
                  <a:t>−1</a:t>
                </a:r>
                <a:r>
                  <a:rPr lang="en-US" altLang="zh-CN" dirty="0"/>
                  <a:t>(b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，故</a:t>
                </a:r>
                <a:r>
                  <a:rPr lang="en-US" altLang="zh-CN" dirty="0"/>
                  <a:t>f</a:t>
                </a:r>
                <a:r>
                  <a:rPr lang="en-US" altLang="zh-CN" baseline="30000" dirty="0"/>
                  <a:t>−1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的单射。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r>
                  <a:rPr lang="zh-CN" altLang="en-US" dirty="0">
                    <a:solidFill>
                      <a:srgbClr val="3333FF"/>
                    </a:solidFill>
                  </a:rPr>
                  <a:t>综上，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f</a:t>
                </a:r>
                <a:r>
                  <a:rPr lang="en-US" altLang="zh-CN" baseline="30000" dirty="0">
                    <a:solidFill>
                      <a:srgbClr val="3333FF"/>
                    </a:solidFill>
                  </a:rPr>
                  <a:t>−1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是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B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到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A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的双射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542EFF3-696F-4FF7-AC71-C28E5E9A6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75" y="1659620"/>
                <a:ext cx="10972800" cy="5199968"/>
              </a:xfrm>
              <a:prstGeom prst="rect">
                <a:avLst/>
              </a:prstGeom>
              <a:blipFill>
                <a:blip r:embed="rId5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543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>
            <a:extLst>
              <a:ext uri="{FF2B5EF4-FFF2-40B4-BE49-F238E27FC236}">
                <a16:creationId xmlns:a16="http://schemas.microsoft.com/office/drawing/2014/main" id="{824BAFFC-AA61-4D8F-8FA9-C471C0926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28776" indent="-628776"/>
            <a:r>
              <a:rPr lang="en-US" altLang="zh-CN" dirty="0"/>
              <a:t>5.4.3  </a:t>
            </a:r>
            <a:r>
              <a:rPr lang="zh-CN" altLang="en-US" dirty="0"/>
              <a:t>置换函数</a:t>
            </a:r>
          </a:p>
        </p:txBody>
      </p:sp>
      <p:sp>
        <p:nvSpPr>
          <p:cNvPr id="1822723" name="Rectangle 3">
            <a:extLst>
              <a:ext uri="{FF2B5EF4-FFF2-40B4-BE49-F238E27FC236}">
                <a16:creationId xmlns:a16="http://schemas.microsoft.com/office/drawing/2014/main" id="{7F827E64-6013-4A71-8650-180897485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当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是有限集合时</a:t>
            </a:r>
            <a:r>
              <a:rPr lang="zh-CN" altLang="en-US" dirty="0">
                <a:solidFill>
                  <a:srgbClr val="0000CC"/>
                </a:solidFill>
              </a:rPr>
              <a:t>，其有限集合上的双射函数在数学、计算机科学和物理学中有着非常广泛的应用。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5.21   </a:t>
            </a:r>
            <a:r>
              <a:rPr lang="zh-CN" altLang="en-US" dirty="0"/>
              <a:t>设</a:t>
            </a:r>
            <a:r>
              <a:rPr lang="en-US" altLang="zh-CN" dirty="0"/>
              <a:t>A={a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</a:t>
            </a:r>
            <a:r>
              <a:rPr lang="en-US" altLang="zh-CN" dirty="0">
                <a:latin typeface="宋体"/>
              </a:rPr>
              <a:t>…</a:t>
            </a:r>
            <a:r>
              <a:rPr lang="en-US" altLang="zh-CN" dirty="0"/>
              <a:t>,a</a:t>
            </a:r>
            <a:r>
              <a:rPr lang="en-US" altLang="zh-CN" baseline="-25000" dirty="0"/>
              <a:t>n</a:t>
            </a:r>
            <a:r>
              <a:rPr lang="en-US" altLang="zh-CN" dirty="0"/>
              <a:t>}</a:t>
            </a:r>
            <a:r>
              <a:rPr lang="zh-CN" altLang="en-US" dirty="0"/>
              <a:t>是有限集合。从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A</a:t>
            </a:r>
            <a:r>
              <a:rPr lang="zh-CN" altLang="en-US" dirty="0"/>
              <a:t>的双射函数称为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上的置换或排列</a:t>
            </a:r>
            <a:r>
              <a:rPr lang="en-US" altLang="zh-CN" dirty="0"/>
              <a:t>(Permutation)</a:t>
            </a:r>
            <a:r>
              <a:rPr lang="zh-CN" altLang="en-US" dirty="0"/>
              <a:t>，记为</a:t>
            </a:r>
            <a:r>
              <a:rPr lang="en-US" altLang="zh-CN" dirty="0"/>
              <a:t>P:A→A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3333FF"/>
                </a:solidFill>
              </a:rPr>
              <a:t>n</a:t>
            </a:r>
            <a:r>
              <a:rPr lang="zh-CN" altLang="en-US" dirty="0">
                <a:solidFill>
                  <a:srgbClr val="3333FF"/>
                </a:solidFill>
              </a:rPr>
              <a:t>称为置换的阶</a:t>
            </a:r>
            <a:r>
              <a:rPr lang="en-US" altLang="zh-CN" dirty="0"/>
              <a:t>(Order)</a:t>
            </a:r>
            <a:r>
              <a:rPr lang="zh-CN" altLang="en-US" dirty="0"/>
              <a:t>。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D7203D-2AC6-4218-BA63-DD8A8F99009D}"/>
              </a:ext>
            </a:extLst>
          </p:cNvPr>
          <p:cNvSpPr txBox="1">
            <a:spLocks noChangeArrowheads="1"/>
          </p:cNvSpPr>
          <p:nvPr/>
        </p:nvSpPr>
        <p:spPr>
          <a:xfrm>
            <a:off x="695750" y="4152356"/>
            <a:ext cx="8167990" cy="238259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dirty="0"/>
              <a:t>n</a:t>
            </a:r>
            <a:r>
              <a:rPr lang="zh-CN" altLang="en-US" dirty="0"/>
              <a:t>阶置换</a:t>
            </a:r>
            <a:r>
              <a:rPr lang="en-US" altLang="zh-CN" dirty="0"/>
              <a:t>P:A→A</a:t>
            </a:r>
            <a:r>
              <a:rPr lang="zh-CN" altLang="en-US" dirty="0"/>
              <a:t>常表示为：</a:t>
            </a:r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B523223-4FAF-499F-A245-61C3EFAF8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39747"/>
              </p:ext>
            </p:extLst>
          </p:nvPr>
        </p:nvGraphicFramePr>
        <p:xfrm>
          <a:off x="2212975" y="4746613"/>
          <a:ext cx="6221265" cy="119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25" name="Equation" r:id="rId4" imgW="1962253" imgH="323850" progId="Equation.DSMT4">
                  <p:embed/>
                </p:oleObj>
              </mc:Choice>
              <mc:Fallback>
                <p:oleObj name="Equation" r:id="rId4" imgW="1962253" imgH="323850" progId="Equation.DSMT4">
                  <p:embed/>
                  <p:pic>
                    <p:nvPicPr>
                      <p:cNvPr id="1823749" name="Object 5">
                        <a:extLst>
                          <a:ext uri="{FF2B5EF4-FFF2-40B4-BE49-F238E27FC236}">
                            <a16:creationId xmlns:a16="http://schemas.microsoft.com/office/drawing/2014/main" id="{430D9DE3-2271-44E9-8D8B-EF49A7EB2C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75" y="4746613"/>
                        <a:ext cx="6221265" cy="1194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23" grpId="0" build="p"/>
      <p:bldP spid="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>
            <a:extLst>
              <a:ext uri="{FF2B5EF4-FFF2-40B4-BE49-F238E27FC236}">
                <a16:creationId xmlns:a16="http://schemas.microsoft.com/office/drawing/2014/main" id="{7A014CDC-95DD-466A-AB79-23656534E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5.37</a:t>
            </a:r>
            <a:endParaRPr lang="zh-CN" altLang="en-US" dirty="0"/>
          </a:p>
        </p:txBody>
      </p:sp>
      <p:sp>
        <p:nvSpPr>
          <p:cNvPr id="1824771" name="Rectangle 3">
            <a:extLst>
              <a:ext uri="{FF2B5EF4-FFF2-40B4-BE49-F238E27FC236}">
                <a16:creationId xmlns:a16="http://schemas.microsoft.com/office/drawing/2014/main" id="{4F9C12D1-946F-467D-BCF9-1CD759E27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5.37   </a:t>
            </a:r>
            <a:r>
              <a:rPr lang="zh-CN" altLang="zh-CN" dirty="0"/>
              <a:t>设</a:t>
            </a:r>
            <a:r>
              <a:rPr lang="en-US" altLang="zh-CN" dirty="0"/>
              <a:t>A</a:t>
            </a:r>
            <a:r>
              <a:rPr lang="zh-CN" altLang="zh-CN" dirty="0"/>
              <a:t>＝</a:t>
            </a:r>
            <a:r>
              <a:rPr lang="en-US" altLang="zh-CN" dirty="0"/>
              <a:t>{1,2,3}</a:t>
            </a:r>
            <a:r>
              <a:rPr lang="zh-CN" altLang="zh-CN" dirty="0"/>
              <a:t>，请写出</a:t>
            </a:r>
            <a:r>
              <a:rPr lang="en-US" altLang="zh-CN" dirty="0"/>
              <a:t>A</a:t>
            </a:r>
            <a:r>
              <a:rPr lang="zh-CN" altLang="zh-CN" dirty="0"/>
              <a:t>上的所有置换</a:t>
            </a:r>
            <a:r>
              <a:rPr lang="en-US" altLang="zh-CN" dirty="0"/>
              <a:t>P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>
                <a:solidFill>
                  <a:srgbClr val="FF0000"/>
                </a:solidFill>
              </a:rPr>
              <a:t>    </a:t>
            </a:r>
            <a:r>
              <a:rPr lang="en-US" altLang="zh-CN" dirty="0"/>
              <a:t>A</a:t>
            </a:r>
            <a:r>
              <a:rPr lang="zh-CN" altLang="en-US" dirty="0"/>
              <a:t>上的所有置换</a:t>
            </a:r>
            <a:r>
              <a:rPr lang="en-US" altLang="zh-CN" dirty="0"/>
              <a:t>P</a:t>
            </a:r>
            <a:r>
              <a:rPr lang="zh-CN" altLang="en-US" dirty="0"/>
              <a:t>如下：</a:t>
            </a:r>
          </a:p>
        </p:txBody>
      </p:sp>
      <p:sp>
        <p:nvSpPr>
          <p:cNvPr id="66565" name="Rectangle 4">
            <a:extLst>
              <a:ext uri="{FF2B5EF4-FFF2-40B4-BE49-F238E27FC236}">
                <a16:creationId xmlns:a16="http://schemas.microsoft.com/office/drawing/2014/main" id="{C8232D9E-FA88-46F8-A0D0-2D4B84BD0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4773" name="Object 5">
            <a:extLst>
              <a:ext uri="{FF2B5EF4-FFF2-40B4-BE49-F238E27FC236}">
                <a16:creationId xmlns:a16="http://schemas.microsoft.com/office/drawing/2014/main" id="{D4FCFA19-D0F8-424C-93F9-AE1D57A7C2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1263" y="2748600"/>
          <a:ext cx="2305584" cy="107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4" name="Equation" r:id="rId4" imgW="800100" imgH="368300" progId="Equation.DSMT4">
                  <p:embed/>
                </p:oleObj>
              </mc:Choice>
              <mc:Fallback>
                <p:oleObj name="Equation" r:id="rId4" imgW="800100" imgH="368300" progId="Equation.DSMT4">
                  <p:embed/>
                  <p:pic>
                    <p:nvPicPr>
                      <p:cNvPr id="1824773" name="Object 5">
                        <a:extLst>
                          <a:ext uri="{FF2B5EF4-FFF2-40B4-BE49-F238E27FC236}">
                            <a16:creationId xmlns:a16="http://schemas.microsoft.com/office/drawing/2014/main" id="{D4FCFA19-D0F8-424C-93F9-AE1D57A7C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263" y="2748600"/>
                        <a:ext cx="2305584" cy="107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7" name="Rectangle 6">
            <a:extLst>
              <a:ext uri="{FF2B5EF4-FFF2-40B4-BE49-F238E27FC236}">
                <a16:creationId xmlns:a16="http://schemas.microsoft.com/office/drawing/2014/main" id="{7E4DC104-17C6-4F8A-843A-B7D0FD46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4775" name="Object 7">
            <a:extLst>
              <a:ext uri="{FF2B5EF4-FFF2-40B4-BE49-F238E27FC236}">
                <a16:creationId xmlns:a16="http://schemas.microsoft.com/office/drawing/2014/main" id="{0DE1E879-7EA7-4C62-B178-E84677941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475" y="2672382"/>
          <a:ext cx="2330989" cy="107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5" name="Equation" r:id="rId6" imgW="812447" imgH="368140" progId="Equation.DSMT4">
                  <p:embed/>
                </p:oleObj>
              </mc:Choice>
              <mc:Fallback>
                <p:oleObj name="Equation" r:id="rId6" imgW="812447" imgH="368140" progId="Equation.DSMT4">
                  <p:embed/>
                  <p:pic>
                    <p:nvPicPr>
                      <p:cNvPr id="1824775" name="Object 7">
                        <a:extLst>
                          <a:ext uri="{FF2B5EF4-FFF2-40B4-BE49-F238E27FC236}">
                            <a16:creationId xmlns:a16="http://schemas.microsoft.com/office/drawing/2014/main" id="{0DE1E879-7EA7-4C62-B178-E84677941B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475" y="2672382"/>
                        <a:ext cx="2330989" cy="107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9" name="Rectangle 8">
            <a:extLst>
              <a:ext uri="{FF2B5EF4-FFF2-40B4-BE49-F238E27FC236}">
                <a16:creationId xmlns:a16="http://schemas.microsoft.com/office/drawing/2014/main" id="{0AD180BD-4B87-44DE-B8DF-4A042A9F8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4777" name="Object 9">
            <a:extLst>
              <a:ext uri="{FF2B5EF4-FFF2-40B4-BE49-F238E27FC236}">
                <a16:creationId xmlns:a16="http://schemas.microsoft.com/office/drawing/2014/main" id="{A73A9B3A-0698-4FE1-AD5C-5F00A67FF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0548" y="2710491"/>
          <a:ext cx="2305584" cy="107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6" name="Equation" r:id="rId8" imgW="800100" imgH="368300" progId="Equation.DSMT4">
                  <p:embed/>
                </p:oleObj>
              </mc:Choice>
              <mc:Fallback>
                <p:oleObj name="Equation" r:id="rId8" imgW="800100" imgH="368300" progId="Equation.DSMT4">
                  <p:embed/>
                  <p:pic>
                    <p:nvPicPr>
                      <p:cNvPr id="1824777" name="Object 9">
                        <a:extLst>
                          <a:ext uri="{FF2B5EF4-FFF2-40B4-BE49-F238E27FC236}">
                            <a16:creationId xmlns:a16="http://schemas.microsoft.com/office/drawing/2014/main" id="{A73A9B3A-0698-4FE1-AD5C-5F00A67FFB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548" y="2710491"/>
                        <a:ext cx="2305584" cy="107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1" name="Rectangle 10">
            <a:extLst>
              <a:ext uri="{FF2B5EF4-FFF2-40B4-BE49-F238E27FC236}">
                <a16:creationId xmlns:a16="http://schemas.microsoft.com/office/drawing/2014/main" id="{CBA725AF-177B-496B-B143-F6BBE73E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4779" name="Object 11">
            <a:extLst>
              <a:ext uri="{FF2B5EF4-FFF2-40B4-BE49-F238E27FC236}">
                <a16:creationId xmlns:a16="http://schemas.microsoft.com/office/drawing/2014/main" id="{ED34AD01-45E5-47A4-B87A-F496E1D261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2887" y="4095111"/>
          <a:ext cx="2305584" cy="107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7" name="Equation" r:id="rId10" imgW="800100" imgH="368300" progId="Equation.DSMT4">
                  <p:embed/>
                </p:oleObj>
              </mc:Choice>
              <mc:Fallback>
                <p:oleObj name="Equation" r:id="rId10" imgW="800100" imgH="368300" progId="Equation.DSMT4">
                  <p:embed/>
                  <p:pic>
                    <p:nvPicPr>
                      <p:cNvPr id="1824779" name="Object 11">
                        <a:extLst>
                          <a:ext uri="{FF2B5EF4-FFF2-40B4-BE49-F238E27FC236}">
                            <a16:creationId xmlns:a16="http://schemas.microsoft.com/office/drawing/2014/main" id="{ED34AD01-45E5-47A4-B87A-F496E1D261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887" y="4095111"/>
                        <a:ext cx="2305584" cy="107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3" name="Rectangle 12">
            <a:extLst>
              <a:ext uri="{FF2B5EF4-FFF2-40B4-BE49-F238E27FC236}">
                <a16:creationId xmlns:a16="http://schemas.microsoft.com/office/drawing/2014/main" id="{044AAE15-B4EE-4139-89EB-41730904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4781" name="Object 13">
            <a:extLst>
              <a:ext uri="{FF2B5EF4-FFF2-40B4-BE49-F238E27FC236}">
                <a16:creationId xmlns:a16="http://schemas.microsoft.com/office/drawing/2014/main" id="{2D92BF39-A064-4C30-93D7-A8090E3E2F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0772" y="4069705"/>
          <a:ext cx="2330989" cy="107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8" name="Equation" r:id="rId12" imgW="812447" imgH="368140" progId="Equation.DSMT4">
                  <p:embed/>
                </p:oleObj>
              </mc:Choice>
              <mc:Fallback>
                <p:oleObj name="Equation" r:id="rId12" imgW="812447" imgH="368140" progId="Equation.DSMT4">
                  <p:embed/>
                  <p:pic>
                    <p:nvPicPr>
                      <p:cNvPr id="1824781" name="Object 13">
                        <a:extLst>
                          <a:ext uri="{FF2B5EF4-FFF2-40B4-BE49-F238E27FC236}">
                            <a16:creationId xmlns:a16="http://schemas.microsoft.com/office/drawing/2014/main" id="{2D92BF39-A064-4C30-93D7-A8090E3E2F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772" y="4069705"/>
                        <a:ext cx="2330989" cy="107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5" name="Rectangle 14">
            <a:extLst>
              <a:ext uri="{FF2B5EF4-FFF2-40B4-BE49-F238E27FC236}">
                <a16:creationId xmlns:a16="http://schemas.microsoft.com/office/drawing/2014/main" id="{8B3293C0-2E0C-4AD4-A078-6C8D0332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4783" name="Object 15">
            <a:extLst>
              <a:ext uri="{FF2B5EF4-FFF2-40B4-BE49-F238E27FC236}">
                <a16:creationId xmlns:a16="http://schemas.microsoft.com/office/drawing/2014/main" id="{6DD1DB5C-821B-447E-80B0-131D47B94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20281" y="3993488"/>
          <a:ext cx="2305584" cy="107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9" name="Equation" r:id="rId14" imgW="800100" imgH="368300" progId="Equation.DSMT4">
                  <p:embed/>
                </p:oleObj>
              </mc:Choice>
              <mc:Fallback>
                <p:oleObj name="Equation" r:id="rId14" imgW="800100" imgH="368300" progId="Equation.DSMT4">
                  <p:embed/>
                  <p:pic>
                    <p:nvPicPr>
                      <p:cNvPr id="1824783" name="Object 15">
                        <a:extLst>
                          <a:ext uri="{FF2B5EF4-FFF2-40B4-BE49-F238E27FC236}">
                            <a16:creationId xmlns:a16="http://schemas.microsoft.com/office/drawing/2014/main" id="{6DD1DB5C-821B-447E-80B0-131D47B94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0281" y="3993488"/>
                        <a:ext cx="2305584" cy="107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24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24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4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24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4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2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2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24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24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2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337175" y="504548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92D05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5.4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70064" y="1474713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9FBF5606-0CB8-429A-8739-E127993FBE59}"/>
              </a:ext>
            </a:extLst>
          </p:cNvPr>
          <p:cNvSpPr txBox="1"/>
          <p:nvPr/>
        </p:nvSpPr>
        <p:spPr>
          <a:xfrm>
            <a:off x="6575131" y="16637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 lvl="0"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388BF26A-DD18-4586-B62F-39EC845CA9BB}"/>
              </a:ext>
            </a:extLst>
          </p:cNvPr>
          <p:cNvSpPr/>
          <p:nvPr/>
        </p:nvSpPr>
        <p:spPr>
          <a:xfrm>
            <a:off x="6225127" y="17048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FDE631E7-3481-4807-BB80-F94C3F0F7703}"/>
              </a:ext>
            </a:extLst>
          </p:cNvPr>
          <p:cNvSpPr/>
          <p:nvPr/>
        </p:nvSpPr>
        <p:spPr>
          <a:xfrm>
            <a:off x="5751986" y="1627113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85780"/>
      </p:ext>
    </p:extLst>
  </p:cSld>
  <p:clrMapOvr>
    <a:masterClrMapping/>
  </p:clrMapOvr>
  <p:transition spd="slow">
    <p:push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:a16="http://schemas.microsoft.com/office/drawing/2014/main" id="{04A74F76-C17D-47BA-B111-99CCA8D44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5.5.1  </a:t>
            </a:r>
            <a:r>
              <a:rPr lang="zh-CN" altLang="en-US" dirty="0"/>
              <a:t>等价关系的应用</a:t>
            </a:r>
          </a:p>
        </p:txBody>
      </p:sp>
      <p:sp>
        <p:nvSpPr>
          <p:cNvPr id="1707011" name="Rectangle 3">
            <a:extLst>
              <a:ext uri="{FF2B5EF4-FFF2-40B4-BE49-F238E27FC236}">
                <a16:creationId xmlns:a16="http://schemas.microsoft.com/office/drawing/2014/main" id="{1168C8B2-8090-4FF6-8DFE-AC7CF9899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3451" y="1097524"/>
            <a:ext cx="11347386" cy="3169383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5.38   </a:t>
            </a:r>
            <a:r>
              <a:rPr lang="zh-CN" altLang="en-US" dirty="0"/>
              <a:t>顶点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之间有路当且仅当从顶点</a:t>
            </a:r>
            <a:r>
              <a:rPr lang="en-US" altLang="zh-CN" dirty="0" err="1"/>
              <a:t>i</a:t>
            </a:r>
            <a:r>
              <a:rPr lang="zh-CN" altLang="en-US" dirty="0"/>
              <a:t>通过图中的边能够到达顶点</a:t>
            </a:r>
            <a:r>
              <a:rPr lang="en-US" altLang="zh-CN" dirty="0"/>
              <a:t>j</a:t>
            </a:r>
            <a:r>
              <a:rPr lang="zh-CN" altLang="en-US" dirty="0"/>
              <a:t>。且规定对任意结点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i</a:t>
            </a:r>
            <a:r>
              <a:rPr lang="zh-CN" altLang="en-US" dirty="0"/>
              <a:t>之间一定有路。定义关系</a:t>
            </a:r>
            <a:r>
              <a:rPr lang="en-US" altLang="zh-CN" dirty="0"/>
              <a:t>R</a:t>
            </a:r>
            <a:r>
              <a:rPr lang="zh-CN" altLang="en-US" dirty="0"/>
              <a:t>如下：</a:t>
            </a: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i,j</a:t>
            </a:r>
            <a:r>
              <a:rPr lang="en-US" altLang="zh-CN" dirty="0"/>
              <a:t>&gt;∈R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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之间有路。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/>
              <a:t>试说明该关系</a:t>
            </a:r>
            <a:r>
              <a:rPr lang="en-US" altLang="zh-CN" dirty="0"/>
              <a:t>R</a:t>
            </a:r>
            <a:r>
              <a:rPr lang="zh-CN" altLang="en-US" dirty="0"/>
              <a:t>是否可以给出下图中的顶点集</a:t>
            </a:r>
            <a:r>
              <a:rPr lang="en-US" altLang="zh-CN" dirty="0"/>
              <a:t>A={1,2,3,4,5,6,7,8}</a:t>
            </a:r>
            <a:r>
              <a:rPr lang="zh-CN" altLang="en-US" dirty="0"/>
              <a:t>一个划分？如果能，请给出具体的划分。</a:t>
            </a:r>
          </a:p>
        </p:txBody>
      </p:sp>
      <p:grpSp>
        <p:nvGrpSpPr>
          <p:cNvPr id="29" name="Group 30">
            <a:extLst>
              <a:ext uri="{FF2B5EF4-FFF2-40B4-BE49-F238E27FC236}">
                <a16:creationId xmlns:a16="http://schemas.microsoft.com/office/drawing/2014/main" id="{9DAACC91-71C8-4802-BFC8-3D04278809C5}"/>
              </a:ext>
            </a:extLst>
          </p:cNvPr>
          <p:cNvGrpSpPr>
            <a:grpSpLocks/>
          </p:cNvGrpSpPr>
          <p:nvPr/>
        </p:nvGrpSpPr>
        <p:grpSpPr bwMode="auto">
          <a:xfrm>
            <a:off x="3759200" y="4480074"/>
            <a:ext cx="4679950" cy="1989138"/>
            <a:chOff x="1338" y="2976"/>
            <a:chExt cx="2948" cy="125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54E4284-F5AB-4051-A4C6-057B7FDFDF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2" y="3166"/>
              <a:ext cx="12" cy="906"/>
            </a:xfrm>
            <a:custGeom>
              <a:avLst/>
              <a:gdLst>
                <a:gd name="T0" fmla="*/ 0 w 10"/>
                <a:gd name="T1" fmla="*/ 7241 h 750"/>
                <a:gd name="T2" fmla="*/ 86 w 10"/>
                <a:gd name="T3" fmla="*/ 0 h 750"/>
                <a:gd name="T4" fmla="*/ 0 60000 65536"/>
                <a:gd name="T5" fmla="*/ 0 60000 65536"/>
                <a:gd name="T6" fmla="*/ 0 w 10"/>
                <a:gd name="T7" fmla="*/ 0 h 750"/>
                <a:gd name="T8" fmla="*/ 10 w 10"/>
                <a:gd name="T9" fmla="*/ 750 h 7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" h="750">
                  <a:moveTo>
                    <a:pt x="0" y="750"/>
                  </a:moveTo>
                  <a:lnTo>
                    <a:pt x="1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B31DC9EB-3ED7-49B5-819B-91D0671CF6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0" y="4089"/>
              <a:ext cx="822" cy="2"/>
            </a:xfrm>
            <a:custGeom>
              <a:avLst/>
              <a:gdLst>
                <a:gd name="T0" fmla="*/ 0 w 690"/>
                <a:gd name="T1" fmla="*/ 0 h 1"/>
                <a:gd name="T2" fmla="*/ 5636 w 690"/>
                <a:gd name="T3" fmla="*/ 0 h 1"/>
                <a:gd name="T4" fmla="*/ 0 60000 65536"/>
                <a:gd name="T5" fmla="*/ 0 60000 65536"/>
                <a:gd name="T6" fmla="*/ 0 w 690"/>
                <a:gd name="T7" fmla="*/ 0 h 1"/>
                <a:gd name="T8" fmla="*/ 690 w 69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90" h="1">
                  <a:moveTo>
                    <a:pt x="0" y="0"/>
                  </a:moveTo>
                  <a:lnTo>
                    <a:pt x="69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B37A0B06-83E9-4A1E-8D1E-0650CB5E7D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20" y="3147"/>
              <a:ext cx="822" cy="2"/>
            </a:xfrm>
            <a:custGeom>
              <a:avLst/>
              <a:gdLst>
                <a:gd name="T0" fmla="*/ 5636 w 690"/>
                <a:gd name="T1" fmla="*/ 0 h 1"/>
                <a:gd name="T2" fmla="*/ 0 w 690"/>
                <a:gd name="T3" fmla="*/ 0 h 1"/>
                <a:gd name="T4" fmla="*/ 0 60000 65536"/>
                <a:gd name="T5" fmla="*/ 0 60000 65536"/>
                <a:gd name="T6" fmla="*/ 0 w 690"/>
                <a:gd name="T7" fmla="*/ 0 h 1"/>
                <a:gd name="T8" fmla="*/ 690 w 69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90" h="1">
                  <a:moveTo>
                    <a:pt x="690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4543D50-BEB3-4396-ACFE-229A74305E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6" y="3183"/>
              <a:ext cx="0" cy="870"/>
            </a:xfrm>
            <a:custGeom>
              <a:avLst/>
              <a:gdLst>
                <a:gd name="T0" fmla="*/ 0 w 1"/>
                <a:gd name="T1" fmla="*/ 0 h 720"/>
                <a:gd name="T2" fmla="*/ 0 w 1"/>
                <a:gd name="T3" fmla="*/ 6976 h 720"/>
                <a:gd name="T4" fmla="*/ 0 60000 65536"/>
                <a:gd name="T5" fmla="*/ 0 60000 65536"/>
                <a:gd name="T6" fmla="*/ 0 w 1"/>
                <a:gd name="T7" fmla="*/ 0 h 720"/>
                <a:gd name="T8" fmla="*/ 0 w 1"/>
                <a:gd name="T9" fmla="*/ 720 h 7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20">
                  <a:moveTo>
                    <a:pt x="0" y="0"/>
                  </a:moveTo>
                  <a:lnTo>
                    <a:pt x="0" y="72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7F598210-33A7-4632-8806-C47DC8FC0C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0" y="4090"/>
              <a:ext cx="904" cy="0"/>
            </a:xfrm>
            <a:custGeom>
              <a:avLst/>
              <a:gdLst>
                <a:gd name="T0" fmla="*/ 0 w 760"/>
                <a:gd name="T1" fmla="*/ 0 h 1"/>
                <a:gd name="T2" fmla="*/ 6095 w 760"/>
                <a:gd name="T3" fmla="*/ 0 h 1"/>
                <a:gd name="T4" fmla="*/ 0 60000 65536"/>
                <a:gd name="T5" fmla="*/ 0 60000 65536"/>
                <a:gd name="T6" fmla="*/ 0 w 760"/>
                <a:gd name="T7" fmla="*/ 0 h 1"/>
                <a:gd name="T8" fmla="*/ 760 w 760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0" h="1">
                  <a:moveTo>
                    <a:pt x="0" y="0"/>
                  </a:moveTo>
                  <a:lnTo>
                    <a:pt x="76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5C6D0D4B-3C41-4E07-9BF0-C2DCCEDF7E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9" y="3152"/>
              <a:ext cx="939" cy="928"/>
            </a:xfrm>
            <a:custGeom>
              <a:avLst/>
              <a:gdLst>
                <a:gd name="T0" fmla="*/ 11123 w 750"/>
                <a:gd name="T1" fmla="*/ 13002 h 730"/>
                <a:gd name="T2" fmla="*/ 0 w 750"/>
                <a:gd name="T3" fmla="*/ 0 h 730"/>
                <a:gd name="T4" fmla="*/ 0 60000 65536"/>
                <a:gd name="T5" fmla="*/ 0 60000 65536"/>
                <a:gd name="T6" fmla="*/ 0 w 750"/>
                <a:gd name="T7" fmla="*/ 0 h 730"/>
                <a:gd name="T8" fmla="*/ 750 w 750"/>
                <a:gd name="T9" fmla="*/ 730 h 7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50" h="730">
                  <a:moveTo>
                    <a:pt x="750" y="73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DC513A07-48EE-488B-BABA-E9D7E2B031D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35" y="399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7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19E2F718-6617-47ED-ACE1-C8033EAEC0E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25" y="2976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5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E7ACCD89-D732-4DA3-B1A5-832B4DB9878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925" y="399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6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F685C124-2294-453A-963B-1CB712FD8CB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135" y="2976"/>
              <a:ext cx="15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8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17579E86-5253-4DF9-8372-AE1FD6CEC37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57" y="3999"/>
              <a:ext cx="15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3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C66C1FC1-D37A-40F2-A3C7-FBD3E845D1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84" y="3172"/>
              <a:ext cx="2" cy="894"/>
            </a:xfrm>
            <a:custGeom>
              <a:avLst/>
              <a:gdLst>
                <a:gd name="T0" fmla="*/ 0 w 1"/>
                <a:gd name="T1" fmla="*/ 0 h 740"/>
                <a:gd name="T2" fmla="*/ 0 w 1"/>
                <a:gd name="T3" fmla="*/ 7156 h 740"/>
                <a:gd name="T4" fmla="*/ 0 60000 65536"/>
                <a:gd name="T5" fmla="*/ 0 60000 65536"/>
                <a:gd name="T6" fmla="*/ 0 w 1"/>
                <a:gd name="T7" fmla="*/ 0 h 740"/>
                <a:gd name="T8" fmla="*/ 1 w 1"/>
                <a:gd name="T9" fmla="*/ 740 h 7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40">
                  <a:moveTo>
                    <a:pt x="0" y="0"/>
                  </a:moveTo>
                  <a:lnTo>
                    <a:pt x="0" y="74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Text Box 23">
              <a:extLst>
                <a:ext uri="{FF2B5EF4-FFF2-40B4-BE49-F238E27FC236}">
                  <a16:creationId xmlns:a16="http://schemas.microsoft.com/office/drawing/2014/main" id="{FC95D26F-86C1-4F53-AF08-03FE27E11FC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38" y="2976"/>
              <a:ext cx="15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1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3" name="Text Box 26">
              <a:extLst>
                <a:ext uri="{FF2B5EF4-FFF2-40B4-BE49-F238E27FC236}">
                  <a16:creationId xmlns:a16="http://schemas.microsoft.com/office/drawing/2014/main" id="{D0A0FC52-7A96-4A32-88D8-F56C8571D86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38" y="3999"/>
              <a:ext cx="15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2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4" name="Text Box 28">
              <a:extLst>
                <a:ext uri="{FF2B5EF4-FFF2-40B4-BE49-F238E27FC236}">
                  <a16:creationId xmlns:a16="http://schemas.microsoft.com/office/drawing/2014/main" id="{F35F4A74-08C5-4263-B1DB-5739916329E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57" y="2976"/>
              <a:ext cx="15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4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5" name="Oval 13">
              <a:extLst>
                <a:ext uri="{FF2B5EF4-FFF2-40B4-BE49-F238E27FC236}">
                  <a16:creationId xmlns:a16="http://schemas.microsoft.com/office/drawing/2014/main" id="{87FED7C1-F191-4F88-91F1-56A287F02F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62" y="3113"/>
              <a:ext cx="67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6" name="Oval 15">
              <a:extLst>
                <a:ext uri="{FF2B5EF4-FFF2-40B4-BE49-F238E27FC236}">
                  <a16:creationId xmlns:a16="http://schemas.microsoft.com/office/drawing/2014/main" id="{48422E0D-F350-4A06-85DC-43441A4C25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14" y="3113"/>
              <a:ext cx="69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7" name="Oval 16">
              <a:extLst>
                <a:ext uri="{FF2B5EF4-FFF2-40B4-BE49-F238E27FC236}">
                  <a16:creationId xmlns:a16="http://schemas.microsoft.com/office/drawing/2014/main" id="{AE85AD75-E692-4B7D-8321-1DE2939C50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62" y="4055"/>
              <a:ext cx="67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8" name="Oval 18">
              <a:extLst>
                <a:ext uri="{FF2B5EF4-FFF2-40B4-BE49-F238E27FC236}">
                  <a16:creationId xmlns:a16="http://schemas.microsoft.com/office/drawing/2014/main" id="{F13EDBBB-960D-4847-89FA-5E7F329816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14" y="4055"/>
              <a:ext cx="69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9" name="Oval 22">
              <a:extLst>
                <a:ext uri="{FF2B5EF4-FFF2-40B4-BE49-F238E27FC236}">
                  <a16:creationId xmlns:a16="http://schemas.microsoft.com/office/drawing/2014/main" id="{2F10A3AD-4BEA-4EC1-BB9C-3EBE17FD02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2" y="3113"/>
              <a:ext cx="67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50" name="Oval 24">
              <a:extLst>
                <a:ext uri="{FF2B5EF4-FFF2-40B4-BE49-F238E27FC236}">
                  <a16:creationId xmlns:a16="http://schemas.microsoft.com/office/drawing/2014/main" id="{65C10242-0703-4D43-BBD4-06CD6758B2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4" y="3113"/>
              <a:ext cx="68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17947EB5-5EF9-4E19-B442-46943085CF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52" y="4055"/>
              <a:ext cx="67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52" name="Oval 27">
              <a:extLst>
                <a:ext uri="{FF2B5EF4-FFF2-40B4-BE49-F238E27FC236}">
                  <a16:creationId xmlns:a16="http://schemas.microsoft.com/office/drawing/2014/main" id="{41DD362B-91A2-465D-BCB9-94F9D2F255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4" y="4055"/>
              <a:ext cx="68" cy="69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0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0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0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0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7011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753C6171-9E52-4609-A695-1704BEF0F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5.38</a:t>
            </a:r>
            <a:r>
              <a:rPr lang="zh-CN" altLang="en-US" dirty="0"/>
              <a:t>（续）</a:t>
            </a:r>
          </a:p>
        </p:txBody>
      </p:sp>
      <p:sp>
        <p:nvSpPr>
          <p:cNvPr id="1708035" name="Rectangle 3">
            <a:extLst>
              <a:ext uri="{FF2B5EF4-FFF2-40B4-BE49-F238E27FC236}">
                <a16:creationId xmlns:a16="http://schemas.microsoft.com/office/drawing/2014/main" id="{B94FBD4C-12AB-477E-8804-6BD9C620B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775" y="947163"/>
            <a:ext cx="11582400" cy="339703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）由于规定任意顶点</a:t>
            </a:r>
            <a:r>
              <a:rPr lang="en-US" altLang="zh-CN" dirty="0" err="1"/>
              <a:t>i</a:t>
            </a:r>
            <a:r>
              <a:rPr lang="zh-CN" altLang="en-US" dirty="0"/>
              <a:t>与他自身之间一定有路，因此</a:t>
            </a:r>
            <a:r>
              <a:rPr lang="en-US" altLang="zh-CN" dirty="0"/>
              <a:t>&lt;</a:t>
            </a:r>
            <a:r>
              <a:rPr lang="en-US" altLang="zh-CN" dirty="0" err="1"/>
              <a:t>i,i</a:t>
            </a:r>
            <a:r>
              <a:rPr lang="en-US" altLang="zh-CN" dirty="0"/>
              <a:t>&gt;∈R</a:t>
            </a:r>
            <a:r>
              <a:rPr lang="zh-CN" altLang="en-US" dirty="0"/>
              <a:t>，即</a:t>
            </a:r>
            <a:r>
              <a:rPr lang="en-US" altLang="zh-CN" dirty="0">
                <a:solidFill>
                  <a:srgbClr val="0000CC"/>
                </a:solidFill>
              </a:rPr>
              <a:t>R</a:t>
            </a:r>
            <a:r>
              <a:rPr lang="zh-CN" altLang="en-US" dirty="0">
                <a:solidFill>
                  <a:srgbClr val="0000CC"/>
                </a:solidFill>
              </a:rPr>
              <a:t>具有自反性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）若</a:t>
            </a:r>
            <a:r>
              <a:rPr lang="en-US" altLang="zh-CN" dirty="0"/>
              <a:t>&lt;</a:t>
            </a:r>
            <a:r>
              <a:rPr lang="en-US" altLang="zh-CN" dirty="0" err="1"/>
              <a:t>i,j</a:t>
            </a:r>
            <a:r>
              <a:rPr lang="en-US" altLang="zh-CN" dirty="0"/>
              <a:t>&gt;∈R</a:t>
            </a:r>
            <a:r>
              <a:rPr lang="zh-CN" altLang="en-US" dirty="0"/>
              <a:t>，则两个顶点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之间存在路，当然也存在</a:t>
            </a:r>
            <a:r>
              <a:rPr lang="en-US" altLang="zh-CN" dirty="0"/>
              <a:t>j</a:t>
            </a:r>
            <a:r>
              <a:rPr lang="zh-CN" altLang="en-US" dirty="0"/>
              <a:t>和</a:t>
            </a:r>
            <a:r>
              <a:rPr lang="en-US" altLang="zh-CN" dirty="0" err="1"/>
              <a:t>i</a:t>
            </a:r>
            <a:r>
              <a:rPr lang="zh-CN" altLang="en-US" dirty="0"/>
              <a:t>之间的路，所以</a:t>
            </a:r>
            <a:r>
              <a:rPr lang="en-US" altLang="zh-CN" dirty="0"/>
              <a:t>&lt;</a:t>
            </a:r>
            <a:r>
              <a:rPr lang="en-US" altLang="zh-CN" dirty="0" err="1"/>
              <a:t>j,i</a:t>
            </a:r>
            <a:r>
              <a:rPr lang="en-US" altLang="zh-CN" dirty="0"/>
              <a:t>&gt;∈R</a:t>
            </a:r>
            <a:r>
              <a:rPr lang="zh-CN" altLang="en-US" dirty="0"/>
              <a:t>，即</a:t>
            </a:r>
            <a:r>
              <a:rPr lang="en-US" altLang="zh-CN" dirty="0">
                <a:solidFill>
                  <a:srgbClr val="0000CC"/>
                </a:solidFill>
              </a:rPr>
              <a:t>R</a:t>
            </a:r>
            <a:r>
              <a:rPr lang="zh-CN" altLang="en-US" dirty="0">
                <a:solidFill>
                  <a:srgbClr val="0000CC"/>
                </a:solidFill>
              </a:rPr>
              <a:t>具有对称性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）若</a:t>
            </a:r>
            <a:r>
              <a:rPr lang="en-US" altLang="zh-CN" dirty="0"/>
              <a:t>&lt;</a:t>
            </a:r>
            <a:r>
              <a:rPr lang="en-US" altLang="zh-CN" dirty="0" err="1"/>
              <a:t>i,j</a:t>
            </a:r>
            <a:r>
              <a:rPr lang="en-US" altLang="zh-CN" dirty="0"/>
              <a:t>&gt;∈R</a:t>
            </a:r>
            <a:r>
              <a:rPr lang="zh-CN" altLang="en-US" dirty="0"/>
              <a:t>，</a:t>
            </a:r>
            <a:r>
              <a:rPr lang="en-US" altLang="zh-CN" dirty="0"/>
              <a:t>&lt;</a:t>
            </a:r>
            <a:r>
              <a:rPr lang="en-US" altLang="zh-CN" dirty="0" err="1"/>
              <a:t>j,k</a:t>
            </a:r>
            <a:r>
              <a:rPr lang="en-US" altLang="zh-CN" dirty="0"/>
              <a:t>&gt;∈R</a:t>
            </a:r>
            <a:r>
              <a:rPr lang="zh-CN" altLang="en-US" dirty="0"/>
              <a:t>，则顶点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之间有路，</a:t>
            </a:r>
            <a:r>
              <a:rPr lang="en-US" altLang="zh-CN" dirty="0"/>
              <a:t>j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之间也有路，从而</a:t>
            </a:r>
            <a:r>
              <a:rPr lang="en-US" altLang="zh-CN" dirty="0" err="1"/>
              <a:t>i</a:t>
            </a:r>
            <a:r>
              <a:rPr lang="zh-CN" altLang="en-US" dirty="0"/>
              <a:t>到</a:t>
            </a:r>
            <a:r>
              <a:rPr lang="en-US" altLang="zh-CN" dirty="0"/>
              <a:t>k</a:t>
            </a:r>
            <a:r>
              <a:rPr lang="zh-CN" altLang="en-US" dirty="0"/>
              <a:t>之间存在经过</a:t>
            </a:r>
            <a:r>
              <a:rPr lang="en-US" altLang="zh-CN" dirty="0"/>
              <a:t>j</a:t>
            </a:r>
            <a:r>
              <a:rPr lang="zh-CN" altLang="en-US" dirty="0"/>
              <a:t>的路，即有</a:t>
            </a:r>
            <a:r>
              <a:rPr lang="en-US" altLang="zh-CN" dirty="0"/>
              <a:t>&lt;</a:t>
            </a:r>
            <a:r>
              <a:rPr lang="en-US" altLang="zh-CN" dirty="0" err="1"/>
              <a:t>i,k</a:t>
            </a:r>
            <a:r>
              <a:rPr lang="en-US" altLang="zh-CN" dirty="0"/>
              <a:t>&gt;∈R</a:t>
            </a:r>
            <a:r>
              <a:rPr lang="zh-CN" altLang="en-US" dirty="0"/>
              <a:t>，因此得到</a:t>
            </a:r>
            <a:r>
              <a:rPr lang="en-US" altLang="zh-CN" dirty="0">
                <a:solidFill>
                  <a:srgbClr val="0000CC"/>
                </a:solidFill>
              </a:rPr>
              <a:t>R</a:t>
            </a:r>
            <a:r>
              <a:rPr lang="zh-CN" altLang="en-US" dirty="0">
                <a:solidFill>
                  <a:srgbClr val="0000CC"/>
                </a:solidFill>
              </a:rPr>
              <a:t>具有传递性。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0000"/>
                </a:solidFill>
              </a:rPr>
              <a:t>由</a:t>
            </a:r>
            <a:r>
              <a:rPr lang="en-US" altLang="zh-CN" dirty="0">
                <a:solidFill>
                  <a:srgbClr val="FF0000"/>
                </a:solidFill>
              </a:rPr>
              <a:t>(1)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(2)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(3)</a:t>
            </a:r>
            <a:r>
              <a:rPr lang="zh-CN" altLang="en-US" dirty="0">
                <a:solidFill>
                  <a:srgbClr val="FF0000"/>
                </a:solidFill>
              </a:rPr>
              <a:t>知，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zh-CN" altLang="en-US" dirty="0">
                <a:solidFill>
                  <a:srgbClr val="FF0000"/>
                </a:solidFill>
              </a:rPr>
              <a:t>是等价关系。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EF68FE8-4C2B-4C1B-AC5A-82B3DCAE82AC}"/>
              </a:ext>
            </a:extLst>
          </p:cNvPr>
          <p:cNvSpPr txBox="1">
            <a:spLocks noChangeArrowheads="1"/>
          </p:cNvSpPr>
          <p:nvPr/>
        </p:nvSpPr>
        <p:spPr>
          <a:xfrm>
            <a:off x="384175" y="4533115"/>
            <a:ext cx="11277600" cy="232647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0000CC"/>
                </a:solidFill>
              </a:rPr>
              <a:t>于是所有不同的等价类为：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altLang="zh-CN" dirty="0"/>
              <a:t>[1]</a:t>
            </a:r>
            <a:r>
              <a:rPr lang="en-US" altLang="zh-CN" baseline="-25000" dirty="0"/>
              <a:t>R</a:t>
            </a:r>
            <a:r>
              <a:rPr lang="en-US" altLang="zh-CN" dirty="0"/>
              <a:t>={1,2,3,4}</a:t>
            </a:r>
            <a:r>
              <a:rPr lang="zh-CN" altLang="en-US" dirty="0"/>
              <a:t>，</a:t>
            </a:r>
            <a:r>
              <a:rPr lang="en-US" altLang="zh-CN" dirty="0"/>
              <a:t>[5]</a:t>
            </a:r>
            <a:r>
              <a:rPr lang="en-US" altLang="zh-CN" baseline="-25000" dirty="0"/>
              <a:t>R</a:t>
            </a:r>
            <a:r>
              <a:rPr lang="en-US" altLang="zh-CN" dirty="0"/>
              <a:t>={5,6,7}</a:t>
            </a:r>
            <a:r>
              <a:rPr lang="zh-CN" altLang="en-US" dirty="0"/>
              <a:t>，</a:t>
            </a:r>
            <a:r>
              <a:rPr lang="en-US" altLang="zh-CN" dirty="0"/>
              <a:t>[8]</a:t>
            </a:r>
            <a:r>
              <a:rPr lang="en-US" altLang="zh-CN" baseline="-25000" dirty="0"/>
              <a:t>R</a:t>
            </a:r>
            <a:r>
              <a:rPr lang="en-US" altLang="zh-CN" dirty="0"/>
              <a:t>={8}</a:t>
            </a:r>
            <a:r>
              <a:rPr lang="zh-CN" altLang="en-US" dirty="0"/>
              <a:t>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dirty="0"/>
              <a:t>根据定理</a:t>
            </a:r>
            <a:r>
              <a:rPr lang="en-US" altLang="zh-CN" dirty="0"/>
              <a:t>5.3</a:t>
            </a:r>
            <a:r>
              <a:rPr lang="zh-CN" altLang="en-US" dirty="0"/>
              <a:t>知，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A/R={[1]</a:t>
            </a:r>
            <a:r>
              <a:rPr lang="en-US" altLang="zh-CN" baseline="-25000" dirty="0">
                <a:solidFill>
                  <a:srgbClr val="FF0000"/>
                </a:solidFill>
              </a:rPr>
              <a:t>R</a:t>
            </a:r>
            <a:r>
              <a:rPr lang="en-US" altLang="zh-CN" dirty="0">
                <a:solidFill>
                  <a:srgbClr val="FF0000"/>
                </a:solidFill>
              </a:rPr>
              <a:t>,[5]</a:t>
            </a:r>
            <a:r>
              <a:rPr lang="en-US" altLang="zh-CN" baseline="-25000" dirty="0">
                <a:solidFill>
                  <a:srgbClr val="FF0000"/>
                </a:solidFill>
              </a:rPr>
              <a:t>R</a:t>
            </a:r>
            <a:r>
              <a:rPr lang="en-US" altLang="zh-CN" dirty="0">
                <a:solidFill>
                  <a:srgbClr val="FF0000"/>
                </a:solidFill>
              </a:rPr>
              <a:t>,[8]</a:t>
            </a:r>
            <a:r>
              <a:rPr lang="en-US" altLang="zh-CN" baseline="-25000" dirty="0">
                <a:solidFill>
                  <a:srgbClr val="FF0000"/>
                </a:solidFill>
              </a:rPr>
              <a:t>R</a:t>
            </a:r>
            <a:r>
              <a:rPr lang="en-US" altLang="zh-CN" dirty="0">
                <a:solidFill>
                  <a:srgbClr val="FF0000"/>
                </a:solidFill>
              </a:rPr>
              <a:t>}={{1,2,3,4},{5,6,7},{8}}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FF0000"/>
                </a:solidFill>
              </a:rPr>
              <a:t>就是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的一个划分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0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0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0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0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0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0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8035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>
            <a:extLst>
              <a:ext uri="{FF2B5EF4-FFF2-40B4-BE49-F238E27FC236}">
                <a16:creationId xmlns:a16="http://schemas.microsoft.com/office/drawing/2014/main" id="{0B5D15C6-7140-4C2F-91C1-FAD1AAA68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5.39</a:t>
            </a:r>
            <a:endParaRPr lang="zh-CN" altLang="en-US" dirty="0"/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63C027D-4C23-49CC-9EBC-FEA8350739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775" y="781843"/>
            <a:ext cx="11582400" cy="436663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5.39   </a:t>
            </a:r>
            <a:r>
              <a:rPr lang="zh-CN" altLang="en-US" dirty="0"/>
              <a:t>信息检索系统中的信息有</a:t>
            </a:r>
            <a:r>
              <a:rPr lang="en-US" altLang="zh-CN" dirty="0">
                <a:solidFill>
                  <a:srgbClr val="3333FF"/>
                </a:solidFill>
              </a:rPr>
              <a:t>{</a:t>
            </a:r>
            <a:r>
              <a:rPr lang="zh-CN" altLang="en-US" dirty="0">
                <a:solidFill>
                  <a:srgbClr val="3333FF"/>
                </a:solidFill>
              </a:rPr>
              <a:t>离散数学，高等数学，计算机操作系统，计算机网络，数据结构，编译原理，软件工程，计算机组成原理</a:t>
            </a:r>
            <a:r>
              <a:rPr lang="en-US" altLang="zh-CN" dirty="0">
                <a:solidFill>
                  <a:srgbClr val="3333FF"/>
                </a:solidFill>
              </a:rPr>
              <a:t>}</a:t>
            </a:r>
            <a:r>
              <a:rPr lang="zh-CN" altLang="en-US" dirty="0">
                <a:solidFill>
                  <a:srgbClr val="3333FF"/>
                </a:solidFill>
              </a:rPr>
              <a:t>。</a:t>
            </a:r>
            <a:r>
              <a:rPr lang="zh-CN" altLang="en-US" dirty="0"/>
              <a:t>试给该信息检索系统指定三种不同的划分。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    </a:t>
            </a:r>
            <a:r>
              <a:rPr lang="zh-CN" altLang="en-US" dirty="0"/>
              <a:t>设</a:t>
            </a:r>
            <a:r>
              <a:rPr lang="en-US" altLang="zh-CN" dirty="0"/>
              <a:t>A={</a:t>
            </a:r>
            <a:r>
              <a:rPr lang="zh-CN" altLang="en-US" dirty="0"/>
              <a:t>离散数学，高等数学，计算机操作系统，计算机网络，数据结构，编译原理，软件工程，计算机组成原理</a:t>
            </a:r>
            <a:r>
              <a:rPr lang="en-US" altLang="zh-CN" dirty="0"/>
              <a:t>}</a:t>
            </a:r>
            <a:r>
              <a:rPr lang="zh-CN" altLang="en-US" dirty="0"/>
              <a:t>，则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C4E2C5-C204-474E-BCE1-48081C9A4994}"/>
              </a:ext>
            </a:extLst>
          </p:cNvPr>
          <p:cNvSpPr txBox="1">
            <a:spLocks noChangeArrowheads="1"/>
          </p:cNvSpPr>
          <p:nvPr/>
        </p:nvSpPr>
        <p:spPr>
          <a:xfrm>
            <a:off x="231775" y="3729237"/>
            <a:ext cx="7391400" cy="2900957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0000CC"/>
                </a:solidFill>
              </a:rPr>
              <a:t>划分</a:t>
            </a:r>
            <a:r>
              <a:rPr lang="en-US" altLang="zh-CN" dirty="0">
                <a:solidFill>
                  <a:srgbClr val="0000CC"/>
                </a:solidFill>
              </a:rPr>
              <a:t>1</a:t>
            </a:r>
            <a:r>
              <a:rPr lang="zh-CN" altLang="en-US" dirty="0">
                <a:solidFill>
                  <a:srgbClr val="0000CC"/>
                </a:solidFill>
              </a:rPr>
              <a:t>：含关键词离散数学，则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en-US" altLang="zh-CN" dirty="0"/>
              <a:t>={{</a:t>
            </a:r>
            <a:r>
              <a:rPr lang="zh-CN" altLang="en-US" dirty="0"/>
              <a:t>离散数学</a:t>
            </a:r>
            <a:r>
              <a:rPr lang="en-US" altLang="zh-CN" dirty="0"/>
              <a:t>},{</a:t>
            </a:r>
            <a:r>
              <a:rPr lang="zh-CN" altLang="en-US" dirty="0"/>
              <a:t>高等数学</a:t>
            </a:r>
            <a:r>
              <a:rPr lang="en-US" altLang="zh-CN" dirty="0"/>
              <a:t>,</a:t>
            </a:r>
            <a:r>
              <a:rPr lang="zh-CN" altLang="en-US" dirty="0"/>
              <a:t>计算机操作系统</a:t>
            </a:r>
            <a:r>
              <a:rPr lang="en-US" altLang="zh-CN" dirty="0"/>
              <a:t>,</a:t>
            </a:r>
            <a:r>
              <a:rPr lang="zh-CN" altLang="en-US" dirty="0"/>
              <a:t>计算机网络</a:t>
            </a:r>
            <a:r>
              <a:rPr lang="en-US" altLang="zh-CN" dirty="0"/>
              <a:t>,</a:t>
            </a:r>
            <a:r>
              <a:rPr lang="zh-CN" altLang="en-US" dirty="0"/>
              <a:t>数据结构</a:t>
            </a:r>
            <a:r>
              <a:rPr lang="en-US" altLang="zh-CN" dirty="0"/>
              <a:t>,</a:t>
            </a:r>
            <a:r>
              <a:rPr lang="zh-CN" altLang="en-US" dirty="0"/>
              <a:t>编译原理</a:t>
            </a:r>
            <a:r>
              <a:rPr lang="en-US" altLang="zh-CN" dirty="0"/>
              <a:t>,</a:t>
            </a:r>
            <a:r>
              <a:rPr lang="zh-CN" altLang="en-US" dirty="0"/>
              <a:t>软件工程</a:t>
            </a:r>
            <a:r>
              <a:rPr lang="en-US" altLang="zh-CN" dirty="0"/>
              <a:t>,</a:t>
            </a:r>
            <a:r>
              <a:rPr lang="zh-CN" altLang="en-US" dirty="0"/>
              <a:t>计算机组成原理</a:t>
            </a:r>
            <a:r>
              <a:rPr lang="en-US" altLang="zh-CN" dirty="0"/>
              <a:t>}}</a:t>
            </a:r>
            <a:r>
              <a:rPr lang="zh-CN" altLang="en-US" dirty="0"/>
              <a:t>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FF0000"/>
                </a:solidFill>
              </a:rPr>
              <a:t>划分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：含关键词数学，则</a:t>
            </a:r>
          </a:p>
          <a:p>
            <a:pPr marL="0" indent="0"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={{</a:t>
            </a:r>
            <a:r>
              <a:rPr lang="zh-CN" altLang="en-US" dirty="0"/>
              <a:t>离散数学</a:t>
            </a:r>
            <a:r>
              <a:rPr lang="en-US" altLang="zh-CN" dirty="0"/>
              <a:t>,</a:t>
            </a:r>
            <a:r>
              <a:rPr lang="zh-CN" altLang="en-US" dirty="0"/>
              <a:t>高等数学</a:t>
            </a:r>
            <a:r>
              <a:rPr lang="en-US" altLang="zh-CN" dirty="0"/>
              <a:t>},{</a:t>
            </a:r>
            <a:r>
              <a:rPr lang="zh-CN" altLang="en-US" dirty="0"/>
              <a:t>计算机操作系统</a:t>
            </a:r>
            <a:r>
              <a:rPr lang="en-US" altLang="zh-CN" dirty="0"/>
              <a:t>,</a:t>
            </a:r>
            <a:r>
              <a:rPr lang="zh-CN" altLang="en-US" dirty="0"/>
              <a:t>计算机网络</a:t>
            </a:r>
            <a:r>
              <a:rPr lang="en-US" altLang="zh-CN" dirty="0"/>
              <a:t>,</a:t>
            </a:r>
            <a:r>
              <a:rPr lang="zh-CN" altLang="en-US" dirty="0"/>
              <a:t>数据结构</a:t>
            </a:r>
            <a:r>
              <a:rPr lang="en-US" altLang="zh-CN" dirty="0"/>
              <a:t>,</a:t>
            </a:r>
            <a:r>
              <a:rPr lang="zh-CN" altLang="en-US" dirty="0"/>
              <a:t>编译原理</a:t>
            </a:r>
            <a:r>
              <a:rPr lang="en-US" altLang="zh-CN" dirty="0"/>
              <a:t>,</a:t>
            </a:r>
            <a:r>
              <a:rPr lang="zh-CN" altLang="en-US" dirty="0"/>
              <a:t>软件工程</a:t>
            </a:r>
            <a:r>
              <a:rPr lang="en-US" altLang="zh-CN" dirty="0"/>
              <a:t>,</a:t>
            </a:r>
            <a:r>
              <a:rPr lang="zh-CN" altLang="en-US" dirty="0"/>
              <a:t>计算机组成原理</a:t>
            </a:r>
            <a:r>
              <a:rPr lang="en-US" altLang="zh-CN" dirty="0"/>
              <a:t>}}</a:t>
            </a:r>
            <a:r>
              <a:rPr lang="zh-CN" altLang="en-US" dirty="0"/>
              <a:t>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0D036D6-5D6D-4ED7-A283-D2A4E4055EF3}"/>
              </a:ext>
            </a:extLst>
          </p:cNvPr>
          <p:cNvSpPr txBox="1">
            <a:spLocks noChangeArrowheads="1"/>
          </p:cNvSpPr>
          <p:nvPr/>
        </p:nvSpPr>
        <p:spPr>
          <a:xfrm>
            <a:off x="7927975" y="3729237"/>
            <a:ext cx="4270375" cy="2900957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0000CC"/>
                </a:solidFill>
              </a:rPr>
              <a:t>划分</a:t>
            </a:r>
            <a:r>
              <a:rPr lang="en-US" altLang="zh-CN" dirty="0">
                <a:solidFill>
                  <a:srgbClr val="0000CC"/>
                </a:solidFill>
              </a:rPr>
              <a:t>3</a:t>
            </a:r>
            <a:r>
              <a:rPr lang="zh-CN" altLang="en-US" dirty="0">
                <a:solidFill>
                  <a:srgbClr val="0000CC"/>
                </a:solidFill>
              </a:rPr>
              <a:t>：含关键词计算机，则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r>
              <a:rPr lang="en-US" altLang="zh-CN" dirty="0"/>
              <a:t>={{</a:t>
            </a:r>
            <a:r>
              <a:rPr lang="zh-CN" altLang="en-US" dirty="0"/>
              <a:t>离散数学，数据结构</a:t>
            </a:r>
            <a:r>
              <a:rPr lang="en-US" altLang="zh-CN" dirty="0"/>
              <a:t>,</a:t>
            </a:r>
            <a:r>
              <a:rPr lang="zh-CN" altLang="en-US" dirty="0"/>
              <a:t>编译原理</a:t>
            </a:r>
            <a:r>
              <a:rPr lang="en-US" altLang="zh-CN" dirty="0"/>
              <a:t>,</a:t>
            </a:r>
            <a:r>
              <a:rPr lang="zh-CN" altLang="en-US" dirty="0"/>
              <a:t>软件工程</a:t>
            </a:r>
            <a:r>
              <a:rPr lang="en-US" altLang="zh-CN" dirty="0"/>
              <a:t>,</a:t>
            </a:r>
            <a:r>
              <a:rPr lang="zh-CN" altLang="en-US" dirty="0"/>
              <a:t>高等数学</a:t>
            </a:r>
            <a:r>
              <a:rPr lang="en-US" altLang="zh-CN" dirty="0"/>
              <a:t>},{</a:t>
            </a:r>
            <a:r>
              <a:rPr lang="zh-CN" altLang="en-US" dirty="0"/>
              <a:t>计算机操作系统</a:t>
            </a:r>
            <a:r>
              <a:rPr lang="en-US" altLang="zh-CN" dirty="0"/>
              <a:t>,</a:t>
            </a:r>
            <a:r>
              <a:rPr lang="zh-CN" altLang="en-US" dirty="0"/>
              <a:t>计算机网络</a:t>
            </a:r>
            <a:r>
              <a:rPr lang="en-US" altLang="zh-CN" dirty="0"/>
              <a:t>,</a:t>
            </a:r>
            <a:r>
              <a:rPr lang="zh-CN" altLang="en-US" dirty="0"/>
              <a:t>计算机组成原理</a:t>
            </a:r>
            <a:r>
              <a:rPr lang="en-US" altLang="zh-CN" dirty="0"/>
              <a:t>}}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>
            <a:extLst>
              <a:ext uri="{FF2B5EF4-FFF2-40B4-BE49-F238E27FC236}">
                <a16:creationId xmlns:a16="http://schemas.microsoft.com/office/drawing/2014/main" id="{0E4C3E18-C340-4BD5-901A-59773E2FD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5.5.2 </a:t>
            </a:r>
            <a:r>
              <a:rPr lang="zh-CN" altLang="en-US" dirty="0"/>
              <a:t>次序关系的应用</a:t>
            </a:r>
          </a:p>
        </p:txBody>
      </p:sp>
      <p:sp>
        <p:nvSpPr>
          <p:cNvPr id="1752067" name="Rectangle 3">
            <a:extLst>
              <a:ext uri="{FF2B5EF4-FFF2-40B4-BE49-F238E27FC236}">
                <a16:creationId xmlns:a16="http://schemas.microsoft.com/office/drawing/2014/main" id="{E9E02576-1683-43E0-95BB-25971F7B2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2204" y="915194"/>
            <a:ext cx="11640572" cy="42396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5.40  </a:t>
            </a:r>
            <a:r>
              <a:rPr lang="zh-CN" altLang="en-US" dirty="0"/>
              <a:t>计算机科学中常用的字典排序如下：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设∑是一有限的字母表。∑上的字母组成的字母串叫∑上的字；∑</a:t>
            </a:r>
            <a:r>
              <a:rPr lang="zh-CN" altLang="en-US" baseline="30000" dirty="0"/>
              <a:t>*</a:t>
            </a:r>
            <a:r>
              <a:rPr lang="zh-CN" altLang="en-US" dirty="0"/>
              <a:t>是包含空字</a:t>
            </a:r>
            <a:r>
              <a:rPr lang="zh-CN" altLang="en-US" dirty="0">
                <a:latin typeface="宋体"/>
              </a:rPr>
              <a:t>“</a:t>
            </a:r>
            <a:r>
              <a:rPr lang="en-US" altLang="zh-CN" dirty="0"/>
              <a:t>ε</a:t>
            </a:r>
            <a:r>
              <a:rPr lang="en-US" altLang="zh-CN" dirty="0">
                <a:latin typeface="宋体"/>
              </a:rPr>
              <a:t>”</a:t>
            </a:r>
            <a:r>
              <a:rPr lang="zh-CN" altLang="en-US" dirty="0"/>
              <a:t>的所有字组成的集合，建立∑</a:t>
            </a:r>
            <a:r>
              <a:rPr lang="zh-CN" altLang="en-US" baseline="30000" dirty="0"/>
              <a:t>*</a:t>
            </a:r>
            <a:r>
              <a:rPr lang="zh-CN" altLang="en-US" dirty="0"/>
              <a:t>上的字典次序关系</a:t>
            </a:r>
            <a:r>
              <a:rPr lang="en-US" altLang="zh-CN" dirty="0"/>
              <a:t>L</a:t>
            </a:r>
            <a:r>
              <a:rPr lang="zh-CN" altLang="en-US" dirty="0"/>
              <a:t>：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设</a:t>
            </a:r>
            <a:r>
              <a:rPr lang="en-US" altLang="zh-CN" dirty="0"/>
              <a:t>x=x</a:t>
            </a:r>
            <a:r>
              <a:rPr lang="en-US" altLang="zh-CN" baseline="-25000" dirty="0"/>
              <a:t>1</a:t>
            </a:r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/>
              </a:rPr>
              <a:t>…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</a:t>
            </a:r>
            <a:r>
              <a:rPr lang="zh-CN" altLang="en-US" dirty="0"/>
              <a:t>，</a:t>
            </a:r>
            <a:r>
              <a:rPr lang="en-US" altLang="zh-CN" dirty="0"/>
              <a:t>y=y</a:t>
            </a:r>
            <a:r>
              <a:rPr lang="en-US" altLang="zh-CN" baseline="-25000" dirty="0"/>
              <a:t>1</a:t>
            </a:r>
            <a:r>
              <a:rPr lang="en-US" altLang="zh-CN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/>
              </a:rPr>
              <a:t>…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m</a:t>
            </a:r>
            <a:r>
              <a:rPr lang="zh-CN" altLang="en-US" dirty="0"/>
              <a:t>，其中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,y</a:t>
            </a:r>
            <a:r>
              <a:rPr lang="en-US" altLang="zh-CN" baseline="-25000" dirty="0" err="1"/>
              <a:t>j</a:t>
            </a:r>
            <a:r>
              <a:rPr lang="en-US" altLang="zh-CN" dirty="0"/>
              <a:t>∈∑(</a:t>
            </a:r>
            <a:r>
              <a:rPr lang="en-US" altLang="zh-CN" dirty="0" err="1"/>
              <a:t>i</a:t>
            </a:r>
            <a:r>
              <a:rPr lang="en-US" altLang="zh-CN" dirty="0"/>
              <a:t>=1,2,</a:t>
            </a:r>
            <a:r>
              <a:rPr lang="en-US" altLang="zh-CN" dirty="0">
                <a:latin typeface="宋体"/>
              </a:rPr>
              <a:t>…</a:t>
            </a:r>
            <a:r>
              <a:rPr lang="en-US" altLang="zh-CN" dirty="0"/>
              <a:t>,n</a:t>
            </a:r>
            <a:r>
              <a:rPr lang="zh-CN" altLang="en-US" dirty="0"/>
              <a:t>；</a:t>
            </a:r>
            <a:r>
              <a:rPr lang="en-US" altLang="zh-CN" dirty="0"/>
              <a:t>j=1,2,</a:t>
            </a:r>
            <a:r>
              <a:rPr lang="en-US" altLang="zh-CN" dirty="0">
                <a:latin typeface="宋体"/>
              </a:rPr>
              <a:t>…</a:t>
            </a:r>
            <a:r>
              <a:rPr lang="en-US" altLang="zh-CN" dirty="0"/>
              <a:t>,m)</a:t>
            </a:r>
            <a:r>
              <a:rPr lang="zh-CN" altLang="en-US" dirty="0"/>
              <a:t>，则</a:t>
            </a:r>
            <a:r>
              <a:rPr lang="en-US" altLang="zh-CN" dirty="0" err="1"/>
              <a:t>x,y</a:t>
            </a:r>
            <a:r>
              <a:rPr lang="en-US" altLang="zh-CN" dirty="0"/>
              <a:t>∈∑</a:t>
            </a:r>
            <a:r>
              <a:rPr lang="en-US" altLang="zh-CN" baseline="30000" dirty="0"/>
              <a:t>*</a:t>
            </a:r>
            <a:r>
              <a:rPr lang="zh-CN" altLang="en-US" dirty="0"/>
              <a:t>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C68F69-66FA-404B-93B0-498A27298079}"/>
              </a:ext>
            </a:extLst>
          </p:cNvPr>
          <p:cNvSpPr txBox="1">
            <a:spLocks noChangeArrowheads="1"/>
          </p:cNvSpPr>
          <p:nvPr/>
        </p:nvSpPr>
        <p:spPr>
          <a:xfrm>
            <a:off x="402204" y="3277395"/>
            <a:ext cx="11393942" cy="3582194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）当</a:t>
            </a:r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≠y</a:t>
            </a:r>
            <a:r>
              <a:rPr lang="en-US" altLang="zh-CN" baseline="-25000" dirty="0"/>
              <a:t>1</a:t>
            </a:r>
            <a:r>
              <a:rPr lang="zh-CN" altLang="en-US" dirty="0"/>
              <a:t>时，若</a:t>
            </a:r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≤y</a:t>
            </a:r>
            <a:r>
              <a:rPr lang="en-US" altLang="zh-CN" baseline="-25000" dirty="0"/>
              <a:t>1</a:t>
            </a:r>
            <a:r>
              <a:rPr lang="zh-CN" altLang="en-US" dirty="0"/>
              <a:t>，则</a:t>
            </a:r>
            <a:r>
              <a:rPr lang="en-US" altLang="zh-CN" dirty="0" err="1"/>
              <a:t>xLy</a:t>
            </a:r>
            <a:r>
              <a:rPr lang="zh-CN" altLang="en-US" dirty="0"/>
              <a:t>；若</a:t>
            </a:r>
            <a:r>
              <a:rPr lang="en-US" altLang="zh-CN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≤x</a:t>
            </a:r>
            <a:r>
              <a:rPr lang="en-US" altLang="zh-CN" baseline="-25000" dirty="0"/>
              <a:t>1</a:t>
            </a:r>
            <a:r>
              <a:rPr lang="zh-CN" altLang="en-US" dirty="0"/>
              <a:t>，则</a:t>
            </a:r>
            <a:r>
              <a:rPr lang="en-US" altLang="zh-CN" dirty="0" err="1"/>
              <a:t>yLx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）若存在最大的</a:t>
            </a:r>
            <a:r>
              <a:rPr lang="en-US" altLang="zh-CN" dirty="0"/>
              <a:t>k</a:t>
            </a:r>
            <a:r>
              <a:rPr lang="zh-CN" altLang="en-US" dirty="0"/>
              <a:t>且</a:t>
            </a:r>
            <a:r>
              <a:rPr lang="en-US" altLang="zh-CN" dirty="0"/>
              <a:t>k&lt;min(</a:t>
            </a:r>
            <a:r>
              <a:rPr lang="en-US" altLang="zh-CN" dirty="0" err="1"/>
              <a:t>n,m</a:t>
            </a:r>
            <a:r>
              <a:rPr lang="en-US" altLang="zh-CN" dirty="0"/>
              <a:t>),</a:t>
            </a:r>
            <a:r>
              <a:rPr lang="zh-CN" altLang="en-US" dirty="0"/>
              <a:t>使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en-US" altLang="zh-CN" dirty="0"/>
              <a:t>=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 k)</a:t>
            </a:r>
            <a:r>
              <a:rPr lang="zh-CN" altLang="en-US" dirty="0"/>
              <a:t>，而</a:t>
            </a:r>
            <a:r>
              <a:rPr lang="en-US" altLang="zh-CN" dirty="0"/>
              <a:t>x</a:t>
            </a:r>
            <a:r>
              <a:rPr lang="en-US" altLang="zh-CN" baseline="-25000" dirty="0"/>
              <a:t>k+1</a:t>
            </a:r>
            <a:r>
              <a:rPr lang="en-US" altLang="zh-CN" dirty="0"/>
              <a:t>≠y</a:t>
            </a:r>
            <a:r>
              <a:rPr lang="en-US" altLang="zh-CN" baseline="-25000" dirty="0"/>
              <a:t>k+1</a:t>
            </a:r>
            <a:r>
              <a:rPr lang="zh-CN" altLang="en-US" dirty="0"/>
              <a:t>，若</a:t>
            </a:r>
            <a:r>
              <a:rPr lang="en-US" altLang="zh-CN" dirty="0"/>
              <a:t>x</a:t>
            </a:r>
            <a:r>
              <a:rPr lang="en-US" altLang="zh-CN" baseline="-25000" dirty="0"/>
              <a:t>k+1</a:t>
            </a:r>
            <a:r>
              <a:rPr lang="en-US" altLang="zh-CN" dirty="0"/>
              <a:t>≤y</a:t>
            </a:r>
            <a:r>
              <a:rPr lang="en-US" altLang="zh-CN" baseline="-25000" dirty="0"/>
              <a:t>k+1</a:t>
            </a:r>
            <a:r>
              <a:rPr lang="zh-CN" altLang="en-US" dirty="0"/>
              <a:t>，则</a:t>
            </a:r>
            <a:r>
              <a:rPr lang="en-US" altLang="zh-CN" dirty="0" err="1"/>
              <a:t>xLy</a:t>
            </a:r>
            <a:r>
              <a:rPr lang="zh-CN" altLang="en-US" dirty="0"/>
              <a:t>；若</a:t>
            </a:r>
            <a:r>
              <a:rPr lang="en-US" altLang="zh-CN" dirty="0"/>
              <a:t>y</a:t>
            </a:r>
            <a:r>
              <a:rPr lang="en-US" altLang="zh-CN" baseline="-25000" dirty="0"/>
              <a:t>k+1</a:t>
            </a:r>
            <a:r>
              <a:rPr lang="en-US" altLang="zh-CN" dirty="0"/>
              <a:t>≤x</a:t>
            </a:r>
            <a:r>
              <a:rPr lang="en-US" altLang="zh-CN" baseline="-25000" dirty="0"/>
              <a:t>k+1</a:t>
            </a:r>
            <a:r>
              <a:rPr lang="zh-CN" altLang="en-US" dirty="0"/>
              <a:t>，则</a:t>
            </a:r>
            <a:r>
              <a:rPr lang="en-US" altLang="zh-CN" dirty="0" err="1"/>
              <a:t>yLx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）若存在最大的</a:t>
            </a:r>
            <a:r>
              <a:rPr lang="en-US" altLang="zh-CN" dirty="0"/>
              <a:t>k</a:t>
            </a:r>
            <a:r>
              <a:rPr lang="zh-CN" altLang="en-US" dirty="0"/>
              <a:t>且</a:t>
            </a:r>
            <a:r>
              <a:rPr lang="en-US" altLang="zh-CN" dirty="0"/>
              <a:t>k=min(</a:t>
            </a:r>
            <a:r>
              <a:rPr lang="en-US" altLang="zh-CN" dirty="0" err="1"/>
              <a:t>n,m</a:t>
            </a:r>
            <a:r>
              <a:rPr lang="en-US" altLang="zh-CN" dirty="0"/>
              <a:t>)</a:t>
            </a:r>
            <a:r>
              <a:rPr lang="zh-CN" altLang="en-US" dirty="0"/>
              <a:t>，使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en-US" altLang="zh-CN" dirty="0"/>
              <a:t>=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=1,2,3,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,k)</a:t>
            </a:r>
            <a:r>
              <a:rPr lang="zh-CN" altLang="en-US" dirty="0"/>
              <a:t>，此时，若</a:t>
            </a:r>
            <a:r>
              <a:rPr lang="en-US" altLang="zh-CN" dirty="0" err="1"/>
              <a:t>n≤m</a:t>
            </a:r>
            <a:r>
              <a:rPr lang="zh-CN" altLang="en-US" dirty="0"/>
              <a:t>，则</a:t>
            </a:r>
            <a:r>
              <a:rPr lang="en-US" altLang="zh-CN" dirty="0" err="1"/>
              <a:t>xLy</a:t>
            </a:r>
            <a:r>
              <a:rPr lang="zh-CN" altLang="en-US" dirty="0"/>
              <a:t>；若</a:t>
            </a:r>
            <a:r>
              <a:rPr lang="en-US" altLang="zh-CN" dirty="0" err="1"/>
              <a:t>m≤n</a:t>
            </a:r>
            <a:r>
              <a:rPr lang="zh-CN" altLang="en-US" dirty="0"/>
              <a:t>，则</a:t>
            </a:r>
            <a:r>
              <a:rPr lang="en-US" altLang="zh-CN" dirty="0" err="1"/>
              <a:t>yLx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证明 </a:t>
            </a:r>
            <a:r>
              <a:rPr lang="en-US" altLang="zh-CN" dirty="0">
                <a:solidFill>
                  <a:srgbClr val="3333FF"/>
                </a:solidFill>
              </a:rPr>
              <a:t>L</a:t>
            </a:r>
            <a:r>
              <a:rPr lang="zh-CN" altLang="en-US" dirty="0">
                <a:solidFill>
                  <a:srgbClr val="3333FF"/>
                </a:solidFill>
              </a:rPr>
              <a:t>是∑</a:t>
            </a:r>
            <a:r>
              <a:rPr lang="zh-CN" altLang="en-US" baseline="30000" dirty="0">
                <a:solidFill>
                  <a:srgbClr val="3333FF"/>
                </a:solidFill>
              </a:rPr>
              <a:t>*</a:t>
            </a:r>
            <a:r>
              <a:rPr lang="zh-CN" altLang="en-US" dirty="0">
                <a:solidFill>
                  <a:srgbClr val="3333FF"/>
                </a:solidFill>
              </a:rPr>
              <a:t>上的一个偏序关系且是一个全序关系。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>
            <a:extLst>
              <a:ext uri="{FF2B5EF4-FFF2-40B4-BE49-F238E27FC236}">
                <a16:creationId xmlns:a16="http://schemas.microsoft.com/office/drawing/2014/main" id="{4D155073-689C-417E-B99B-EEE360C6D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5.40</a:t>
            </a:r>
            <a:r>
              <a:rPr lang="zh-CN" altLang="en-US" dirty="0"/>
              <a:t>（续）</a:t>
            </a:r>
          </a:p>
        </p:txBody>
      </p:sp>
      <p:sp>
        <p:nvSpPr>
          <p:cNvPr id="1754115" name="Rectangle 3">
            <a:extLst>
              <a:ext uri="{FF2B5EF4-FFF2-40B4-BE49-F238E27FC236}">
                <a16:creationId xmlns:a16="http://schemas.microsoft.com/office/drawing/2014/main" id="{8CBF0135-6843-4947-BDA7-57FDA9FBF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143794"/>
            <a:ext cx="11430000" cy="43507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首先证明</a:t>
            </a:r>
            <a:r>
              <a:rPr lang="en-US" altLang="zh-CN" dirty="0">
                <a:solidFill>
                  <a:srgbClr val="C00000"/>
                </a:solidFill>
              </a:rPr>
              <a:t>L</a:t>
            </a:r>
            <a:r>
              <a:rPr lang="zh-CN" altLang="en-US" dirty="0">
                <a:solidFill>
                  <a:srgbClr val="C00000"/>
                </a:solidFill>
              </a:rPr>
              <a:t>是偏序关系。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1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L</a:t>
            </a:r>
            <a:r>
              <a:rPr lang="zh-CN" altLang="en-US" dirty="0">
                <a:solidFill>
                  <a:srgbClr val="0000CC"/>
                </a:solidFill>
              </a:rPr>
              <a:t>是自反的。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对任意</a:t>
            </a:r>
            <a:r>
              <a:rPr lang="en-US" altLang="zh-CN" dirty="0"/>
              <a:t>x∈</a:t>
            </a:r>
            <a:r>
              <a:rPr lang="zh-CN" altLang="en-US" dirty="0"/>
              <a:t>∑</a:t>
            </a:r>
            <a:r>
              <a:rPr lang="zh-CN" altLang="en-US" baseline="30000" dirty="0"/>
              <a:t>*</a:t>
            </a:r>
            <a:r>
              <a:rPr lang="zh-CN" altLang="en-US" dirty="0"/>
              <a:t>，令</a:t>
            </a:r>
            <a:r>
              <a:rPr lang="en-US" altLang="zh-CN" dirty="0"/>
              <a:t>x=x</a:t>
            </a:r>
            <a:r>
              <a:rPr lang="en-US" altLang="zh-CN" baseline="-25000" dirty="0"/>
              <a:t>1</a:t>
            </a:r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</a:t>
            </a:r>
            <a:r>
              <a:rPr lang="zh-CN" altLang="en-US" dirty="0"/>
              <a:t>，其中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en-US" altLang="zh-CN" dirty="0"/>
              <a:t>∈∑</a:t>
            </a:r>
            <a:r>
              <a:rPr lang="zh-CN" altLang="en-US" dirty="0"/>
              <a:t>，显然有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≤x</a:t>
            </a:r>
            <a:r>
              <a:rPr lang="en-US" altLang="zh-CN" baseline="-25000" dirty="0" err="1"/>
              <a:t>i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,n)</a:t>
            </a:r>
            <a:r>
              <a:rPr lang="zh-CN" altLang="en-US" dirty="0"/>
              <a:t>，从而有</a:t>
            </a:r>
            <a:r>
              <a:rPr lang="en-US" altLang="zh-CN" dirty="0" err="1"/>
              <a:t>xLx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2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L</a:t>
            </a:r>
            <a:r>
              <a:rPr lang="zh-CN" altLang="en-US" dirty="0">
                <a:solidFill>
                  <a:srgbClr val="0000CC"/>
                </a:solidFill>
              </a:rPr>
              <a:t>是反对称的。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对任意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y∈</a:t>
            </a:r>
            <a:r>
              <a:rPr lang="zh-CN" altLang="en-US" dirty="0"/>
              <a:t>∑</a:t>
            </a:r>
            <a:r>
              <a:rPr lang="zh-CN" altLang="en-US" baseline="30000" dirty="0"/>
              <a:t>*</a:t>
            </a:r>
            <a:r>
              <a:rPr lang="zh-CN" altLang="en-US" dirty="0"/>
              <a:t>，令</a:t>
            </a:r>
            <a:r>
              <a:rPr lang="en-US" altLang="zh-CN" dirty="0"/>
              <a:t>x=x</a:t>
            </a:r>
            <a:r>
              <a:rPr lang="en-US" altLang="zh-CN" baseline="-25000" dirty="0"/>
              <a:t>1</a:t>
            </a:r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</a:t>
            </a:r>
            <a:r>
              <a:rPr lang="en-US" altLang="zh-CN" dirty="0"/>
              <a:t>, y=y</a:t>
            </a:r>
            <a:r>
              <a:rPr lang="en-US" altLang="zh-CN" baseline="-25000" dirty="0"/>
              <a:t>1</a:t>
            </a:r>
            <a:r>
              <a:rPr lang="en-US" altLang="zh-CN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m</a:t>
            </a:r>
            <a:r>
              <a:rPr lang="zh-CN" altLang="en-US" dirty="0"/>
              <a:t>，其中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,y</a:t>
            </a:r>
            <a:r>
              <a:rPr lang="en-US" altLang="zh-CN" baseline="-25000" dirty="0" err="1"/>
              <a:t>j</a:t>
            </a:r>
            <a:r>
              <a:rPr lang="en-US" altLang="zh-CN" dirty="0"/>
              <a:t>∈∑(</a:t>
            </a:r>
            <a:r>
              <a:rPr lang="en-US" altLang="zh-CN" dirty="0" err="1"/>
              <a:t>i</a:t>
            </a:r>
            <a:r>
              <a:rPr lang="en-US" altLang="zh-CN" dirty="0"/>
              <a:t>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,n</a:t>
            </a:r>
            <a:r>
              <a:rPr lang="zh-CN" altLang="en-US" dirty="0"/>
              <a:t>；</a:t>
            </a:r>
            <a:r>
              <a:rPr lang="en-US" altLang="zh-CN" dirty="0"/>
              <a:t>j=1,2,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,m)</a:t>
            </a:r>
            <a:r>
              <a:rPr lang="zh-CN" altLang="en-US" dirty="0"/>
              <a:t>。若</a:t>
            </a:r>
            <a:r>
              <a:rPr lang="en-US" altLang="zh-CN" dirty="0" err="1"/>
              <a:t>xLy</a:t>
            </a:r>
            <a:r>
              <a:rPr lang="zh-CN" altLang="en-US" dirty="0"/>
              <a:t>且</a:t>
            </a:r>
            <a:r>
              <a:rPr lang="en-US" altLang="zh-CN" dirty="0" err="1"/>
              <a:t>yLx</a:t>
            </a:r>
            <a:r>
              <a:rPr lang="zh-CN" altLang="en-US" dirty="0"/>
              <a:t>，根据</a:t>
            </a:r>
            <a:r>
              <a:rPr lang="en-US" altLang="zh-CN" dirty="0"/>
              <a:t>L</a:t>
            </a:r>
            <a:r>
              <a:rPr lang="zh-CN" altLang="en-US" dirty="0"/>
              <a:t>的定义有</a:t>
            </a:r>
            <a:r>
              <a:rPr lang="en-US" altLang="zh-CN" dirty="0"/>
              <a:t>x=y</a:t>
            </a:r>
            <a:r>
              <a:rPr lang="zh-CN" altLang="en-US" dirty="0"/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5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41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C4AF6EAE-22D3-487E-BA52-F2EB0BB3F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5.2 </a:t>
            </a:r>
            <a:endParaRPr lang="zh-CN" altLang="zh-CN" dirty="0"/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11472FA1-8C4A-4AD2-829F-4768804E5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775" y="915194"/>
            <a:ext cx="11582400" cy="5334000"/>
          </a:xfrm>
        </p:spPr>
        <p:txBody>
          <a:bodyPr/>
          <a:lstStyle/>
          <a:p>
            <a:pPr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  </a:t>
            </a:r>
            <a:r>
              <a:rPr lang="zh-CN" altLang="en-US" dirty="0"/>
              <a:t>假设</a:t>
            </a:r>
            <a:r>
              <a:rPr lang="en-US" altLang="zh-CN" dirty="0"/>
              <a:t>A</a:t>
            </a:r>
            <a:r>
              <a:rPr lang="zh-CN" altLang="en-US" dirty="0"/>
              <a:t>是由下列英文单词组成的集合。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{student, boy, work, table, to, girl}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R</a:t>
            </a:r>
            <a:r>
              <a:rPr lang="zh-CN" altLang="en-US" dirty="0"/>
              <a:t>＝</a:t>
            </a:r>
            <a:r>
              <a:rPr lang="en-US" altLang="zh-CN" dirty="0"/>
              <a:t>{&lt;</a:t>
            </a:r>
            <a:r>
              <a:rPr lang="en-US" altLang="zh-CN" dirty="0" err="1"/>
              <a:t>x,y</a:t>
            </a:r>
            <a:r>
              <a:rPr lang="en-US" altLang="zh-CN" dirty="0"/>
              <a:t>&gt;|x</a:t>
            </a:r>
            <a:r>
              <a:rPr lang="zh-CN" altLang="en-US" dirty="0"/>
              <a:t>，</a:t>
            </a:r>
            <a:r>
              <a:rPr lang="en-US" altLang="zh-CN" dirty="0" err="1"/>
              <a:t>y∈A</a:t>
            </a:r>
            <a:r>
              <a:rPr lang="zh-CN" altLang="en-US" dirty="0"/>
              <a:t>且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有相同字母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）写出关系</a:t>
            </a:r>
            <a:r>
              <a:rPr lang="en-US" altLang="zh-CN" dirty="0"/>
              <a:t>R</a:t>
            </a:r>
            <a:r>
              <a:rPr lang="zh-CN" altLang="zh-CN" dirty="0"/>
              <a:t>中的所有元素。</a:t>
            </a:r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）写出</a:t>
            </a:r>
            <a:r>
              <a:rPr lang="en-US" altLang="zh-CN" dirty="0"/>
              <a:t>R</a:t>
            </a:r>
            <a:r>
              <a:rPr lang="zh-CN" altLang="zh-CN" dirty="0"/>
              <a:t>的关系矩阵。</a:t>
            </a:r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）画出</a:t>
            </a:r>
            <a:r>
              <a:rPr lang="en-US" altLang="zh-CN" dirty="0"/>
              <a:t>R</a:t>
            </a:r>
            <a:r>
              <a:rPr lang="zh-CN" altLang="zh-CN" dirty="0"/>
              <a:t>的关系图。</a:t>
            </a:r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）试说明</a:t>
            </a:r>
            <a:r>
              <a:rPr lang="en-US" altLang="zh-CN" dirty="0"/>
              <a:t>R</a:t>
            </a:r>
            <a:r>
              <a:rPr lang="zh-CN" altLang="zh-CN" dirty="0"/>
              <a:t>是相容关系。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Rectangle 2">
            <a:extLst>
              <a:ext uri="{FF2B5EF4-FFF2-40B4-BE49-F238E27FC236}">
                <a16:creationId xmlns:a16="http://schemas.microsoft.com/office/drawing/2014/main" id="{3EE5DE62-51AD-481D-B0BF-655B29630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3316" y="372637"/>
            <a:ext cx="2811259" cy="42941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例</a:t>
            </a:r>
            <a:r>
              <a:rPr lang="en-US" altLang="zh-CN" dirty="0"/>
              <a:t>5.38 </a:t>
            </a:r>
            <a:r>
              <a:rPr lang="zh-CN" altLang="en-US" dirty="0"/>
              <a:t>证明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（续）</a:t>
            </a:r>
          </a:p>
        </p:txBody>
      </p:sp>
      <p:sp>
        <p:nvSpPr>
          <p:cNvPr id="1755139" name="Rectangle 3">
            <a:extLst>
              <a:ext uri="{FF2B5EF4-FFF2-40B4-BE49-F238E27FC236}">
                <a16:creationId xmlns:a16="http://schemas.microsoft.com/office/drawing/2014/main" id="{FC8C10E3-968E-4423-9BD6-F1158CFF9A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143794"/>
            <a:ext cx="11353800" cy="5036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</a:rPr>
              <a:t>（</a:t>
            </a:r>
            <a:r>
              <a:rPr lang="en-US" altLang="zh-CN" dirty="0">
                <a:solidFill>
                  <a:srgbClr val="0000CC"/>
                </a:solidFill>
              </a:rPr>
              <a:t>3</a:t>
            </a:r>
            <a:r>
              <a:rPr lang="zh-CN" altLang="en-US" dirty="0">
                <a:solidFill>
                  <a:srgbClr val="0000CC"/>
                </a:solidFill>
              </a:rPr>
              <a:t>）</a:t>
            </a:r>
            <a:r>
              <a:rPr lang="en-US" altLang="zh-CN" dirty="0">
                <a:solidFill>
                  <a:srgbClr val="0000CC"/>
                </a:solidFill>
              </a:rPr>
              <a:t>L</a:t>
            </a:r>
            <a:r>
              <a:rPr lang="zh-CN" altLang="en-US" dirty="0">
                <a:solidFill>
                  <a:srgbClr val="0000CC"/>
                </a:solidFill>
              </a:rPr>
              <a:t>是传递的。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对任意</a:t>
            </a:r>
            <a:r>
              <a:rPr lang="en-US" altLang="zh-CN" dirty="0" err="1"/>
              <a:t>x,y,z</a:t>
            </a:r>
            <a:r>
              <a:rPr lang="en-US" altLang="zh-CN" dirty="0"/>
              <a:t>∈</a:t>
            </a:r>
            <a:r>
              <a:rPr lang="zh-CN" altLang="en-US" dirty="0"/>
              <a:t>∑</a:t>
            </a:r>
            <a:r>
              <a:rPr lang="zh-CN" altLang="en-US" baseline="30000" dirty="0"/>
              <a:t>*</a:t>
            </a:r>
            <a:r>
              <a:rPr lang="zh-CN" altLang="en-US" dirty="0"/>
              <a:t>，令</a:t>
            </a:r>
            <a:r>
              <a:rPr lang="en-US" altLang="zh-CN" dirty="0"/>
              <a:t>x=x</a:t>
            </a:r>
            <a:r>
              <a:rPr lang="en-US" altLang="zh-CN" baseline="-25000" dirty="0"/>
              <a:t>1</a:t>
            </a:r>
            <a:r>
              <a:rPr lang="en-US" altLang="zh-CN" dirty="0"/>
              <a:t>x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</a:t>
            </a:r>
            <a:r>
              <a:rPr lang="en-US" altLang="zh-CN" dirty="0"/>
              <a:t>, y=y</a:t>
            </a:r>
            <a:r>
              <a:rPr lang="en-US" altLang="zh-CN" baseline="-25000" dirty="0"/>
              <a:t>1</a:t>
            </a:r>
            <a:r>
              <a:rPr lang="en-US" altLang="zh-CN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m</a:t>
            </a:r>
            <a:r>
              <a:rPr lang="zh-CN" altLang="en-US" dirty="0"/>
              <a:t>，</a:t>
            </a:r>
            <a:r>
              <a:rPr lang="en-US" altLang="zh-CN" dirty="0"/>
              <a:t>z=z</a:t>
            </a:r>
            <a:r>
              <a:rPr lang="en-US" altLang="zh-CN" baseline="-25000" dirty="0"/>
              <a:t>1</a:t>
            </a:r>
            <a:r>
              <a:rPr lang="en-US" altLang="zh-CN" dirty="0"/>
              <a:t>z</a:t>
            </a:r>
            <a:r>
              <a:rPr lang="en-US" altLang="zh-CN" baseline="-25000" dirty="0"/>
              <a:t>2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p</a:t>
            </a:r>
            <a:r>
              <a:rPr lang="zh-CN" altLang="en-US" dirty="0"/>
              <a:t>，其中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,y</a:t>
            </a:r>
            <a:r>
              <a:rPr lang="en-US" altLang="zh-CN" baseline="-25000" dirty="0" err="1"/>
              <a:t>j</a:t>
            </a:r>
            <a:r>
              <a:rPr lang="en-US" altLang="zh-CN" dirty="0" err="1"/>
              <a:t>,z</a:t>
            </a:r>
            <a:r>
              <a:rPr lang="en-US" altLang="zh-CN" baseline="-25000" dirty="0" err="1"/>
              <a:t>k</a:t>
            </a:r>
            <a:r>
              <a:rPr lang="en-US" altLang="zh-CN" dirty="0"/>
              <a:t>∈∑(</a:t>
            </a:r>
            <a:r>
              <a:rPr lang="en-US" altLang="zh-CN" dirty="0" err="1"/>
              <a:t>i</a:t>
            </a:r>
            <a:r>
              <a:rPr lang="en-US" altLang="zh-CN" dirty="0"/>
              <a:t>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,n</a:t>
            </a:r>
            <a:r>
              <a:rPr lang="zh-CN" altLang="en-US" dirty="0"/>
              <a:t>；</a:t>
            </a:r>
            <a:r>
              <a:rPr lang="en-US" altLang="zh-CN" dirty="0"/>
              <a:t>j=1,2,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,m</a:t>
            </a:r>
            <a:r>
              <a:rPr lang="zh-CN" altLang="en-US" dirty="0"/>
              <a:t>；</a:t>
            </a:r>
            <a:r>
              <a:rPr lang="en-US" altLang="zh-CN" dirty="0"/>
              <a:t>k=1,2,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,p)</a:t>
            </a:r>
            <a:r>
              <a:rPr lang="zh-CN" altLang="en-US" dirty="0"/>
              <a:t>。若</a:t>
            </a:r>
            <a:r>
              <a:rPr lang="en-US" altLang="zh-CN" dirty="0" err="1"/>
              <a:t>xLy</a:t>
            </a:r>
            <a:r>
              <a:rPr lang="zh-CN" altLang="en-US" dirty="0"/>
              <a:t>且</a:t>
            </a:r>
            <a:r>
              <a:rPr lang="en-US" altLang="zh-CN" dirty="0" err="1"/>
              <a:t>yLz</a:t>
            </a:r>
            <a:r>
              <a:rPr lang="zh-CN" altLang="en-US" dirty="0"/>
              <a:t>，根据</a:t>
            </a:r>
            <a:r>
              <a:rPr lang="en-US" altLang="zh-CN" dirty="0"/>
              <a:t>L</a:t>
            </a:r>
            <a:r>
              <a:rPr lang="zh-CN" altLang="en-US" dirty="0"/>
              <a:t>的定义和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/>
              <a:t>≤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的传递性，有</a:t>
            </a:r>
            <a:r>
              <a:rPr lang="en-US" altLang="zh-CN" dirty="0" err="1"/>
              <a:t>xLz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</a:rPr>
              <a:t>综上所述，</a:t>
            </a:r>
            <a:r>
              <a:rPr lang="en-US" altLang="zh-CN" dirty="0">
                <a:solidFill>
                  <a:srgbClr val="0000CC"/>
                </a:solidFill>
              </a:rPr>
              <a:t>L</a:t>
            </a:r>
            <a:r>
              <a:rPr lang="zh-CN" altLang="en-US" dirty="0">
                <a:solidFill>
                  <a:srgbClr val="0000CC"/>
                </a:solidFill>
              </a:rPr>
              <a:t>是∑*上的一个偏序关系。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对任意</a:t>
            </a:r>
            <a:r>
              <a:rPr lang="en-US" altLang="zh-CN" dirty="0" err="1"/>
              <a:t>x,y</a:t>
            </a:r>
            <a:r>
              <a:rPr lang="en-US" altLang="zh-CN" dirty="0"/>
              <a:t>∈</a:t>
            </a:r>
            <a:r>
              <a:rPr lang="zh-CN" altLang="en-US" dirty="0"/>
              <a:t>∑</a:t>
            </a:r>
            <a:r>
              <a:rPr lang="zh-CN" altLang="en-US" baseline="30000" dirty="0"/>
              <a:t>*</a:t>
            </a:r>
            <a:r>
              <a:rPr lang="zh-CN" altLang="en-US" dirty="0"/>
              <a:t>，由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的表示形式知，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zh-CN" altLang="en-US" dirty="0"/>
              <a:t>和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i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,n)</a:t>
            </a:r>
            <a:r>
              <a:rPr lang="zh-CN" altLang="en-US" dirty="0"/>
              <a:t>总能进行比较，所以一定有</a:t>
            </a:r>
            <a:r>
              <a:rPr lang="en-US" altLang="zh-CN" dirty="0" err="1"/>
              <a:t>xLy</a:t>
            </a:r>
            <a:r>
              <a:rPr lang="zh-CN" altLang="en-US" dirty="0"/>
              <a:t>和</a:t>
            </a:r>
            <a:r>
              <a:rPr lang="en-US" altLang="zh-CN" dirty="0" err="1"/>
              <a:t>yLx</a:t>
            </a:r>
            <a:r>
              <a:rPr lang="zh-CN" altLang="en-US" dirty="0"/>
              <a:t>之一成立，从而</a:t>
            </a:r>
            <a:r>
              <a:rPr lang="en-US" altLang="zh-CN" dirty="0"/>
              <a:t>L</a:t>
            </a:r>
            <a:r>
              <a:rPr lang="zh-CN" altLang="en-US" dirty="0"/>
              <a:t>是∑</a:t>
            </a:r>
            <a:r>
              <a:rPr lang="zh-CN" altLang="en-US" baseline="30000" dirty="0"/>
              <a:t>*</a:t>
            </a:r>
            <a:r>
              <a:rPr lang="zh-CN" altLang="en-US" dirty="0"/>
              <a:t>上的一个全序关系。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5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5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5139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>
            <a:extLst>
              <a:ext uri="{FF2B5EF4-FFF2-40B4-BE49-F238E27FC236}">
                <a16:creationId xmlns:a16="http://schemas.microsoft.com/office/drawing/2014/main" id="{D1E7134C-8AC7-4C90-A193-1610D74D2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5.41</a:t>
            </a:r>
            <a:endParaRPr lang="zh-CN" altLang="en-US" dirty="0"/>
          </a:p>
        </p:txBody>
      </p:sp>
      <p:sp>
        <p:nvSpPr>
          <p:cNvPr id="1756163" name="Rectangle 3">
            <a:extLst>
              <a:ext uri="{FF2B5EF4-FFF2-40B4-BE49-F238E27FC236}">
                <a16:creationId xmlns:a16="http://schemas.microsoft.com/office/drawing/2014/main" id="{83B39D21-C66E-4A81-A1CB-C8AAAC802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3852" y="1600994"/>
            <a:ext cx="5735323" cy="19762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5.41  </a:t>
            </a:r>
            <a:r>
              <a:rPr lang="zh-CN" altLang="zh-CN" dirty="0"/>
              <a:t>如果一个软件项目需要完成的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任务对应的哈斯图</a:t>
            </a:r>
            <a:r>
              <a:rPr lang="zh-CN" altLang="en-US" dirty="0"/>
              <a:t>如右图</a:t>
            </a:r>
            <a:r>
              <a:rPr lang="zh-CN" altLang="zh-CN" dirty="0"/>
              <a:t>所示，求一个全序执行这些任务以完成这个项目。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D2EA4D-10E5-44BC-BEAA-2FE93A1D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75" y="818800"/>
            <a:ext cx="5354323" cy="5835827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>
            <a:extLst>
              <a:ext uri="{FF2B5EF4-FFF2-40B4-BE49-F238E27FC236}">
                <a16:creationId xmlns:a16="http://schemas.microsoft.com/office/drawing/2014/main" id="{EE331B6C-7F53-4207-9323-228246F62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5.39</a:t>
            </a:r>
            <a:r>
              <a:rPr lang="zh-CN" altLang="en-US" dirty="0"/>
              <a:t>解</a:t>
            </a:r>
          </a:p>
        </p:txBody>
      </p:sp>
      <p:sp>
        <p:nvSpPr>
          <p:cNvPr id="1757187" name="Rectangle 3">
            <a:extLst>
              <a:ext uri="{FF2B5EF4-FFF2-40B4-BE49-F238E27FC236}">
                <a16:creationId xmlns:a16="http://schemas.microsoft.com/office/drawing/2014/main" id="{F18AB632-9212-4911-BA6A-C52AEC9BC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1549" y="1092925"/>
            <a:ext cx="11522626" cy="40132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解</a:t>
            </a:r>
            <a:r>
              <a:rPr lang="en-US" altLang="zh-CN" dirty="0"/>
              <a:t>  </a:t>
            </a:r>
            <a:r>
              <a:rPr lang="zh-CN" altLang="zh-CN" dirty="0"/>
              <a:t>执行这些任务的一种全序为：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</a:t>
            </a:r>
            <a:r>
              <a:rPr lang="zh-CN" altLang="zh-CN" dirty="0"/>
              <a:t>确定用户需求</a:t>
            </a:r>
            <a:r>
              <a:rPr lang="en-US" altLang="zh-CN" dirty="0"/>
              <a:t>≤</a:t>
            </a:r>
            <a:r>
              <a:rPr lang="zh-CN" altLang="zh-CN" dirty="0"/>
              <a:t>写出功能需求</a:t>
            </a:r>
            <a:r>
              <a:rPr lang="en-US" altLang="zh-CN" dirty="0"/>
              <a:t>≤</a:t>
            </a:r>
            <a:r>
              <a:rPr lang="zh-CN" altLang="zh-CN" dirty="0"/>
              <a:t>开发系统需求</a:t>
            </a:r>
            <a:r>
              <a:rPr lang="en-US" altLang="zh-CN" dirty="0"/>
              <a:t>≤</a:t>
            </a:r>
            <a:r>
              <a:rPr lang="zh-CN" altLang="zh-CN" dirty="0"/>
              <a:t>设置测试点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≤</a:t>
            </a:r>
            <a:r>
              <a:rPr lang="zh-CN" altLang="zh-CN" dirty="0"/>
              <a:t>开发模块</a:t>
            </a:r>
            <a:r>
              <a:rPr lang="en-US" altLang="zh-CN" dirty="0"/>
              <a:t>A≤</a:t>
            </a:r>
            <a:r>
              <a:rPr lang="zh-CN" altLang="zh-CN" dirty="0"/>
              <a:t>开发模块</a:t>
            </a:r>
            <a:r>
              <a:rPr lang="en-US" altLang="zh-CN" dirty="0"/>
              <a:t>B≤</a:t>
            </a:r>
            <a:r>
              <a:rPr lang="zh-CN" altLang="zh-CN" dirty="0"/>
              <a:t>开发模块Ｃ</a:t>
            </a:r>
            <a:r>
              <a:rPr lang="en-US" altLang="zh-CN" dirty="0"/>
              <a:t>≤</a:t>
            </a:r>
            <a:r>
              <a:rPr lang="zh-CN" altLang="zh-CN" dirty="0"/>
              <a:t>写文档</a:t>
            </a:r>
            <a:r>
              <a:rPr lang="en-US" altLang="zh-CN" dirty="0"/>
              <a:t>≤</a:t>
            </a:r>
            <a:r>
              <a:rPr lang="zh-CN" altLang="zh-CN" dirty="0"/>
              <a:t>模块集成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≤</a:t>
            </a:r>
            <a:r>
              <a:rPr lang="zh-CN" altLang="zh-CN" dirty="0"/>
              <a:t>α测试</a:t>
            </a:r>
            <a:r>
              <a:rPr lang="en-US" altLang="zh-CN" dirty="0"/>
              <a:t>≤</a:t>
            </a:r>
            <a:r>
              <a:rPr lang="zh-CN" altLang="zh-CN" dirty="0"/>
              <a:t>β测试</a:t>
            </a:r>
            <a:r>
              <a:rPr lang="en-US" altLang="zh-CN" dirty="0"/>
              <a:t>≤</a:t>
            </a:r>
            <a:r>
              <a:rPr lang="zh-CN" altLang="zh-CN" dirty="0"/>
              <a:t>完成。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</a:t>
            </a:r>
            <a:r>
              <a:rPr lang="zh-CN" altLang="zh-CN" dirty="0"/>
              <a:t>还可以写出其它排序方法，此处不再叙述。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EC41E955-2FDA-485B-8ECE-AB53F3EDD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5.5.3  </a:t>
            </a:r>
            <a:r>
              <a:rPr lang="zh-CN" altLang="en-US" dirty="0"/>
              <a:t>函数的应用</a:t>
            </a:r>
            <a:endParaRPr lang="en-US" altLang="zh-CN" dirty="0"/>
          </a:p>
        </p:txBody>
      </p:sp>
      <p:sp>
        <p:nvSpPr>
          <p:cNvPr id="1798147" name="Rectangle 3">
            <a:extLst>
              <a:ext uri="{FF2B5EF4-FFF2-40B4-BE49-F238E27FC236}">
                <a16:creationId xmlns:a16="http://schemas.microsoft.com/office/drawing/2014/main" id="{3EAD0A1D-2717-41BC-B01E-F7FCD1274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235718"/>
            <a:ext cx="11430000" cy="194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8" tIns="36008" rIns="36008" bIns="36008">
            <a:spAutoFit/>
          </a:bodyPr>
          <a:lstStyle/>
          <a:p>
            <a:pPr marL="342969" indent="-342969">
              <a:lnSpc>
                <a:spcPct val="130000"/>
              </a:lnSpc>
              <a:buClr>
                <a:srgbClr val="00FF00"/>
              </a:buClr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kumimoji="1" lang="zh-CN" altLang="en-US" b="1" dirty="0">
                <a:latin typeface="+mn-ea"/>
              </a:rPr>
              <a:t>  （</a:t>
            </a:r>
            <a:r>
              <a:rPr kumimoji="1" lang="en-US" altLang="zh-CN" b="1" dirty="0">
                <a:latin typeface="+mn-ea"/>
              </a:rPr>
              <a:t>1</a:t>
            </a:r>
            <a:r>
              <a:rPr kumimoji="1" lang="zh-CN" altLang="en-US" b="1" dirty="0">
                <a:latin typeface="+mn-ea"/>
              </a:rPr>
              <a:t>）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P(A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)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到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B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可以按照如下的方式建立关系：对任意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S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∈P</a:t>
            </a:r>
            <a:r>
              <a:rPr lang="en-US" altLang="zh-CN" b="1" noProof="1">
                <a:solidFill>
                  <a:srgbClr val="000000"/>
                </a:solidFill>
                <a:latin typeface="+mn-ea"/>
              </a:rPr>
              <a:t>(A</a:t>
            </a:r>
            <a:r>
              <a:rPr lang="en-US" altLang="zh-CN" b="1" baseline="-25000" dirty="0">
                <a:solidFill>
                  <a:srgbClr val="000000"/>
                </a:solidFill>
                <a:latin typeface="+mn-ea"/>
              </a:rPr>
              <a:t>n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，令</a:t>
            </a:r>
          </a:p>
          <a:p>
            <a:pPr marL="342969" indent="-342969" algn="ctr">
              <a:lnSpc>
                <a:spcPct val="130000"/>
              </a:lnSpc>
              <a:buClr>
                <a:srgbClr val="00FF00"/>
              </a:buClr>
              <a:defRPr/>
            </a:pPr>
            <a:r>
              <a:rPr kumimoji="1" lang="en-US" altLang="zh-CN" b="1" dirty="0">
                <a:latin typeface="+mn-ea"/>
              </a:rPr>
              <a:t>f(S)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b</a:t>
            </a:r>
            <a:r>
              <a:rPr kumimoji="1" lang="en-US" altLang="zh-CN" b="1" baseline="-25000" dirty="0">
                <a:latin typeface="+mn-ea"/>
              </a:rPr>
              <a:t>1</a:t>
            </a:r>
            <a:r>
              <a:rPr kumimoji="1" lang="en-US" altLang="zh-CN" b="1" dirty="0">
                <a:latin typeface="+mn-ea"/>
              </a:rPr>
              <a:t>b</a:t>
            </a:r>
            <a:r>
              <a:rPr kumimoji="1" lang="en-US" altLang="zh-CN" b="1" baseline="-25000" dirty="0">
                <a:latin typeface="+mn-ea"/>
              </a:rPr>
              <a:t>2</a:t>
            </a:r>
            <a:r>
              <a:rPr kumimoji="1" lang="en-US" altLang="zh-CN" b="1" dirty="0">
                <a:latin typeface="+mn-ea"/>
              </a:rPr>
              <a:t>b</a:t>
            </a:r>
            <a:r>
              <a:rPr kumimoji="1" lang="en-US" altLang="zh-CN" b="1" baseline="-25000" dirty="0">
                <a:latin typeface="+mn-ea"/>
              </a:rPr>
              <a:t>3</a:t>
            </a:r>
            <a:r>
              <a:rPr kumimoji="1" lang="en-US" altLang="zh-CN" b="1" dirty="0">
                <a:latin typeface="+mn-ea"/>
              </a:rPr>
              <a:t>…</a:t>
            </a:r>
            <a:r>
              <a:rPr kumimoji="1" lang="en-US" altLang="zh-CN" b="1" dirty="0" err="1">
                <a:latin typeface="+mn-ea"/>
              </a:rPr>
              <a:t>b</a:t>
            </a:r>
            <a:r>
              <a:rPr kumimoji="1" lang="en-US" altLang="zh-CN" b="1" baseline="-25000" dirty="0" err="1">
                <a:latin typeface="+mn-ea"/>
              </a:rPr>
              <a:t>n</a:t>
            </a:r>
            <a:r>
              <a:rPr kumimoji="1" lang="zh-CN" altLang="en-US" b="1" dirty="0">
                <a:latin typeface="+mn-ea"/>
              </a:rPr>
              <a:t>，</a:t>
            </a:r>
          </a:p>
          <a:p>
            <a:pPr marL="342969" indent="-342969">
              <a:lnSpc>
                <a:spcPct val="130000"/>
              </a:lnSpc>
              <a:buClr>
                <a:srgbClr val="00FF00"/>
              </a:buClr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其中：</a:t>
            </a:r>
          </a:p>
          <a:p>
            <a:pPr marL="342969" indent="-342969">
              <a:lnSpc>
                <a:spcPct val="130000"/>
              </a:lnSpc>
              <a:buClr>
                <a:srgbClr val="00FF00"/>
              </a:buClr>
              <a:defRPr/>
            </a:pPr>
            <a:endParaRPr kumimoji="1" lang="zh-CN" altLang="en-US" b="1" dirty="0">
              <a:solidFill>
                <a:srgbClr val="0000CC"/>
              </a:solidFill>
              <a:latin typeface="+mn-ea"/>
            </a:endParaRPr>
          </a:p>
        </p:txBody>
      </p:sp>
      <p:graphicFrame>
        <p:nvGraphicFramePr>
          <p:cNvPr id="1798148" name="Object 4">
            <a:extLst>
              <a:ext uri="{FF2B5EF4-FFF2-40B4-BE49-F238E27FC236}">
                <a16:creationId xmlns:a16="http://schemas.microsoft.com/office/drawing/2014/main" id="{60ECC18F-21C4-4E84-A5B9-9AF3C443E2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56730"/>
              </p:ext>
            </p:extLst>
          </p:nvPr>
        </p:nvGraphicFramePr>
        <p:xfrm>
          <a:off x="4117975" y="3429794"/>
          <a:ext cx="4184650" cy="1114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47" name="Equation" r:id="rId5" imgW="1663560" imgH="393480" progId="Equation.DSMT4">
                  <p:embed/>
                </p:oleObj>
              </mc:Choice>
              <mc:Fallback>
                <p:oleObj name="Equation" r:id="rId5" imgW="1663560" imgH="393480" progId="Equation.DSMT4">
                  <p:embed/>
                  <p:pic>
                    <p:nvPicPr>
                      <p:cNvPr id="1798148" name="Object 4">
                        <a:extLst>
                          <a:ext uri="{FF2B5EF4-FFF2-40B4-BE49-F238E27FC236}">
                            <a16:creationId xmlns:a16="http://schemas.microsoft.com/office/drawing/2014/main" id="{60ECC18F-21C4-4E84-A5B9-9AF3C443E2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429794"/>
                        <a:ext cx="4184650" cy="1114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8149" name="Rectangle 5">
            <a:extLst>
              <a:ext uri="{FF2B5EF4-FFF2-40B4-BE49-F238E27FC236}">
                <a16:creationId xmlns:a16="http://schemas.microsoft.com/office/drawing/2014/main" id="{75B95B89-D251-46E2-BC9A-E592829BC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4" y="1019944"/>
            <a:ext cx="11814175" cy="111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8" tIns="36008" rIns="36008" bIns="36008">
            <a:spAutoFit/>
          </a:bodyPr>
          <a:lstStyle/>
          <a:p>
            <a:pPr marL="342969" indent="-342969">
              <a:lnSpc>
                <a:spcPct val="150000"/>
              </a:lnSpc>
              <a:buClr>
                <a:srgbClr val="00FF00"/>
              </a:buClr>
              <a:defRPr/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例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5.42  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设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{a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,a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,…,a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}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是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个元素的有限集，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B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＝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{b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1 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b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…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b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|b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+mn-ea"/>
              </a:rPr>
              <a:t>i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∈{0,1}}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，</a:t>
            </a:r>
            <a:r>
              <a:rPr kumimoji="1" lang="zh-CN" altLang="en-US" b="1" dirty="0">
                <a:latin typeface="+mn-ea"/>
              </a:rPr>
              <a:t>试建立 </a:t>
            </a:r>
            <a:endParaRPr kumimoji="1" lang="en-US" altLang="zh-CN" b="1" dirty="0">
              <a:latin typeface="+mn-ea"/>
            </a:endParaRPr>
          </a:p>
          <a:p>
            <a:pPr marL="342969" indent="-342969">
              <a:lnSpc>
                <a:spcPct val="150000"/>
              </a:lnSpc>
              <a:buClr>
                <a:srgbClr val="00FF00"/>
              </a:buClr>
              <a:defRPr/>
            </a:pPr>
            <a:r>
              <a:rPr kumimoji="1" lang="en-US" altLang="en-US" b="1" dirty="0">
                <a:latin typeface="+mn-ea"/>
              </a:rPr>
              <a:t>             P</a:t>
            </a:r>
            <a:r>
              <a:rPr kumimoji="1" lang="en-US" altLang="en-US" b="1" noProof="1">
                <a:latin typeface="+mn-ea"/>
              </a:rPr>
              <a:t>(</a:t>
            </a:r>
            <a:r>
              <a:rPr kumimoji="1" lang="en-US" altLang="zh-CN" b="1" noProof="1">
                <a:latin typeface="+mn-ea"/>
              </a:rPr>
              <a:t>A</a:t>
            </a:r>
            <a:r>
              <a:rPr kumimoji="1" lang="en-US" altLang="zh-CN" b="1" baseline="-25000" dirty="0">
                <a:latin typeface="+mn-ea"/>
              </a:rPr>
              <a:t>n</a:t>
            </a:r>
            <a:r>
              <a:rPr kumimoji="1" lang="en-US" altLang="zh-CN" b="1" dirty="0">
                <a:latin typeface="+mn-ea"/>
              </a:rPr>
              <a:t>)</a:t>
            </a:r>
            <a:r>
              <a:rPr kumimoji="1" lang="zh-CN" altLang="en-US" b="1" dirty="0">
                <a:latin typeface="+mn-ea"/>
              </a:rPr>
              <a:t>到</a:t>
            </a:r>
            <a:r>
              <a:rPr kumimoji="1" lang="en-US" altLang="zh-CN" b="1" dirty="0">
                <a:latin typeface="+mn-ea"/>
              </a:rPr>
              <a:t>B</a:t>
            </a:r>
            <a:r>
              <a:rPr kumimoji="1" lang="en-US" altLang="zh-CN" b="1" baseline="-25000" dirty="0">
                <a:latin typeface="+mn-ea"/>
              </a:rPr>
              <a:t>n</a:t>
            </a:r>
            <a:r>
              <a:rPr kumimoji="1" lang="zh-CN" altLang="en-US" b="1" dirty="0">
                <a:latin typeface="+mn-ea"/>
              </a:rPr>
              <a:t>的一个双射。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E1AD6F-8A24-4624-837B-81A15B00B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4818112"/>
            <a:ext cx="11353800" cy="1689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anchor="ctr">
            <a:spAutoFit/>
          </a:bodyPr>
          <a:lstStyle>
            <a:lvl1pPr indent="2667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例如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={a</a:t>
            </a:r>
            <a:r>
              <a:rPr kumimoji="1"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30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，则有：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ru-RU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Ф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├→000,	   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}├→100,        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}├→010,            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}├→001,    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}├→110,    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}├→101,    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}├→011,       {a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,a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}├→111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2"/>
    </p:custData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9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9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98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98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8147" grpId="0" build="p" autoUpdateAnimBg="0"/>
      <p:bldP spid="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0" name="Rectangle 2">
            <a:extLst>
              <a:ext uri="{FF2B5EF4-FFF2-40B4-BE49-F238E27FC236}">
                <a16:creationId xmlns:a16="http://schemas.microsoft.com/office/drawing/2014/main" id="{CC256502-CCAC-48E0-B855-FDAA82DF2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912572"/>
            <a:ext cx="11430000" cy="591681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）证明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是双射。</a:t>
            </a:r>
          </a:p>
          <a:p>
            <a:pPr marL="0" indent="0">
              <a:lnSpc>
                <a:spcPct val="200000"/>
              </a:lnSpc>
              <a:spcBef>
                <a:spcPct val="150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3333FF"/>
                </a:solidFill>
              </a:rPr>
              <a:t>  1) </a:t>
            </a:r>
            <a:r>
              <a:rPr lang="zh-CN" altLang="en-US" dirty="0">
                <a:solidFill>
                  <a:srgbClr val="0000FF"/>
                </a:solidFill>
              </a:rPr>
              <a:t>证</a:t>
            </a:r>
            <a:r>
              <a:rPr lang="en-US" altLang="zh-CN" dirty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是映射。</a:t>
            </a:r>
            <a:r>
              <a:rPr lang="zh-CN" altLang="en-US" dirty="0"/>
              <a:t>因为</a:t>
            </a:r>
            <a:r>
              <a:rPr lang="en-US" altLang="zh-CN" dirty="0"/>
              <a:t>|P(A</a:t>
            </a:r>
            <a:r>
              <a:rPr lang="en-US" altLang="zh-CN" baseline="-25000" dirty="0"/>
              <a:t>n</a:t>
            </a:r>
            <a:r>
              <a:rPr lang="en-US" altLang="zh-CN" dirty="0"/>
              <a:t>)|=|B</a:t>
            </a:r>
            <a:r>
              <a:rPr lang="en-US" altLang="zh-CN" baseline="-25000" dirty="0"/>
              <a:t>n</a:t>
            </a:r>
            <a:r>
              <a:rPr lang="en-US" altLang="zh-CN" dirty="0"/>
              <a:t>|=2</a:t>
            </a:r>
            <a:r>
              <a:rPr lang="en-US" altLang="zh-CN" baseline="30000" dirty="0"/>
              <a:t>n</a:t>
            </a:r>
            <a:r>
              <a:rPr lang="zh-CN" altLang="en-US" dirty="0"/>
              <a:t>，且对 </a:t>
            </a:r>
            <a:r>
              <a:rPr lang="en-US" altLang="zh-CN" dirty="0" err="1"/>
              <a:t>s∈P</a:t>
            </a:r>
            <a:r>
              <a:rPr lang="en-US" altLang="zh-CN" dirty="0"/>
              <a:t>(A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，都有惟一的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…b</a:t>
            </a:r>
            <a:r>
              <a:rPr lang="en-US" altLang="zh-CN" baseline="-25000" dirty="0"/>
              <a:t>n</a:t>
            </a:r>
            <a:r>
              <a:rPr lang="zh-CN" altLang="zh-CN" dirty="0"/>
              <a:t>∈</a:t>
            </a:r>
            <a:r>
              <a:rPr lang="en-US" altLang="zh-CN" dirty="0"/>
              <a:t>B</a:t>
            </a:r>
            <a:r>
              <a:rPr lang="en-US" altLang="zh-CN" baseline="-25000" dirty="0"/>
              <a:t>n </a:t>
            </a:r>
            <a:r>
              <a:rPr lang="zh-CN" altLang="en-US" dirty="0"/>
              <a:t>，使得</a:t>
            </a:r>
            <a:r>
              <a:rPr lang="en-US" altLang="zh-CN" dirty="0"/>
              <a:t>f(S)</a:t>
            </a:r>
            <a:r>
              <a:rPr lang="zh-CN" altLang="en-US" dirty="0"/>
              <a:t>＝</a:t>
            </a:r>
            <a:r>
              <a:rPr lang="en-US" altLang="zh-CN" dirty="0"/>
              <a:t> b</a:t>
            </a:r>
            <a:r>
              <a:rPr lang="en-US" altLang="zh-CN" baseline="-25000" dirty="0"/>
              <a:t>1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…b</a:t>
            </a:r>
            <a:r>
              <a:rPr lang="en-US" altLang="zh-CN" baseline="-25000" dirty="0"/>
              <a:t>n </a:t>
            </a:r>
            <a:r>
              <a:rPr lang="zh-CN" altLang="en-US" dirty="0"/>
              <a:t>，所以</a:t>
            </a:r>
            <a:r>
              <a:rPr lang="en-US" altLang="zh-CN" dirty="0"/>
              <a:t>f</a:t>
            </a:r>
            <a:r>
              <a:rPr lang="zh-CN" altLang="en-US" dirty="0"/>
              <a:t>是函数。</a:t>
            </a:r>
            <a:r>
              <a:rPr lang="zh-CN" altLang="en-US" dirty="0">
                <a:solidFill>
                  <a:srgbClr val="3333FF"/>
                </a:solidFill>
              </a:rPr>
              <a:t>  </a:t>
            </a:r>
            <a:endParaRPr lang="en-US" altLang="zh-CN" dirty="0">
              <a:solidFill>
                <a:srgbClr val="3333FF"/>
              </a:solidFill>
            </a:endParaRPr>
          </a:p>
          <a:p>
            <a:pPr marL="0" indent="0">
              <a:lnSpc>
                <a:spcPct val="200000"/>
              </a:lnSpc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3333FF"/>
                </a:solidFill>
              </a:rPr>
              <a:t>  </a:t>
            </a:r>
            <a:r>
              <a:rPr lang="en-US" altLang="zh-CN" dirty="0">
                <a:solidFill>
                  <a:srgbClr val="3333FF"/>
                </a:solidFill>
              </a:rPr>
              <a:t>2) </a:t>
            </a:r>
            <a:r>
              <a:rPr lang="zh-CN" altLang="en-US" dirty="0">
                <a:solidFill>
                  <a:srgbClr val="0000FF"/>
                </a:solidFill>
              </a:rPr>
              <a:t>证</a:t>
            </a:r>
            <a:r>
              <a:rPr lang="en-US" altLang="zh-CN" dirty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是单射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任取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,S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∈P</a:t>
            </a:r>
            <a:r>
              <a:rPr lang="en-US" altLang="zh-CN" noProof="1">
                <a:solidFill>
                  <a:srgbClr val="FF0000"/>
                </a:solidFill>
              </a:rPr>
              <a:t>(A</a:t>
            </a:r>
            <a:r>
              <a:rPr lang="en-US" altLang="zh-CN" baseline="-25000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≠S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</a:p>
          <a:p>
            <a:pPr marL="0" indent="0">
              <a:lnSpc>
                <a:spcPct val="200000"/>
              </a:lnSpc>
              <a:spcBef>
                <a:spcPct val="15000"/>
              </a:spcBef>
              <a:buNone/>
            </a:pPr>
            <a:r>
              <a:rPr lang="zh-CN" altLang="en-US" dirty="0"/>
              <a:t>则存在元素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j</a:t>
            </a:r>
            <a:r>
              <a:rPr lang="en-US" altLang="zh-CN" dirty="0" err="1"/>
              <a:t>∈A</a:t>
            </a:r>
            <a:r>
              <a:rPr lang="en-US" altLang="zh-CN" baseline="-25000" dirty="0" err="1"/>
              <a:t>n</a:t>
            </a:r>
            <a:r>
              <a:rPr lang="en-US" altLang="zh-CN" dirty="0"/>
              <a:t>(1≤j≤n)</a:t>
            </a:r>
            <a:r>
              <a:rPr lang="zh-CN" altLang="en-US" dirty="0"/>
              <a:t>，使得</a:t>
            </a:r>
            <a:r>
              <a:rPr lang="en-US" altLang="zh-CN" dirty="0"/>
              <a:t>a</a:t>
            </a:r>
            <a:r>
              <a:rPr lang="en-US" altLang="zh-CN" baseline="-25000" dirty="0"/>
              <a:t>j</a:t>
            </a:r>
            <a:r>
              <a:rPr lang="en-US" altLang="zh-CN" dirty="0"/>
              <a:t>∈S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en-US" altLang="zh-CN" baseline="-25000" dirty="0"/>
              <a:t>j</a:t>
            </a:r>
            <a:r>
              <a:rPr lang="en-US" altLang="zh-CN" dirty="0">
                <a:sym typeface="Symbol" panose="05050102010706020507" pitchFamily="18" charset="2"/>
              </a:rPr>
              <a:t>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en-US" dirty="0"/>
              <a:t>或</a:t>
            </a:r>
            <a:r>
              <a:rPr lang="en-US" altLang="zh-CN" dirty="0"/>
              <a:t>a</a:t>
            </a:r>
            <a:r>
              <a:rPr lang="en-US" altLang="zh-CN" baseline="-25000" dirty="0"/>
              <a:t>j</a:t>
            </a:r>
            <a:r>
              <a:rPr lang="en-US" altLang="zh-CN" dirty="0"/>
              <a:t>∈S</a:t>
            </a:r>
            <a:r>
              <a:rPr lang="en-US" altLang="zh-CN" baseline="-25000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en-US" altLang="zh-CN" baseline="-25000" dirty="0"/>
              <a:t>j</a:t>
            </a:r>
            <a:r>
              <a:rPr lang="en-US" altLang="zh-CN" dirty="0">
                <a:sym typeface="Symbol" panose="05050102010706020507" pitchFamily="18" charset="2"/>
              </a:rPr>
              <a:t>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200000"/>
              </a:lnSpc>
              <a:spcBef>
                <a:spcPct val="15000"/>
              </a:spcBef>
              <a:buNone/>
            </a:pPr>
            <a:r>
              <a:rPr lang="zh-CN" altLang="en-US" dirty="0"/>
              <a:t>从而</a:t>
            </a:r>
            <a:r>
              <a:rPr lang="en-US" altLang="zh-CN" dirty="0"/>
              <a:t>f(S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zh-CN" altLang="en-US" dirty="0"/>
              <a:t>＝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b</a:t>
            </a:r>
            <a:r>
              <a:rPr lang="en-US" altLang="zh-CN" baseline="-25000" dirty="0"/>
              <a:t>n</a:t>
            </a:r>
            <a:r>
              <a:rPr lang="zh-CN" altLang="en-US" dirty="0"/>
              <a:t>中必有</a:t>
            </a:r>
            <a:r>
              <a:rPr lang="en-US" altLang="zh-CN" dirty="0" err="1"/>
              <a:t>b</a:t>
            </a:r>
            <a:r>
              <a:rPr lang="en-US" altLang="zh-CN" baseline="-25000" dirty="0" err="1"/>
              <a:t>j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f(S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＝</a:t>
            </a:r>
            <a:r>
              <a:rPr lang="en-US" altLang="zh-CN" dirty="0"/>
              <a:t>c</a:t>
            </a:r>
            <a:r>
              <a:rPr lang="en-US" altLang="zh-CN" baseline="-25000" dirty="0"/>
              <a:t>1</a:t>
            </a:r>
            <a:r>
              <a:rPr lang="en-US" altLang="zh-CN" dirty="0"/>
              <a:t>c</a:t>
            </a:r>
            <a:r>
              <a:rPr lang="en-US" altLang="zh-CN" baseline="-25000" dirty="0"/>
              <a:t>2</a:t>
            </a:r>
            <a:r>
              <a:rPr lang="en-US" altLang="zh-CN" dirty="0"/>
              <a:t>c</a:t>
            </a:r>
            <a:r>
              <a:rPr lang="en-US" altLang="zh-CN" baseline="-25000" dirty="0"/>
              <a:t>3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n</a:t>
            </a:r>
            <a:r>
              <a:rPr lang="zh-CN" altLang="en-US" dirty="0"/>
              <a:t>必有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j</a:t>
            </a:r>
            <a:r>
              <a:rPr lang="zh-CN" altLang="en-US" dirty="0"/>
              <a:t>＝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f(S</a:t>
            </a:r>
            <a:r>
              <a:rPr lang="en-US" altLang="zh-CN" baseline="-25000" dirty="0"/>
              <a:t>1</a:t>
            </a:r>
            <a:r>
              <a:rPr lang="en-US" altLang="zh-CN" dirty="0"/>
              <a:t>)</a:t>
            </a:r>
            <a:r>
              <a:rPr lang="zh-CN" altLang="en-US" dirty="0"/>
              <a:t>＝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b</a:t>
            </a:r>
            <a:r>
              <a:rPr lang="en-US" altLang="zh-CN" baseline="-25000" dirty="0"/>
              <a:t>n</a:t>
            </a:r>
            <a:r>
              <a:rPr lang="zh-CN" altLang="en-US" dirty="0"/>
              <a:t>中必有</a:t>
            </a:r>
            <a:r>
              <a:rPr lang="en-US" altLang="zh-CN" dirty="0" err="1"/>
              <a:t>b</a:t>
            </a:r>
            <a:r>
              <a:rPr lang="en-US" altLang="zh-CN" baseline="-25000" dirty="0" err="1"/>
              <a:t>j</a:t>
            </a:r>
            <a:r>
              <a:rPr lang="zh-CN" altLang="en-US" dirty="0"/>
              <a:t>＝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f(S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＝</a:t>
            </a:r>
            <a:r>
              <a:rPr lang="en-US" altLang="zh-CN" dirty="0"/>
              <a:t>c</a:t>
            </a:r>
            <a:r>
              <a:rPr lang="en-US" altLang="zh-CN" baseline="-25000" dirty="0"/>
              <a:t>1</a:t>
            </a:r>
            <a:r>
              <a:rPr lang="en-US" altLang="zh-CN" dirty="0"/>
              <a:t>c</a:t>
            </a:r>
            <a:r>
              <a:rPr lang="en-US" altLang="zh-CN" baseline="-25000" dirty="0"/>
              <a:t>2</a:t>
            </a:r>
            <a:r>
              <a:rPr lang="en-US" altLang="zh-CN" dirty="0"/>
              <a:t>c</a:t>
            </a:r>
            <a:r>
              <a:rPr lang="en-US" altLang="zh-CN" baseline="-25000" dirty="0"/>
              <a:t>3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n</a:t>
            </a:r>
            <a:r>
              <a:rPr lang="zh-CN" altLang="en-US" dirty="0"/>
              <a:t>必有</a:t>
            </a:r>
            <a:r>
              <a:rPr lang="en-US" altLang="zh-CN" dirty="0" err="1"/>
              <a:t>c</a:t>
            </a:r>
            <a:r>
              <a:rPr lang="en-US" altLang="zh-CN" baseline="-25000" dirty="0" err="1"/>
              <a:t>j</a:t>
            </a:r>
            <a:r>
              <a:rPr lang="zh-CN" altLang="en-US" dirty="0"/>
              <a:t>＝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200000"/>
              </a:lnSpc>
              <a:spcBef>
                <a:spcPct val="15000"/>
              </a:spcBef>
              <a:buNone/>
            </a:pPr>
            <a:r>
              <a:rPr lang="zh-CN" altLang="en-US" dirty="0"/>
              <a:t>所以</a:t>
            </a:r>
            <a:r>
              <a:rPr lang="en-US" altLang="zh-CN" dirty="0">
                <a:solidFill>
                  <a:srgbClr val="FF0000"/>
                </a:solidFill>
              </a:rPr>
              <a:t>f(S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)≠f(S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，即</a:t>
            </a:r>
            <a:r>
              <a:rPr lang="en-US" altLang="zh-CN" dirty="0">
                <a:solidFill>
                  <a:srgbClr val="0000CC"/>
                </a:solidFill>
              </a:rPr>
              <a:t>f</a:t>
            </a:r>
            <a:r>
              <a:rPr lang="zh-CN" altLang="en-US" dirty="0">
                <a:solidFill>
                  <a:srgbClr val="0000CC"/>
                </a:solidFill>
              </a:rPr>
              <a:t>是单射</a:t>
            </a:r>
            <a:r>
              <a:rPr lang="zh-CN" altLang="en-US" dirty="0"/>
              <a:t>。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4BEAD05-F789-489D-85AF-8F10D0308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5.42 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99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99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99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99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99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99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9170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3795E5A4-B486-49DF-815A-8A8212058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5.42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</a:rPr>
              <a:t>续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</a:p>
        </p:txBody>
      </p:sp>
      <p:sp>
        <p:nvSpPr>
          <p:cNvPr id="1800195" name="Rectangle 3">
            <a:extLst>
              <a:ext uri="{FF2B5EF4-FFF2-40B4-BE49-F238E27FC236}">
                <a16:creationId xmlns:a16="http://schemas.microsoft.com/office/drawing/2014/main" id="{1D7B09C6-3FF2-47D6-AD82-1DBF30C3F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143794"/>
            <a:ext cx="11430000" cy="279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3) 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证</a:t>
            </a: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f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是满射。</a:t>
            </a:r>
            <a:endParaRPr kumimoji="1" lang="en-US" altLang="zh-CN" sz="2400" dirty="0">
              <a:solidFill>
                <a:srgbClr val="3333FF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任取二进制数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 err="1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∈B</a:t>
            </a:r>
            <a:r>
              <a:rPr kumimoji="1" lang="en-US" altLang="zh-CN" sz="2400" baseline="-25000" dirty="0" err="1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，对每一个二进制数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，建立对应的集合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</a:t>
            </a:r>
            <a:r>
              <a:rPr kumimoji="1" lang="en-US" altLang="zh-CN" sz="2400" noProof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{a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|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若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1}(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即若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，令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baseline="-2500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∈S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，否则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baseline="-2500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anose="05050102010706020507" pitchFamily="18" charset="2"/>
              </a:rPr>
              <a:t>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，则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S∈P</a:t>
            </a:r>
            <a:r>
              <a:rPr kumimoji="1" lang="en-US" altLang="zh-CN" sz="2400" noProof="1">
                <a:solidFill>
                  <a:schemeClr val="tx1"/>
                </a:solidFill>
                <a:latin typeface="+mn-ea"/>
                <a:ea typeface="+mn-ea"/>
              </a:rPr>
              <a:t>(A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，从而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f(S)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…b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，故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是满射。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1)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、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2)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和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3)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知，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f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是双射。</a:t>
            </a: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0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0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0195" grpId="0" build="p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218" name="Rectangle 2">
            <a:extLst>
              <a:ext uri="{FF2B5EF4-FFF2-40B4-BE49-F238E27FC236}">
                <a16:creationId xmlns:a16="http://schemas.microsoft.com/office/drawing/2014/main" id="{9CADCCCA-D46A-4294-9741-EF2E2A206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9251" y="278686"/>
            <a:ext cx="8066367" cy="585924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例</a:t>
            </a:r>
            <a:r>
              <a:rPr lang="en-US" altLang="zh-CN" dirty="0"/>
              <a:t>5.43</a:t>
            </a:r>
            <a:endParaRPr lang="zh-CN" altLang="en-US" dirty="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01219" name="Rectangle 3">
            <a:extLst>
              <a:ext uri="{FF2B5EF4-FFF2-40B4-BE49-F238E27FC236}">
                <a16:creationId xmlns:a16="http://schemas.microsoft.com/office/drawing/2014/main" id="{03140FC1-F54F-40E9-B491-4221462D6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8052" y="1005098"/>
            <a:ext cx="11459923" cy="24246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5.43  Hash</a:t>
            </a:r>
            <a:r>
              <a:rPr lang="zh-CN" altLang="zh-CN" dirty="0">
                <a:solidFill>
                  <a:srgbClr val="C00000"/>
                </a:solidFill>
              </a:rPr>
              <a:t>函数</a:t>
            </a:r>
            <a:r>
              <a:rPr lang="en-US" altLang="zh-CN" dirty="0">
                <a:solidFill>
                  <a:srgbClr val="C00000"/>
                </a:solidFill>
              </a:rPr>
              <a:t>  </a:t>
            </a:r>
            <a:r>
              <a:rPr lang="zh-CN" altLang="en-US" dirty="0"/>
              <a:t>假设在计算机内存中有编号从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10</a:t>
            </a:r>
            <a:r>
              <a:rPr lang="zh-CN" altLang="en-US" dirty="0"/>
              <a:t>的存储单元，如下图所示。下图表示了在初始时刻全为空的单元中，按次序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558</a:t>
            </a:r>
            <a:r>
              <a:rPr lang="zh-CN" altLang="en-US" dirty="0"/>
              <a:t>、</a:t>
            </a:r>
            <a:r>
              <a:rPr lang="en-US" altLang="zh-CN" dirty="0"/>
              <a:t>32</a:t>
            </a:r>
            <a:r>
              <a:rPr lang="zh-CN" altLang="en-US" dirty="0"/>
              <a:t>、</a:t>
            </a:r>
            <a:r>
              <a:rPr lang="en-US" altLang="zh-CN" dirty="0"/>
              <a:t>132</a:t>
            </a:r>
            <a:r>
              <a:rPr lang="zh-CN" altLang="en-US" dirty="0"/>
              <a:t>、</a:t>
            </a:r>
            <a:r>
              <a:rPr lang="en-US" altLang="zh-CN" dirty="0"/>
              <a:t>102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存入后的情形。现希望能在这些存储单元中存储任意的非负整数并能进行检索，</a:t>
            </a:r>
            <a:r>
              <a:rPr lang="zh-CN" altLang="en-US" dirty="0">
                <a:solidFill>
                  <a:srgbClr val="0000CC"/>
                </a:solidFill>
              </a:rPr>
              <a:t>试用</a:t>
            </a:r>
            <a:r>
              <a:rPr lang="en-US" altLang="zh-CN" dirty="0">
                <a:solidFill>
                  <a:srgbClr val="0000CC"/>
                </a:solidFill>
              </a:rPr>
              <a:t>Hash</a:t>
            </a:r>
            <a:r>
              <a:rPr lang="zh-CN" altLang="en-US" dirty="0">
                <a:solidFill>
                  <a:srgbClr val="0000CC"/>
                </a:solidFill>
              </a:rPr>
              <a:t>函数方法完成</a:t>
            </a:r>
            <a:r>
              <a:rPr lang="en-US" altLang="zh-CN" dirty="0">
                <a:solidFill>
                  <a:srgbClr val="0000CC"/>
                </a:solidFill>
              </a:rPr>
              <a:t>259</a:t>
            </a:r>
            <a:r>
              <a:rPr lang="zh-CN" altLang="en-US" dirty="0">
                <a:solidFill>
                  <a:srgbClr val="0000CC"/>
                </a:solidFill>
              </a:rPr>
              <a:t>的存储和</a:t>
            </a:r>
            <a:r>
              <a:rPr lang="en-US" altLang="zh-CN" dirty="0">
                <a:solidFill>
                  <a:srgbClr val="0000CC"/>
                </a:solidFill>
              </a:rPr>
              <a:t>558</a:t>
            </a:r>
            <a:r>
              <a:rPr lang="zh-CN" altLang="en-US" dirty="0">
                <a:solidFill>
                  <a:srgbClr val="0000CC"/>
                </a:solidFill>
              </a:rPr>
              <a:t>的检索。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9A9FCBF-BDFA-427B-BF21-6FFF7A6FC3F2}"/>
              </a:ext>
            </a:extLst>
          </p:cNvPr>
          <p:cNvGrpSpPr>
            <a:grpSpLocks/>
          </p:cNvGrpSpPr>
          <p:nvPr/>
        </p:nvGrpSpPr>
        <p:grpSpPr bwMode="auto">
          <a:xfrm>
            <a:off x="2441575" y="4039394"/>
            <a:ext cx="7685279" cy="1265530"/>
            <a:chOff x="720" y="9552"/>
            <a:chExt cx="10080" cy="1872"/>
          </a:xfrm>
        </p:grpSpPr>
        <p:sp>
          <p:nvSpPr>
            <p:cNvPr id="40967" name="Text Box 5">
              <a:extLst>
                <a:ext uri="{FF2B5EF4-FFF2-40B4-BE49-F238E27FC236}">
                  <a16:creationId xmlns:a16="http://schemas.microsoft.com/office/drawing/2014/main" id="{859BE6C1-7B08-4ACE-B89F-A0132B789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132</a:t>
              </a:r>
            </a:p>
          </p:txBody>
        </p:sp>
        <p:sp>
          <p:nvSpPr>
            <p:cNvPr id="40968" name="Text Box 6">
              <a:extLst>
                <a:ext uri="{FF2B5EF4-FFF2-40B4-BE49-F238E27FC236}">
                  <a16:creationId xmlns:a16="http://schemas.microsoft.com/office/drawing/2014/main" id="{27F11144-681F-434C-8C50-851B5C3FF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0260"/>
              <a:ext cx="10080" cy="1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0      1      2      3       4      5      6       7      8      9      10      0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                     图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5.18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40969" name="Text Box 7">
              <a:extLst>
                <a:ext uri="{FF2B5EF4-FFF2-40B4-BE49-F238E27FC236}">
                  <a16:creationId xmlns:a16="http://schemas.microsoft.com/office/drawing/2014/main" id="{E53047D2-91BF-4E2E-B22C-DCDC500CD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970" name="Text Box 8">
              <a:extLst>
                <a:ext uri="{FF2B5EF4-FFF2-40B4-BE49-F238E27FC236}">
                  <a16:creationId xmlns:a16="http://schemas.microsoft.com/office/drawing/2014/main" id="{4FA76B9C-D11A-423C-9861-C737A01CF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971" name="Text Box 9">
              <a:extLst>
                <a:ext uri="{FF2B5EF4-FFF2-40B4-BE49-F238E27FC236}">
                  <a16:creationId xmlns:a16="http://schemas.microsoft.com/office/drawing/2014/main" id="{630190C4-4EC1-409A-9FAE-B907449F7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102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sp>
          <p:nvSpPr>
            <p:cNvPr id="40972" name="Text Box 10">
              <a:extLst>
                <a:ext uri="{FF2B5EF4-FFF2-40B4-BE49-F238E27FC236}">
                  <a16:creationId xmlns:a16="http://schemas.microsoft.com/office/drawing/2014/main" id="{E3282AD2-3620-4272-AE83-F9F61F2D02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sp>
          <p:nvSpPr>
            <p:cNvPr id="40973" name="Text Box 11">
              <a:extLst>
                <a:ext uri="{FF2B5EF4-FFF2-40B4-BE49-F238E27FC236}">
                  <a16:creationId xmlns:a16="http://schemas.microsoft.com/office/drawing/2014/main" id="{F3934BFF-AFAD-4141-82CA-3DA87E8A6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40974" name="Text Box 13">
              <a:extLst>
                <a:ext uri="{FF2B5EF4-FFF2-40B4-BE49-F238E27FC236}">
                  <a16:creationId xmlns:a16="http://schemas.microsoft.com/office/drawing/2014/main" id="{8B995F8A-70C1-4D4A-A398-C56708F96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975" name="Text Box 14">
              <a:extLst>
                <a:ext uri="{FF2B5EF4-FFF2-40B4-BE49-F238E27FC236}">
                  <a16:creationId xmlns:a16="http://schemas.microsoft.com/office/drawing/2014/main" id="{694FFA44-45AD-4314-A82A-6ED2ACC79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558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sp>
          <p:nvSpPr>
            <p:cNvPr id="40976" name="Text Box 15">
              <a:extLst>
                <a:ext uri="{FF2B5EF4-FFF2-40B4-BE49-F238E27FC236}">
                  <a16:creationId xmlns:a16="http://schemas.microsoft.com/office/drawing/2014/main" id="{326F02EF-8365-4ECE-9650-12364317E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977" name="Text Box 16">
              <a:extLst>
                <a:ext uri="{FF2B5EF4-FFF2-40B4-BE49-F238E27FC236}">
                  <a16:creationId xmlns:a16="http://schemas.microsoft.com/office/drawing/2014/main" id="{DD372312-7ED2-4F1D-8435-68497AB3F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32</a:t>
              </a:r>
              <a:endParaRPr lang="en-US" altLang="zh-CN" sz="2400">
                <a:solidFill>
                  <a:schemeClr val="tx1"/>
                </a:solidFill>
              </a:endParaRPr>
            </a:p>
          </p:txBody>
        </p:sp>
        <p:sp>
          <p:nvSpPr>
            <p:cNvPr id="40978" name="Text Box 17">
              <a:extLst>
                <a:ext uri="{FF2B5EF4-FFF2-40B4-BE49-F238E27FC236}">
                  <a16:creationId xmlns:a16="http://schemas.microsoft.com/office/drawing/2014/main" id="{E2852BBE-A7C3-4BAF-A593-0EE8F6B92F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0" y="9552"/>
              <a:ext cx="840" cy="69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0966" name="Text Box 13">
            <a:extLst>
              <a:ext uri="{FF2B5EF4-FFF2-40B4-BE49-F238E27FC236}">
                <a16:creationId xmlns:a16="http://schemas.microsoft.com/office/drawing/2014/main" id="{7619446F-08A9-42DE-AE82-6D9FBEBE4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216" y="4039394"/>
            <a:ext cx="639911" cy="473185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B0BAF4-6183-4079-94CA-C641526E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135" y="4976377"/>
            <a:ext cx="1896358" cy="390427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F26DE0E3-FF6D-43B1-94D5-9BCECDA9E911}"/>
              </a:ext>
            </a:extLst>
          </p:cNvPr>
          <p:cNvGrpSpPr>
            <a:grpSpLocks/>
          </p:cNvGrpSpPr>
          <p:nvPr/>
        </p:nvGrpSpPr>
        <p:grpSpPr bwMode="auto">
          <a:xfrm>
            <a:off x="367793" y="1948844"/>
            <a:ext cx="7685279" cy="1265531"/>
            <a:chOff x="611188" y="1951061"/>
            <a:chExt cx="7683504" cy="1265236"/>
          </a:xfrm>
        </p:grpSpPr>
        <p:grpSp>
          <p:nvGrpSpPr>
            <p:cNvPr id="41995" name="组合 3">
              <a:extLst>
                <a:ext uri="{FF2B5EF4-FFF2-40B4-BE49-F238E27FC236}">
                  <a16:creationId xmlns:a16="http://schemas.microsoft.com/office/drawing/2014/main" id="{25A4C9E6-9E11-4251-92AE-BDAEAC345D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188" y="1951061"/>
              <a:ext cx="7683504" cy="1265236"/>
              <a:chOff x="801688" y="4238533"/>
              <a:chExt cx="7683504" cy="1265236"/>
            </a:xfrm>
          </p:grpSpPr>
          <p:sp>
            <p:nvSpPr>
              <p:cNvPr id="41997" name="Text Box 5">
                <a:extLst>
                  <a:ext uri="{FF2B5EF4-FFF2-40B4-BE49-F238E27FC236}">
                    <a16:creationId xmlns:a16="http://schemas.microsoft.com/office/drawing/2014/main" id="{05AE39E4-8179-4B70-87F8-F6D341FB93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688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132</a:t>
                </a:r>
              </a:p>
            </p:txBody>
          </p:sp>
          <p:sp>
            <p:nvSpPr>
              <p:cNvPr id="41998" name="Text Box 6">
                <a:extLst>
                  <a:ext uri="{FF2B5EF4-FFF2-40B4-BE49-F238E27FC236}">
                    <a16:creationId xmlns:a16="http://schemas.microsoft.com/office/drawing/2014/main" id="{9C69A997-61C1-47F7-943F-E657C0A5F2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688" y="4717052"/>
                <a:ext cx="7683504" cy="786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0        1        2        3        4        5        6        7         8        9       10      0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                                            </a:t>
                </a:r>
                <a:endParaRPr lang="en-US" altLang="zh-CN" sz="280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999" name="Text Box 7">
                <a:extLst>
                  <a:ext uri="{FF2B5EF4-FFF2-40B4-BE49-F238E27FC236}">
                    <a16:creationId xmlns:a16="http://schemas.microsoft.com/office/drawing/2014/main" id="{04C4CA36-DD3B-48F2-AD49-3B734854F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1980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0" name="Text Box 8">
                <a:extLst>
                  <a:ext uri="{FF2B5EF4-FFF2-40B4-BE49-F238E27FC236}">
                    <a16:creationId xmlns:a16="http://schemas.microsoft.com/office/drawing/2014/main" id="{50E92F81-3539-4441-9331-995298AFCE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2272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1" name="Text Box 9">
                <a:extLst>
                  <a:ext uri="{FF2B5EF4-FFF2-40B4-BE49-F238E27FC236}">
                    <a16:creationId xmlns:a16="http://schemas.microsoft.com/office/drawing/2014/main" id="{E2289996-0309-4D30-AC22-B29742B97A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2564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102</a:t>
                </a:r>
                <a:endParaRPr lang="en-US" altLang="zh-CN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2" name="Text Box 10">
                <a:extLst>
                  <a:ext uri="{FF2B5EF4-FFF2-40B4-BE49-F238E27FC236}">
                    <a16:creationId xmlns:a16="http://schemas.microsoft.com/office/drawing/2014/main" id="{4DF61CFE-0C24-4949-90A7-0DA998184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2856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15</a:t>
                </a:r>
                <a:endParaRPr lang="en-US" altLang="zh-CN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3" name="Text Box 11">
                <a:extLst>
                  <a:ext uri="{FF2B5EF4-FFF2-40B4-BE49-F238E27FC236}">
                    <a16:creationId xmlns:a16="http://schemas.microsoft.com/office/drawing/2014/main" id="{34AA63B5-05BB-453F-BDA5-7A363C2A52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3148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4" name="Text Box 13">
                <a:extLst>
                  <a:ext uri="{FF2B5EF4-FFF2-40B4-BE49-F238E27FC236}">
                    <a16:creationId xmlns:a16="http://schemas.microsoft.com/office/drawing/2014/main" id="{7F308350-57BB-41F9-9E0F-493E7BEB4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3732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5" name="Text Box 14">
                <a:extLst>
                  <a:ext uri="{FF2B5EF4-FFF2-40B4-BE49-F238E27FC236}">
                    <a16:creationId xmlns:a16="http://schemas.microsoft.com/office/drawing/2014/main" id="{AA616A3C-1948-4FAE-BF22-F9A2C84239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24024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558</a:t>
                </a:r>
                <a:endParaRPr lang="en-US" altLang="zh-CN" sz="2000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6" name="Text Box 15">
                <a:extLst>
                  <a:ext uri="{FF2B5EF4-FFF2-40B4-BE49-F238E27FC236}">
                    <a16:creationId xmlns:a16="http://schemas.microsoft.com/office/drawing/2014/main" id="{2E43AD19-873E-4BA6-BEFB-835C073066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4316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7" name="Text Box 16">
                <a:extLst>
                  <a:ext uri="{FF2B5EF4-FFF2-40B4-BE49-F238E27FC236}">
                    <a16:creationId xmlns:a16="http://schemas.microsoft.com/office/drawing/2014/main" id="{31E5208F-D187-4C73-BA37-210633E568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4608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32</a:t>
                </a:r>
                <a:endParaRPr lang="en-US" altLang="zh-CN" sz="2801">
                  <a:solidFill>
                    <a:srgbClr val="FF0000"/>
                  </a:solidFill>
                </a:endParaRPr>
              </a:p>
            </p:txBody>
          </p:sp>
          <p:sp>
            <p:nvSpPr>
              <p:cNvPr id="42008" name="Text Box 17">
                <a:extLst>
                  <a:ext uri="{FF2B5EF4-FFF2-40B4-BE49-F238E27FC236}">
                    <a16:creationId xmlns:a16="http://schemas.microsoft.com/office/drawing/2014/main" id="{B1E00825-A1DA-49AF-93C1-D699A3357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44900" y="4238533"/>
                <a:ext cx="640292" cy="47243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280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1996" name="Text Box 13">
              <a:extLst>
                <a:ext uri="{FF2B5EF4-FFF2-40B4-BE49-F238E27FC236}">
                  <a16:creationId xmlns:a16="http://schemas.microsoft.com/office/drawing/2014/main" id="{FC8A045C-8039-4731-AB58-5774C1F68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6922" y="1951061"/>
              <a:ext cx="640292" cy="47243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2801">
                <a:solidFill>
                  <a:srgbClr val="FF0000"/>
                </a:solidFill>
              </a:endParaRPr>
            </a:p>
          </p:txBody>
        </p:sp>
      </p:grpSp>
      <p:sp>
        <p:nvSpPr>
          <p:cNvPr id="41988" name="Rectangle 2">
            <a:extLst>
              <a:ext uri="{FF2B5EF4-FFF2-40B4-BE49-F238E27FC236}">
                <a16:creationId xmlns:a16="http://schemas.microsoft.com/office/drawing/2014/main" id="{A6D0311D-ACA5-4438-BE29-97D27AF77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5.43</a:t>
            </a:r>
            <a:r>
              <a:rPr lang="zh-CN" altLang="en-US" dirty="0"/>
              <a:t>（续）</a:t>
            </a:r>
          </a:p>
        </p:txBody>
      </p:sp>
      <p:sp>
        <p:nvSpPr>
          <p:cNvPr id="1802243" name="Rectangle 3">
            <a:extLst>
              <a:ext uri="{FF2B5EF4-FFF2-40B4-BE49-F238E27FC236}">
                <a16:creationId xmlns:a16="http://schemas.microsoft.com/office/drawing/2014/main" id="{43888762-8A60-4AEB-BFA1-A34BD4AB1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85" y="1139032"/>
            <a:ext cx="9227090" cy="574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解  </a:t>
            </a:r>
            <a:r>
              <a:rPr lang="zh-CN" altLang="en-US" dirty="0"/>
              <a:t>因为</a:t>
            </a:r>
            <a:r>
              <a:rPr lang="en-US" altLang="zh-CN" dirty="0"/>
              <a:t>h(259)=259 mod11=6</a:t>
            </a:r>
            <a:r>
              <a:rPr lang="zh-CN" altLang="en-US" dirty="0"/>
              <a:t>，所以</a:t>
            </a:r>
            <a:r>
              <a:rPr lang="en-US" altLang="zh-CN" dirty="0"/>
              <a:t>259</a:t>
            </a:r>
            <a:r>
              <a:rPr lang="zh-CN" altLang="en-US" dirty="0"/>
              <a:t>应该存放在位置</a:t>
            </a:r>
            <a:r>
              <a:rPr lang="en-US" altLang="zh-CN" dirty="0"/>
              <a:t>6</a:t>
            </a:r>
            <a:r>
              <a:rPr lang="zh-CN" altLang="en-US" dirty="0"/>
              <a:t>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65962C-52F1-4052-8397-9CAAE0A78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993" y="4684672"/>
            <a:ext cx="3772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例如：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h(257)=4=h(15) 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7E6CF7D6-7E3A-42DA-88A1-3151227E2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003" y="1935318"/>
            <a:ext cx="641498" cy="471597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259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29C2F6-9B4C-44A3-BC28-7F61C471A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7" y="5453796"/>
            <a:ext cx="8449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又因为</a:t>
            </a:r>
            <a:r>
              <a:rPr lang="en-US" altLang="zh-CN" sz="2400" dirty="0">
                <a:latin typeface="+mn-ea"/>
                <a:ea typeface="+mn-ea"/>
              </a:rPr>
              <a:t>h(558)=8</a:t>
            </a:r>
            <a:r>
              <a:rPr lang="zh-CN" altLang="en-US" sz="2400" dirty="0">
                <a:latin typeface="+mn-ea"/>
                <a:ea typeface="+mn-ea"/>
              </a:rPr>
              <a:t>，所以检查位置</a:t>
            </a:r>
            <a:r>
              <a:rPr lang="en-US" altLang="zh-CN" sz="2400" dirty="0">
                <a:latin typeface="+mn-ea"/>
                <a:ea typeface="+mn-ea"/>
              </a:rPr>
              <a:t>8</a:t>
            </a:r>
            <a:r>
              <a:rPr lang="zh-CN" altLang="en-US" sz="2400" dirty="0">
                <a:latin typeface="+mn-ea"/>
                <a:ea typeface="+mn-ea"/>
              </a:rPr>
              <a:t>，</a:t>
            </a:r>
            <a:r>
              <a:rPr lang="en-US" altLang="zh-CN" sz="2400" dirty="0">
                <a:latin typeface="+mn-ea"/>
                <a:ea typeface="+mn-ea"/>
              </a:rPr>
              <a:t>558</a:t>
            </a:r>
            <a:r>
              <a:rPr lang="zh-CN" altLang="en-US" sz="2400" dirty="0">
                <a:latin typeface="+mn-ea"/>
                <a:ea typeface="+mn-ea"/>
              </a:rPr>
              <a:t>恰好在位置</a:t>
            </a:r>
            <a:r>
              <a:rPr lang="en-US" altLang="zh-CN" sz="2400" dirty="0">
                <a:latin typeface="+mn-ea"/>
                <a:ea typeface="+mn-ea"/>
              </a:rPr>
              <a:t>8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A844E7-1DEF-4E0C-83C7-88C42B4F9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7" y="3306469"/>
            <a:ext cx="11571338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对于一个</a:t>
            </a:r>
            <a:r>
              <a:rPr lang="en-US" altLang="zh-CN" sz="2400" dirty="0">
                <a:latin typeface="+mn-ea"/>
                <a:ea typeface="+mn-ea"/>
              </a:rPr>
              <a:t>Hash</a:t>
            </a:r>
            <a:r>
              <a:rPr lang="zh-CN" altLang="en-US" sz="2400" dirty="0">
                <a:latin typeface="+mn-ea"/>
                <a:ea typeface="+mn-ea"/>
              </a:rPr>
              <a:t>函数</a:t>
            </a:r>
            <a:r>
              <a:rPr lang="en-US" altLang="zh-CN" sz="2400" dirty="0">
                <a:latin typeface="+mn-ea"/>
                <a:ea typeface="+mn-ea"/>
              </a:rPr>
              <a:t>H</a:t>
            </a:r>
            <a:r>
              <a:rPr lang="zh-CN" altLang="en-US" sz="2400" dirty="0">
                <a:latin typeface="+mn-ea"/>
                <a:ea typeface="+mn-ea"/>
              </a:rPr>
              <a:t>，如果</a:t>
            </a:r>
            <a:r>
              <a:rPr lang="en-US" altLang="zh-CN" sz="2400" dirty="0">
                <a:latin typeface="+mn-ea"/>
                <a:ea typeface="+mn-ea"/>
              </a:rPr>
              <a:t>H(x)=H(y)</a:t>
            </a:r>
            <a:r>
              <a:rPr lang="zh-CN" altLang="en-US" sz="2400" dirty="0">
                <a:latin typeface="+mn-ea"/>
                <a:ea typeface="+mn-ea"/>
              </a:rPr>
              <a:t>，但</a:t>
            </a:r>
            <a:r>
              <a:rPr lang="en-US" altLang="zh-CN" sz="2400" dirty="0" err="1">
                <a:latin typeface="+mn-ea"/>
                <a:ea typeface="+mn-ea"/>
              </a:rPr>
              <a:t>x≠y</a:t>
            </a:r>
            <a:r>
              <a:rPr lang="zh-CN" altLang="en-US" sz="2400" dirty="0">
                <a:latin typeface="+mn-ea"/>
                <a:ea typeface="+mn-ea"/>
              </a:rPr>
              <a:t>，便称冲突发生了。为了解决冲突，需要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冲突消解策略</a:t>
            </a:r>
            <a:r>
              <a:rPr lang="zh-CN" altLang="en-US" sz="2400" dirty="0">
                <a:latin typeface="+mn-ea"/>
                <a:ea typeface="+mn-ea"/>
              </a:rPr>
              <a:t>。 </a:t>
            </a: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CFBBCC2F-A427-4916-A2B6-57799FAD0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738" y="1948844"/>
            <a:ext cx="639911" cy="471596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257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43" grpId="0" build="p"/>
      <p:bldP spid="2" grpId="0"/>
      <p:bldP spid="14" grpId="0" animBg="1"/>
      <p:bldP spid="5" grpId="0"/>
      <p:bldP spid="25" grpId="0"/>
      <p:bldP spid="2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EA67327B-E731-4B1D-82DE-5502BE5E5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5.44</a:t>
            </a:r>
            <a:endParaRPr lang="zh-CN" altLang="en-US" dirty="0"/>
          </a:p>
        </p:txBody>
      </p:sp>
      <p:sp>
        <p:nvSpPr>
          <p:cNvPr id="1803267" name="Rectangle 3">
            <a:extLst>
              <a:ext uri="{FF2B5EF4-FFF2-40B4-BE49-F238E27FC236}">
                <a16:creationId xmlns:a16="http://schemas.microsoft.com/office/drawing/2014/main" id="{1F4BA893-2F19-4322-BC55-02F639E84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67594"/>
            <a:ext cx="11506200" cy="33376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5.44  </a:t>
            </a:r>
            <a:r>
              <a:rPr lang="zh-CN" altLang="en-US" dirty="0"/>
              <a:t>存在计算机磁盘上的数据或网络上传输的数据通常表示为字节串。</a:t>
            </a:r>
            <a:r>
              <a:rPr lang="zh-CN" altLang="en-US" dirty="0">
                <a:solidFill>
                  <a:srgbClr val="3333FF"/>
                </a:solidFill>
              </a:rPr>
              <a:t>每个字节由</a:t>
            </a:r>
            <a:r>
              <a:rPr lang="en-US" altLang="zh-CN" dirty="0">
                <a:solidFill>
                  <a:srgbClr val="3333FF"/>
                </a:solidFill>
              </a:rPr>
              <a:t>8</a:t>
            </a:r>
            <a:r>
              <a:rPr lang="zh-CN" altLang="en-US" dirty="0">
                <a:solidFill>
                  <a:srgbClr val="3333FF"/>
                </a:solidFill>
              </a:rPr>
              <a:t>个字组成，</a:t>
            </a:r>
            <a:r>
              <a:rPr lang="zh-CN" altLang="en-US" dirty="0"/>
              <a:t>要表示</a:t>
            </a:r>
            <a:r>
              <a:rPr lang="en-US" altLang="zh-CN" dirty="0"/>
              <a:t>100</a:t>
            </a:r>
            <a:r>
              <a:rPr lang="zh-CN" altLang="en-US" dirty="0"/>
              <a:t>字位的数据需要多少字节。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   </a:t>
            </a:r>
            <a:r>
              <a:rPr lang="zh-CN" altLang="en-US" dirty="0"/>
              <a:t>因为</a:t>
            </a:r>
            <a:r>
              <a:rPr lang="en-US" altLang="zh-CN" dirty="0"/>
              <a:t>s=                   </a:t>
            </a:r>
            <a:r>
              <a:rPr lang="zh-CN" altLang="en-US" dirty="0"/>
              <a:t>，所以表示</a:t>
            </a:r>
            <a:r>
              <a:rPr lang="en-US" altLang="zh-CN" dirty="0"/>
              <a:t>100</a:t>
            </a:r>
            <a:r>
              <a:rPr lang="zh-CN" altLang="en-US" dirty="0"/>
              <a:t>字位的数据需要</a:t>
            </a:r>
            <a:r>
              <a:rPr lang="en-US" altLang="zh-CN" dirty="0"/>
              <a:t>13</a:t>
            </a:r>
            <a:r>
              <a:rPr lang="zh-CN" altLang="en-US" dirty="0"/>
              <a:t>字节。</a:t>
            </a:r>
          </a:p>
        </p:txBody>
      </p:sp>
      <p:sp>
        <p:nvSpPr>
          <p:cNvPr id="43013" name="Rectangle 4">
            <a:extLst>
              <a:ext uri="{FF2B5EF4-FFF2-40B4-BE49-F238E27FC236}">
                <a16:creationId xmlns:a16="http://schemas.microsoft.com/office/drawing/2014/main" id="{991D5CC9-B450-4AD1-AA24-6461ABD47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43014" name="Rectangle 5">
            <a:extLst>
              <a:ext uri="{FF2B5EF4-FFF2-40B4-BE49-F238E27FC236}">
                <a16:creationId xmlns:a16="http://schemas.microsoft.com/office/drawing/2014/main" id="{4EAE779F-8B48-44F6-9CF1-E2C07AAA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43015" name="Rectangle 6">
            <a:extLst>
              <a:ext uri="{FF2B5EF4-FFF2-40B4-BE49-F238E27FC236}">
                <a16:creationId xmlns:a16="http://schemas.microsoft.com/office/drawing/2014/main" id="{2610D39B-CB66-4405-ABF7-A3F71A54C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03271" name="Object 7">
            <a:extLst>
              <a:ext uri="{FF2B5EF4-FFF2-40B4-BE49-F238E27FC236}">
                <a16:creationId xmlns:a16="http://schemas.microsoft.com/office/drawing/2014/main" id="{8D830F0B-5DAF-49BD-88EC-43B9E35AC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451628"/>
              </p:ext>
            </p:extLst>
          </p:nvPr>
        </p:nvGraphicFramePr>
        <p:xfrm>
          <a:off x="2061964" y="2297742"/>
          <a:ext cx="1551779" cy="463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69" name="Equation" r:id="rId4" imgW="666912" imgH="152400" progId="Equation.DSMT4">
                  <p:embed/>
                </p:oleObj>
              </mc:Choice>
              <mc:Fallback>
                <p:oleObj name="Equation" r:id="rId4" imgW="666912" imgH="152400" progId="Equation.DSMT4">
                  <p:embed/>
                  <p:pic>
                    <p:nvPicPr>
                      <p:cNvPr id="1803271" name="Object 7">
                        <a:extLst>
                          <a:ext uri="{FF2B5EF4-FFF2-40B4-BE49-F238E27FC236}">
                            <a16:creationId xmlns:a16="http://schemas.microsoft.com/office/drawing/2014/main" id="{8D830F0B-5DAF-49BD-88EC-43B9E35ACB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964" y="2297742"/>
                        <a:ext cx="1551779" cy="463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0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0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267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:a16="http://schemas.microsoft.com/office/drawing/2014/main" id="{AD0CC881-FDBF-4631-BA21-70AEF31AF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5.45</a:t>
            </a:r>
            <a:endParaRPr lang="zh-CN" altLang="en-US" dirty="0"/>
          </a:p>
        </p:txBody>
      </p:sp>
      <p:sp>
        <p:nvSpPr>
          <p:cNvPr id="1804291" name="Rectangle 3">
            <a:extLst>
              <a:ext uri="{FF2B5EF4-FFF2-40B4-BE49-F238E27FC236}">
                <a16:creationId xmlns:a16="http://schemas.microsoft.com/office/drawing/2014/main" id="{56E5B759-FD2C-4208-A5F3-12F6D9B8D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651" y="1284542"/>
            <a:ext cx="11326524" cy="343614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5.45  </a:t>
            </a:r>
            <a:r>
              <a:rPr lang="zh-CN" altLang="en-US" dirty="0"/>
              <a:t>在异步传输模式</a:t>
            </a:r>
            <a:r>
              <a:rPr lang="en-US" altLang="zh-CN" dirty="0"/>
              <a:t>(ATM)</a:t>
            </a:r>
            <a:r>
              <a:rPr lang="zh-CN" altLang="en-US" dirty="0"/>
              <a:t>下，</a:t>
            </a:r>
            <a:r>
              <a:rPr lang="zh-CN" altLang="en-US" dirty="0">
                <a:solidFill>
                  <a:srgbClr val="0000CC"/>
                </a:solidFill>
              </a:rPr>
              <a:t>数据按</a:t>
            </a:r>
            <a:r>
              <a:rPr lang="en-US" altLang="zh-CN" dirty="0">
                <a:solidFill>
                  <a:srgbClr val="0000CC"/>
                </a:solidFill>
              </a:rPr>
              <a:t>53</a:t>
            </a:r>
            <a:r>
              <a:rPr lang="zh-CN" altLang="en-US" dirty="0">
                <a:solidFill>
                  <a:srgbClr val="0000CC"/>
                </a:solidFill>
              </a:rPr>
              <a:t>字节分组，每组称为一个信元。</a:t>
            </a:r>
            <a:r>
              <a:rPr lang="zh-CN" altLang="en-US" dirty="0"/>
              <a:t>以速率每秒</a:t>
            </a:r>
            <a:r>
              <a:rPr lang="en-US" altLang="zh-CN" dirty="0"/>
              <a:t>500</a:t>
            </a:r>
            <a:r>
              <a:rPr lang="zh-CN" altLang="en-US" dirty="0"/>
              <a:t>千字位传输数据的连接上一分钟能传输多少个</a:t>
            </a:r>
            <a:r>
              <a:rPr lang="en-US" altLang="zh-CN" dirty="0"/>
              <a:t>ATM</a:t>
            </a:r>
            <a:r>
              <a:rPr lang="zh-CN" altLang="en-US" dirty="0"/>
              <a:t>信元。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  </a:t>
            </a:r>
            <a:r>
              <a:rPr lang="zh-CN" altLang="en-US" dirty="0"/>
              <a:t>因为一分钟能够传输的字节数为                                         ，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/>
              <a:t>所以一分钟能传输的信元数为                        。</a:t>
            </a:r>
          </a:p>
        </p:txBody>
      </p:sp>
      <p:sp>
        <p:nvSpPr>
          <p:cNvPr id="44037" name="Rectangle 4">
            <a:extLst>
              <a:ext uri="{FF2B5EF4-FFF2-40B4-BE49-F238E27FC236}">
                <a16:creationId xmlns:a16="http://schemas.microsoft.com/office/drawing/2014/main" id="{69C83E6B-726A-4BFC-A6F9-75A2DD1F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04293" name="Object 5">
            <a:extLst>
              <a:ext uri="{FF2B5EF4-FFF2-40B4-BE49-F238E27FC236}">
                <a16:creationId xmlns:a16="http://schemas.microsoft.com/office/drawing/2014/main" id="{CD034808-02EA-4291-8A52-5C36F91DC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240977"/>
              </p:ext>
            </p:extLst>
          </p:nvPr>
        </p:nvGraphicFramePr>
        <p:xfrm>
          <a:off x="5180726" y="3698083"/>
          <a:ext cx="1940374" cy="679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52" name="Equation" r:id="rId4" imgW="1047853" imgH="323850" progId="Equation.DSMT4">
                  <p:embed/>
                </p:oleObj>
              </mc:Choice>
              <mc:Fallback>
                <p:oleObj name="Equation" r:id="rId4" imgW="1047853" imgH="323850" progId="Equation.DSMT4">
                  <p:embed/>
                  <p:pic>
                    <p:nvPicPr>
                      <p:cNvPr id="1804293" name="Object 5">
                        <a:extLst>
                          <a:ext uri="{FF2B5EF4-FFF2-40B4-BE49-F238E27FC236}">
                            <a16:creationId xmlns:a16="http://schemas.microsoft.com/office/drawing/2014/main" id="{CD034808-02EA-4291-8A52-5C36F91DC7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726" y="3698083"/>
                        <a:ext cx="1940374" cy="679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Rectangle 6">
            <a:extLst>
              <a:ext uri="{FF2B5EF4-FFF2-40B4-BE49-F238E27FC236}">
                <a16:creationId xmlns:a16="http://schemas.microsoft.com/office/drawing/2014/main" id="{1C5386BB-FE1D-4594-B00E-B068646AF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04295" name="Object 7">
            <a:extLst>
              <a:ext uri="{FF2B5EF4-FFF2-40B4-BE49-F238E27FC236}">
                <a16:creationId xmlns:a16="http://schemas.microsoft.com/office/drawing/2014/main" id="{D45CF5CB-4A32-49EA-A495-6179BD280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602608"/>
              </p:ext>
            </p:extLst>
          </p:nvPr>
        </p:nvGraphicFramePr>
        <p:xfrm>
          <a:off x="5489575" y="2975771"/>
          <a:ext cx="35814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53" name="Equation" r:id="rId6" imgW="1473120" imgH="355320" progId="Equation.DSMT4">
                  <p:embed/>
                </p:oleObj>
              </mc:Choice>
              <mc:Fallback>
                <p:oleObj name="Equation" r:id="rId6" imgW="1473120" imgH="355320" progId="Equation.DSMT4">
                  <p:embed/>
                  <p:pic>
                    <p:nvPicPr>
                      <p:cNvPr id="1804295" name="Object 7">
                        <a:extLst>
                          <a:ext uri="{FF2B5EF4-FFF2-40B4-BE49-F238E27FC236}">
                            <a16:creationId xmlns:a16="http://schemas.microsoft.com/office/drawing/2014/main" id="{D45CF5CB-4A32-49EA-A495-6179BD280F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9575" y="2975771"/>
                        <a:ext cx="35814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1" name="Rectangle 8">
            <a:extLst>
              <a:ext uri="{FF2B5EF4-FFF2-40B4-BE49-F238E27FC236}">
                <a16:creationId xmlns:a16="http://schemas.microsoft.com/office/drawing/2014/main" id="{D91E74BD-7E63-4E17-8DBF-792104DE2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80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0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0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80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429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D7531CAC-08CB-4E04-B9EF-0AD4631E6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5.2 </a:t>
            </a:r>
            <a:r>
              <a:rPr lang="zh-CN" altLang="en-US" dirty="0"/>
              <a:t>（续）</a:t>
            </a:r>
            <a:endParaRPr lang="zh-CN" altLang="zh-CN" dirty="0"/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B789D383-D916-4011-87EC-F1C4002E5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375" y="1067594"/>
            <a:ext cx="11277600" cy="32004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/>
              <a:t>  </a:t>
            </a:r>
            <a:r>
              <a:rPr lang="en-US" altLang="zh-CN" dirty="0"/>
              <a:t>(1) </a:t>
            </a:r>
            <a:r>
              <a:rPr lang="zh-CN" altLang="en-US" dirty="0"/>
              <a:t>令</a:t>
            </a:r>
            <a:r>
              <a:rPr lang="en-US" altLang="zh-CN" dirty="0"/>
              <a:t>1=student, 2=boy, 3=work, 4=table,  5=to</a:t>
            </a:r>
            <a:r>
              <a:rPr lang="zh-CN" altLang="en-US" dirty="0"/>
              <a:t>，</a:t>
            </a:r>
            <a:r>
              <a:rPr lang="en-US" altLang="zh-CN" dirty="0"/>
              <a:t>6=girl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/>
              <a:t>          </a:t>
            </a:r>
            <a:r>
              <a:rPr lang="zh-CN" altLang="en-US" dirty="0"/>
              <a:t>由</a:t>
            </a:r>
            <a:r>
              <a:rPr lang="en-US" altLang="zh-CN" dirty="0"/>
              <a:t>R</a:t>
            </a:r>
            <a:r>
              <a:rPr lang="zh-CN" altLang="en-US" dirty="0"/>
              <a:t>的定义可得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   R</a:t>
            </a:r>
            <a:r>
              <a:rPr lang="zh-CN" altLang="en-US" dirty="0"/>
              <a:t>＝</a:t>
            </a:r>
            <a:r>
              <a:rPr lang="en-US" altLang="zh-CN" dirty="0"/>
              <a:t>{&lt;1,1&gt;,&lt;1,4&gt;,&lt;1,5&gt;,&lt;2,2&gt;,&lt;2,3&gt;,&lt;2,4&gt;,&lt;2,5&gt;,&lt;3,2&gt;,</a:t>
            </a:r>
          </a:p>
          <a:p>
            <a:pPr>
              <a:lnSpc>
                <a:spcPct val="150000"/>
              </a:lnSpc>
              <a:buNone/>
              <a:defRPr/>
            </a:pPr>
            <a:r>
              <a:rPr lang="en-US" altLang="zh-CN" dirty="0"/>
              <a:t>            &lt;3,3&gt;,&lt;3,5&gt;,&lt;3,6&gt;&lt;4,1&gt;,&lt;4,2&gt;,&lt;4,4&gt;,&lt;4,5&gt;, &lt;4,6&gt;,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/>
              <a:t>            &lt;5,1&gt;,&lt;5,2&gt;,&lt;5,3&gt;,&lt;5,4&gt;,&lt;5,5&gt;,&lt;6,3&gt;,&lt;6,4&gt;,&lt;6,6&gt;}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>
            <a:extLst>
              <a:ext uri="{FF2B5EF4-FFF2-40B4-BE49-F238E27FC236}">
                <a16:creationId xmlns:a16="http://schemas.microsoft.com/office/drawing/2014/main" id="{235E3DC5-EC02-4F0E-8201-B214B6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2780" y="269663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5.46</a:t>
            </a:r>
            <a:endParaRPr lang="zh-CN" altLang="en-US" dirty="0"/>
          </a:p>
        </p:txBody>
      </p:sp>
      <p:sp>
        <p:nvSpPr>
          <p:cNvPr id="1818627" name="Rectangle 3">
            <a:extLst>
              <a:ext uri="{FF2B5EF4-FFF2-40B4-BE49-F238E27FC236}">
                <a16:creationId xmlns:a16="http://schemas.microsoft.com/office/drawing/2014/main" id="{5328A4DE-1234-49C4-9D7F-4F49F50B0CE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6575" y="1075779"/>
            <a:ext cx="11201400" cy="5514145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5.46  </a:t>
            </a:r>
            <a:r>
              <a:rPr lang="zh-CN" altLang="en-US" dirty="0"/>
              <a:t>假设</a:t>
            </a:r>
            <a:r>
              <a:rPr lang="en-US" altLang="zh-CN" dirty="0"/>
              <a:t>f</a:t>
            </a:r>
            <a:r>
              <a:rPr lang="zh-CN" altLang="en-US" dirty="0"/>
              <a:t>是的定义如下表。</a:t>
            </a:r>
          </a:p>
          <a:p>
            <a:pPr marL="0" indent="0" algn="ctr">
              <a:spcBef>
                <a:spcPct val="0"/>
              </a:spcBef>
              <a:buNone/>
              <a:defRPr/>
            </a:pPr>
            <a:endParaRPr lang="zh-CN" altLang="en-US" dirty="0"/>
          </a:p>
          <a:p>
            <a:pPr marL="0" indent="0">
              <a:spcBef>
                <a:spcPct val="0"/>
              </a:spcBef>
              <a:buNone/>
              <a:defRPr/>
            </a:pPr>
            <a:endParaRPr lang="zh-CN" altLang="en-US" dirty="0"/>
          </a:p>
          <a:p>
            <a:pPr marL="0" indent="0">
              <a:spcBef>
                <a:spcPct val="0"/>
              </a:spcBef>
              <a:buNone/>
              <a:defRPr/>
            </a:pPr>
            <a:endParaRPr lang="zh-CN" altLang="en-US" dirty="0"/>
          </a:p>
          <a:p>
            <a:pPr marL="0" indent="0">
              <a:spcBef>
                <a:spcPct val="0"/>
              </a:spcBef>
              <a:buNone/>
              <a:defRPr/>
            </a:pPr>
            <a:endParaRPr lang="zh-CN" altLang="en-US" dirty="0"/>
          </a:p>
          <a:p>
            <a:pPr marL="0" indent="0">
              <a:spcBef>
                <a:spcPct val="0"/>
              </a:spcBef>
              <a:buNone/>
              <a:defRPr/>
            </a:pPr>
            <a:endParaRPr lang="zh-CN" altLang="en-US" dirty="0"/>
          </a:p>
          <a:p>
            <a:pPr marL="0" indent="0">
              <a:spcBef>
                <a:spcPct val="0"/>
              </a:spcBef>
              <a:buNone/>
              <a:defRPr/>
            </a:pPr>
            <a:endParaRPr lang="en-US" altLang="zh-CN" dirty="0">
              <a:solidFill>
                <a:srgbClr val="0000CC"/>
              </a:solidFill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zh-CN" altLang="en-US" dirty="0">
                <a:solidFill>
                  <a:srgbClr val="0000CC"/>
                </a:solidFill>
              </a:rPr>
              <a:t>即</a:t>
            </a:r>
            <a:r>
              <a:rPr lang="pt-BR" altLang="zh-CN" dirty="0">
                <a:solidFill>
                  <a:srgbClr val="0000CC"/>
                </a:solidFill>
              </a:rPr>
              <a:t>f(A)=D</a:t>
            </a:r>
            <a:r>
              <a:rPr lang="zh-CN" altLang="pt-BR" dirty="0">
                <a:solidFill>
                  <a:srgbClr val="0000CC"/>
                </a:solidFill>
              </a:rPr>
              <a:t>，</a:t>
            </a:r>
            <a:r>
              <a:rPr lang="pt-BR" altLang="zh-CN" dirty="0">
                <a:solidFill>
                  <a:srgbClr val="0000CC"/>
                </a:solidFill>
              </a:rPr>
              <a:t>f(B)=E</a:t>
            </a:r>
            <a:r>
              <a:rPr lang="zh-CN" altLang="pt-BR" dirty="0">
                <a:solidFill>
                  <a:srgbClr val="0000CC"/>
                </a:solidFill>
              </a:rPr>
              <a:t>，</a:t>
            </a:r>
            <a:r>
              <a:rPr lang="pt-BR" altLang="zh-CN" dirty="0">
                <a:solidFill>
                  <a:srgbClr val="0000CC"/>
                </a:solidFill>
              </a:rPr>
              <a:t>f(C)=S</a:t>
            </a:r>
            <a:r>
              <a:rPr lang="zh-CN" altLang="pt-BR" dirty="0">
                <a:solidFill>
                  <a:srgbClr val="0000CC"/>
                </a:solidFill>
              </a:rPr>
              <a:t>，</a:t>
            </a:r>
            <a:r>
              <a:rPr lang="pt-BR" altLang="zh-CN" dirty="0">
                <a:solidFill>
                  <a:srgbClr val="0000CC"/>
                </a:solidFill>
                <a:latin typeface="宋体"/>
              </a:rPr>
              <a:t>…</a:t>
            </a:r>
            <a:r>
              <a:rPr lang="zh-CN" altLang="pt-BR" dirty="0">
                <a:solidFill>
                  <a:srgbClr val="0000CC"/>
                </a:solidFill>
              </a:rPr>
              <a:t>等等。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zh-CN" altLang="pt-BR" dirty="0"/>
              <a:t>试找出给定密文</a:t>
            </a:r>
            <a:r>
              <a:rPr lang="zh-CN" altLang="pt-BR" dirty="0">
                <a:latin typeface="宋体"/>
              </a:rPr>
              <a:t>“</a:t>
            </a:r>
            <a:r>
              <a:rPr lang="en-US" altLang="zh-CN" dirty="0"/>
              <a:t>QAIQORSFDOOBUIPQKJBYAQ</a:t>
            </a:r>
            <a:r>
              <a:rPr lang="en-US" altLang="zh-CN" dirty="0">
                <a:latin typeface="宋体"/>
              </a:rPr>
              <a:t>”</a:t>
            </a:r>
            <a:r>
              <a:rPr lang="zh-CN" altLang="en-US" dirty="0"/>
              <a:t>对应的明文。</a:t>
            </a:r>
          </a:p>
        </p:txBody>
      </p:sp>
      <p:graphicFrame>
        <p:nvGraphicFramePr>
          <p:cNvPr id="1818732" name="Group 108">
            <a:extLst>
              <a:ext uri="{FF2B5EF4-FFF2-40B4-BE49-F238E27FC236}">
                <a16:creationId xmlns:a16="http://schemas.microsoft.com/office/drawing/2014/main" id="{85EF44AF-960D-4A74-A6BF-EDA3622539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9838221"/>
              </p:ext>
            </p:extLst>
          </p:nvPr>
        </p:nvGraphicFramePr>
        <p:xfrm>
          <a:off x="1908175" y="1981994"/>
          <a:ext cx="7645584" cy="2335754"/>
        </p:xfrm>
        <a:graphic>
          <a:graphicData uri="http://schemas.openxmlformats.org/drawingml/2006/table">
            <a:tbl>
              <a:tblPr/>
              <a:tblGrid>
                <a:gridCol w="573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5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3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6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8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87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87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8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609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50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651" name="Rectangle 3">
            <a:extLst>
              <a:ext uri="{FF2B5EF4-FFF2-40B4-BE49-F238E27FC236}">
                <a16:creationId xmlns:a16="http://schemas.microsoft.com/office/drawing/2014/main" id="{A41693E6-CCF3-4FB8-BBC2-588C40AAD26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1117859"/>
            <a:ext cx="11430000" cy="547206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 </a:t>
            </a:r>
            <a:r>
              <a:rPr lang="zh-CN" altLang="en-US" dirty="0"/>
              <a:t> 由上表知，</a:t>
            </a:r>
            <a:r>
              <a:rPr lang="en-US" altLang="zh-CN" dirty="0"/>
              <a:t>f</a:t>
            </a:r>
            <a:r>
              <a:rPr lang="en-US" altLang="zh-CN" baseline="30000" dirty="0"/>
              <a:t>-1</a:t>
            </a:r>
            <a:r>
              <a:rPr lang="zh-CN" altLang="en-US" dirty="0"/>
              <a:t>如下表所示。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zh-CN" alt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将密文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en-US" altLang="zh-CN" dirty="0"/>
              <a:t>QAIQORSFDOOBUIPQKJBYAQ</a:t>
            </a:r>
            <a:r>
              <a:rPr lang="en-US" altLang="zh-CN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中的</a:t>
            </a:r>
            <a:r>
              <a:rPr lang="zh-CN" altLang="en-US" dirty="0">
                <a:solidFill>
                  <a:srgbClr val="0000CC"/>
                </a:solidFill>
              </a:rPr>
              <a:t>每一个字母在</a:t>
            </a:r>
            <a:r>
              <a:rPr lang="en-US" altLang="zh-CN" dirty="0">
                <a:solidFill>
                  <a:srgbClr val="0000CC"/>
                </a:solidFill>
              </a:rPr>
              <a:t>f</a:t>
            </a:r>
            <a:r>
              <a:rPr lang="en-US" altLang="zh-CN" baseline="30000" dirty="0">
                <a:solidFill>
                  <a:srgbClr val="0000CC"/>
                </a:solidFill>
              </a:rPr>
              <a:t>-1</a:t>
            </a:r>
            <a:r>
              <a:rPr lang="zh-CN" altLang="en-US" dirty="0">
                <a:solidFill>
                  <a:srgbClr val="0000CC"/>
                </a:solidFill>
              </a:rPr>
              <a:t>中找出其对应的象</a:t>
            </a:r>
            <a:r>
              <a:rPr lang="zh-CN" altLang="en-US" dirty="0"/>
              <a:t>就可得出对应的明文：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en-US" altLang="zh-CN" dirty="0"/>
              <a:t>THETRUCKARRIVESTONIGHT</a:t>
            </a:r>
            <a:r>
              <a:rPr lang="en-US" altLang="zh-CN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1819756" name="Group 108">
            <a:extLst>
              <a:ext uri="{FF2B5EF4-FFF2-40B4-BE49-F238E27FC236}">
                <a16:creationId xmlns:a16="http://schemas.microsoft.com/office/drawing/2014/main" id="{B6E8F4EF-8BF8-4304-B0C3-B7CB755A5BE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1697293"/>
              </p:ext>
            </p:extLst>
          </p:nvPr>
        </p:nvGraphicFramePr>
        <p:xfrm>
          <a:off x="2701139" y="2038822"/>
          <a:ext cx="6854823" cy="2335754"/>
        </p:xfrm>
        <a:graphic>
          <a:graphicData uri="http://schemas.openxmlformats.org/drawingml/2006/table">
            <a:tbl>
              <a:tblPr/>
              <a:tblGrid>
                <a:gridCol w="51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7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9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1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5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60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44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09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50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endParaRPr kumimoji="1" lang="en-US" alt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8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76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tabLst>
                          <a:tab pos="4749800" algn="l"/>
                        </a:tabLst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91461" marR="91461" marT="45740" marB="4574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5618D11E-237B-43ED-9A5A-E506A3CEF524}"/>
              </a:ext>
            </a:extLst>
          </p:cNvPr>
          <p:cNvSpPr txBox="1">
            <a:spLocks noChangeArrowheads="1"/>
          </p:cNvSpPr>
          <p:nvPr/>
        </p:nvSpPr>
        <p:spPr>
          <a:xfrm>
            <a:off x="832780" y="269663"/>
            <a:ext cx="10758267" cy="585924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5.46</a:t>
            </a:r>
            <a:r>
              <a:rPr lang="zh-CN" altLang="en-US" dirty="0"/>
              <a:t>（续）</a:t>
            </a:r>
          </a:p>
        </p:txBody>
      </p:sp>
    </p:spTree>
    <p:custDataLst>
      <p:tags r:id="rId1"/>
    </p:custData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9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1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9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9651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C807D4BB-8074-4493-845D-A9DEF664E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228" y="305594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5.47</a:t>
            </a:r>
            <a:endParaRPr lang="zh-CN" altLang="en-US" dirty="0"/>
          </a:p>
        </p:txBody>
      </p:sp>
      <p:sp>
        <p:nvSpPr>
          <p:cNvPr id="1820675" name="Rectangle 3">
            <a:extLst>
              <a:ext uri="{FF2B5EF4-FFF2-40B4-BE49-F238E27FC236}">
                <a16:creationId xmlns:a16="http://schemas.microsoft.com/office/drawing/2014/main" id="{7AE50CEA-096C-4EEE-AB58-FB10D0400E5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7975" y="941181"/>
            <a:ext cx="11582400" cy="3124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5.47  </a:t>
            </a:r>
            <a:r>
              <a:rPr lang="zh-CN" altLang="en-US" dirty="0"/>
              <a:t>设按顺序排列的</a:t>
            </a:r>
            <a:r>
              <a:rPr lang="en-US" altLang="zh-CN" dirty="0"/>
              <a:t>13</a:t>
            </a:r>
            <a:r>
              <a:rPr lang="zh-CN" altLang="en-US" dirty="0"/>
              <a:t>张红心纸牌，</a:t>
            </a:r>
          </a:p>
          <a:p>
            <a:pPr marL="0" indent="0" algn="ctr">
              <a:buNone/>
            </a:pPr>
            <a:r>
              <a:rPr lang="en-US" altLang="zh-CN" dirty="0"/>
              <a:t>A2345678910JQK</a:t>
            </a:r>
          </a:p>
          <a:p>
            <a:pPr marL="0" indent="0">
              <a:buNone/>
            </a:pPr>
            <a:r>
              <a:rPr lang="zh-CN" altLang="en-US" dirty="0"/>
              <a:t>经过</a:t>
            </a:r>
            <a:r>
              <a:rPr lang="en-US" altLang="zh-CN" dirty="0"/>
              <a:t>1</a:t>
            </a:r>
            <a:r>
              <a:rPr lang="zh-CN" altLang="en-US" dirty="0"/>
              <a:t>次洗牌后牌的顺序变为</a:t>
            </a:r>
          </a:p>
          <a:p>
            <a:pPr marL="0" indent="0" algn="ctr">
              <a:buNone/>
            </a:pPr>
            <a:r>
              <a:rPr lang="en-US" altLang="zh-CN" dirty="0"/>
              <a:t>38KA410QJ57629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CC"/>
                </a:solidFill>
              </a:rPr>
              <a:t>再经两次同样方式的洗牌后牌的顺序是怎样的？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59A53EA-32CC-4BFD-AA26-11038874BFC1}"/>
              </a:ext>
            </a:extLst>
          </p:cNvPr>
          <p:cNvSpPr txBox="1">
            <a:spLocks noChangeArrowheads="1"/>
          </p:cNvSpPr>
          <p:nvPr/>
        </p:nvSpPr>
        <p:spPr>
          <a:xfrm>
            <a:off x="307975" y="4065381"/>
            <a:ext cx="8066367" cy="604978"/>
          </a:xfrm>
          <a:prstGeom prst="rect">
            <a:avLst/>
          </a:prstGeom>
        </p:spPr>
        <p:txBody>
          <a:bodyPr vert="horz" lIns="121917" tIns="60958" rIns="121917" bIns="60958" rtlCol="0">
            <a:normAutofit lnSpcReduction="10000"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解 </a:t>
            </a:r>
            <a:r>
              <a:rPr lang="zh-CN" altLang="en-US" dirty="0"/>
              <a:t> 对应结果见下表。</a:t>
            </a:r>
          </a:p>
        </p:txBody>
      </p:sp>
      <p:graphicFrame>
        <p:nvGraphicFramePr>
          <p:cNvPr id="6" name="Group 84">
            <a:extLst>
              <a:ext uri="{FF2B5EF4-FFF2-40B4-BE49-F238E27FC236}">
                <a16:creationId xmlns:a16="http://schemas.microsoft.com/office/drawing/2014/main" id="{711899CF-428C-47FF-A1EB-D7A6EF3B0A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267642"/>
              </p:ext>
            </p:extLst>
          </p:nvPr>
        </p:nvGraphicFramePr>
        <p:xfrm>
          <a:off x="460376" y="4670359"/>
          <a:ext cx="10896602" cy="2189228"/>
        </p:xfrm>
        <a:graphic>
          <a:graphicData uri="http://schemas.openxmlformats.org/drawingml/2006/table">
            <a:tbl>
              <a:tblPr/>
              <a:tblGrid>
                <a:gridCol w="1338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25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45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565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125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25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610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 typeface="Wingdings" pitchFamily="2" charset="2"/>
                        <a:buNone/>
                        <a:tabLst>
                          <a:tab pos="4749800" algn="l"/>
                        </a:tabLst>
                      </a:pP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A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J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Q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K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f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K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A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Q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J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fof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K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J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A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Q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fofof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alpha val="8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9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6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5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K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Q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8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A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2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J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749800" algn="l"/>
                        </a:tabLst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itchFamily="18" charset="0"/>
                        </a:rPr>
                        <a:t>4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marL="90021" marR="90021" marT="46811" marB="4681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0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0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0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0675" grpId="0" build="p"/>
      <p:bldP spid="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>
            <a:extLst>
              <a:ext uri="{FF2B5EF4-FFF2-40B4-BE49-F238E27FC236}">
                <a16:creationId xmlns:a16="http://schemas.microsoft.com/office/drawing/2014/main" id="{8B052E55-3D7B-49FB-A9C0-80042118D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5.5.4  </a:t>
            </a:r>
            <a:r>
              <a:rPr lang="zh-CN" altLang="en-US" dirty="0"/>
              <a:t>置换函数的应用</a:t>
            </a:r>
          </a:p>
        </p:txBody>
      </p:sp>
      <p:sp>
        <p:nvSpPr>
          <p:cNvPr id="1826819" name="Rectangle 3">
            <a:extLst>
              <a:ext uri="{FF2B5EF4-FFF2-40B4-BE49-F238E27FC236}">
                <a16:creationId xmlns:a16="http://schemas.microsoft.com/office/drawing/2014/main" id="{5510BDD1-1D41-4099-8A4C-A30689755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9601" y="1098011"/>
            <a:ext cx="11398374" cy="458734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5.48  </a:t>
            </a:r>
            <a:r>
              <a:rPr lang="zh-CN" altLang="en-US" dirty="0"/>
              <a:t>等边三角形如下图所示。求经过旋转和翻转能使之重合的所有置换函数。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6955C8C-E8A2-4A85-B600-831C21797C4B}"/>
              </a:ext>
            </a:extLst>
          </p:cNvPr>
          <p:cNvGrpSpPr>
            <a:grpSpLocks/>
          </p:cNvGrpSpPr>
          <p:nvPr/>
        </p:nvGrpSpPr>
        <p:grpSpPr bwMode="auto">
          <a:xfrm>
            <a:off x="9153177" y="3203208"/>
            <a:ext cx="3591756" cy="3182086"/>
            <a:chOff x="4320" y="2896"/>
            <a:chExt cx="4476" cy="4628"/>
          </a:xfrm>
        </p:grpSpPr>
        <p:sp>
          <p:nvSpPr>
            <p:cNvPr id="68627" name="Freeform 5">
              <a:extLst>
                <a:ext uri="{FF2B5EF4-FFF2-40B4-BE49-F238E27FC236}">
                  <a16:creationId xmlns:a16="http://schemas.microsoft.com/office/drawing/2014/main" id="{B1142D07-4CD9-4A1F-90FC-EC23C36D4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" y="3924"/>
              <a:ext cx="2" cy="1466"/>
            </a:xfrm>
            <a:custGeom>
              <a:avLst/>
              <a:gdLst>
                <a:gd name="T0" fmla="*/ 0 w 1"/>
                <a:gd name="T1" fmla="*/ 0 h 440"/>
                <a:gd name="T2" fmla="*/ 0 w 1"/>
                <a:gd name="T3" fmla="*/ 247127328 h 440"/>
                <a:gd name="T4" fmla="*/ 0 60000 65536"/>
                <a:gd name="T5" fmla="*/ 0 60000 65536"/>
                <a:gd name="T6" fmla="*/ 0 w 1"/>
                <a:gd name="T7" fmla="*/ 0 h 440"/>
                <a:gd name="T8" fmla="*/ 1 w 1"/>
                <a:gd name="T9" fmla="*/ 440 h 4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40">
                  <a:moveTo>
                    <a:pt x="0" y="0"/>
                  </a:moveTo>
                  <a:lnTo>
                    <a:pt x="0" y="44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8" name="Freeform 6">
              <a:extLst>
                <a:ext uri="{FF2B5EF4-FFF2-40B4-BE49-F238E27FC236}">
                  <a16:creationId xmlns:a16="http://schemas.microsoft.com/office/drawing/2014/main" id="{44743425-6F0A-4733-AEBB-71602F3CC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" y="6190"/>
              <a:ext cx="2595" cy="3"/>
            </a:xfrm>
            <a:custGeom>
              <a:avLst/>
              <a:gdLst>
                <a:gd name="T0" fmla="*/ 2147483646 w 615"/>
                <a:gd name="T1" fmla="*/ 0 h 1"/>
                <a:gd name="T2" fmla="*/ 0 w 615"/>
                <a:gd name="T3" fmla="*/ 0 h 1"/>
                <a:gd name="T4" fmla="*/ 0 60000 65536"/>
                <a:gd name="T5" fmla="*/ 0 60000 65536"/>
                <a:gd name="T6" fmla="*/ 0 w 615"/>
                <a:gd name="T7" fmla="*/ 0 h 1"/>
                <a:gd name="T8" fmla="*/ 615 w 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5" h="1">
                  <a:moveTo>
                    <a:pt x="615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9" name="Text Box 7">
              <a:extLst>
                <a:ext uri="{FF2B5EF4-FFF2-40B4-BE49-F238E27FC236}">
                  <a16:creationId xmlns:a16="http://schemas.microsoft.com/office/drawing/2014/main" id="{58C230A0-B85C-4D69-AC96-EE635116E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2" y="5256"/>
              <a:ext cx="1112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801" dirty="0">
                <a:solidFill>
                  <a:srgbClr val="FF0000"/>
                </a:solidFill>
              </a:endParaRPr>
            </a:p>
          </p:txBody>
        </p:sp>
        <p:sp>
          <p:nvSpPr>
            <p:cNvPr id="68630" name="Text Box 8">
              <a:extLst>
                <a:ext uri="{FF2B5EF4-FFF2-40B4-BE49-F238E27FC236}">
                  <a16:creationId xmlns:a16="http://schemas.microsoft.com/office/drawing/2014/main" id="{FFCB9EF2-4DF9-450E-A946-4CF1E31A2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2" y="2896"/>
              <a:ext cx="1112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1">
                <a:solidFill>
                  <a:srgbClr val="FF0000"/>
                </a:solidFill>
              </a:endParaRPr>
            </a:p>
          </p:txBody>
        </p:sp>
        <p:sp>
          <p:nvSpPr>
            <p:cNvPr id="68631" name="Text Box 9">
              <a:extLst>
                <a:ext uri="{FF2B5EF4-FFF2-40B4-BE49-F238E27FC236}">
                  <a16:creationId xmlns:a16="http://schemas.microsoft.com/office/drawing/2014/main" id="{8CFE91FC-89C1-40D2-9481-3E1E60F67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4" y="5566"/>
              <a:ext cx="1112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801">
                <a:solidFill>
                  <a:srgbClr val="FF0000"/>
                </a:solidFill>
              </a:endParaRPr>
            </a:p>
          </p:txBody>
        </p:sp>
        <p:sp>
          <p:nvSpPr>
            <p:cNvPr id="68632" name="Text Box 10">
              <a:extLst>
                <a:ext uri="{FF2B5EF4-FFF2-40B4-BE49-F238E27FC236}">
                  <a16:creationId xmlns:a16="http://schemas.microsoft.com/office/drawing/2014/main" id="{00E8794A-D434-4B99-A103-59E4DD25D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5566"/>
              <a:ext cx="1112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1">
                <a:solidFill>
                  <a:srgbClr val="FF0000"/>
                </a:solidFill>
              </a:endParaRPr>
            </a:p>
          </p:txBody>
        </p:sp>
        <p:sp>
          <p:nvSpPr>
            <p:cNvPr id="68633" name="Freeform 11">
              <a:extLst>
                <a:ext uri="{FF2B5EF4-FFF2-40B4-BE49-F238E27FC236}">
                  <a16:creationId xmlns:a16="http://schemas.microsoft.com/office/drawing/2014/main" id="{07F7E8AE-D062-4397-82FC-CDBB4EDBB990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5741" y="4994"/>
              <a:ext cx="2662" cy="2"/>
            </a:xfrm>
            <a:custGeom>
              <a:avLst/>
              <a:gdLst>
                <a:gd name="T0" fmla="*/ 2147483646 w 615"/>
                <a:gd name="T1" fmla="*/ 0 h 1"/>
                <a:gd name="T2" fmla="*/ 0 w 615"/>
                <a:gd name="T3" fmla="*/ 0 h 1"/>
                <a:gd name="T4" fmla="*/ 0 60000 65536"/>
                <a:gd name="T5" fmla="*/ 0 60000 65536"/>
                <a:gd name="T6" fmla="*/ 0 w 615"/>
                <a:gd name="T7" fmla="*/ 0 h 1"/>
                <a:gd name="T8" fmla="*/ 615 w 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5" h="1">
                  <a:moveTo>
                    <a:pt x="615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4" name="Freeform 12">
              <a:extLst>
                <a:ext uri="{FF2B5EF4-FFF2-40B4-BE49-F238E27FC236}">
                  <a16:creationId xmlns:a16="http://schemas.microsoft.com/office/drawing/2014/main" id="{2449D62A-05AB-4DAC-86F2-C128474B0B59}"/>
                </a:ext>
              </a:extLst>
            </p:cNvPr>
            <p:cNvSpPr>
              <a:spLocks/>
            </p:cNvSpPr>
            <p:nvPr/>
          </p:nvSpPr>
          <p:spPr bwMode="auto">
            <a:xfrm rot="-3600000">
              <a:off x="4436" y="5029"/>
              <a:ext cx="2663" cy="3"/>
            </a:xfrm>
            <a:custGeom>
              <a:avLst/>
              <a:gdLst>
                <a:gd name="T0" fmla="*/ 2147483646 w 615"/>
                <a:gd name="T1" fmla="*/ 0 h 1"/>
                <a:gd name="T2" fmla="*/ 0 w 615"/>
                <a:gd name="T3" fmla="*/ 0 h 1"/>
                <a:gd name="T4" fmla="*/ 0 60000 65536"/>
                <a:gd name="T5" fmla="*/ 0 60000 65536"/>
                <a:gd name="T6" fmla="*/ 0 w 615"/>
                <a:gd name="T7" fmla="*/ 0 h 1"/>
                <a:gd name="T8" fmla="*/ 615 w 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5" h="1">
                  <a:moveTo>
                    <a:pt x="615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5" name="Oval 13">
              <a:extLst>
                <a:ext uri="{FF2B5EF4-FFF2-40B4-BE49-F238E27FC236}">
                  <a16:creationId xmlns:a16="http://schemas.microsoft.com/office/drawing/2014/main" id="{EF251FF5-CA30-482A-A778-B8EEB5F84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4" y="6122"/>
              <a:ext cx="130" cy="134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1" b="0">
                <a:solidFill>
                  <a:srgbClr val="FF0000"/>
                </a:solidFill>
              </a:endParaRPr>
            </a:p>
          </p:txBody>
        </p:sp>
        <p:sp>
          <p:nvSpPr>
            <p:cNvPr id="68636" name="Oval 14">
              <a:extLst>
                <a:ext uri="{FF2B5EF4-FFF2-40B4-BE49-F238E27FC236}">
                  <a16:creationId xmlns:a16="http://schemas.microsoft.com/office/drawing/2014/main" id="{9F02A3EF-16CB-4F32-ADB3-622845112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6087"/>
              <a:ext cx="130" cy="134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1" b="0">
                <a:solidFill>
                  <a:srgbClr val="FF0000"/>
                </a:solidFill>
              </a:endParaRPr>
            </a:p>
          </p:txBody>
        </p:sp>
        <p:sp>
          <p:nvSpPr>
            <p:cNvPr id="68637" name="Oval 15">
              <a:extLst>
                <a:ext uri="{FF2B5EF4-FFF2-40B4-BE49-F238E27FC236}">
                  <a16:creationId xmlns:a16="http://schemas.microsoft.com/office/drawing/2014/main" id="{382FAA4A-1021-4EBE-895F-E4439C83E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0" y="3769"/>
              <a:ext cx="130" cy="134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1" b="0">
                <a:solidFill>
                  <a:srgbClr val="FF0000"/>
                </a:solidFill>
              </a:endParaRPr>
            </a:p>
          </p:txBody>
        </p:sp>
        <p:sp>
          <p:nvSpPr>
            <p:cNvPr id="68638" name="Oval 16">
              <a:extLst>
                <a:ext uri="{FF2B5EF4-FFF2-40B4-BE49-F238E27FC236}">
                  <a16:creationId xmlns:a16="http://schemas.microsoft.com/office/drawing/2014/main" id="{59A34CDB-1FB6-4ADD-A54A-B6FEBCC8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0" y="5376"/>
              <a:ext cx="130" cy="13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1" b="0">
                <a:solidFill>
                  <a:srgbClr val="FF0000"/>
                </a:solidFill>
              </a:endParaRPr>
            </a:p>
          </p:txBody>
        </p:sp>
        <p:sp>
          <p:nvSpPr>
            <p:cNvPr id="68639" name="Freeform 17">
              <a:extLst>
                <a:ext uri="{FF2B5EF4-FFF2-40B4-BE49-F238E27FC236}">
                  <a16:creationId xmlns:a16="http://schemas.microsoft.com/office/drawing/2014/main" id="{A6CE9CCD-669C-4BEC-847B-C6A6CCA37914}"/>
                </a:ext>
              </a:extLst>
            </p:cNvPr>
            <p:cNvSpPr>
              <a:spLocks/>
            </p:cNvSpPr>
            <p:nvPr/>
          </p:nvSpPr>
          <p:spPr bwMode="auto">
            <a:xfrm rot="7200000">
              <a:off x="7093" y="5095"/>
              <a:ext cx="2" cy="1427"/>
            </a:xfrm>
            <a:custGeom>
              <a:avLst/>
              <a:gdLst>
                <a:gd name="T0" fmla="*/ 0 w 1"/>
                <a:gd name="T1" fmla="*/ 0 h 440"/>
                <a:gd name="T2" fmla="*/ 0 w 1"/>
                <a:gd name="T3" fmla="*/ 183705539 h 440"/>
                <a:gd name="T4" fmla="*/ 0 60000 65536"/>
                <a:gd name="T5" fmla="*/ 0 60000 65536"/>
                <a:gd name="T6" fmla="*/ 0 w 1"/>
                <a:gd name="T7" fmla="*/ 0 h 440"/>
                <a:gd name="T8" fmla="*/ 1 w 1"/>
                <a:gd name="T9" fmla="*/ 440 h 4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40">
                  <a:moveTo>
                    <a:pt x="0" y="0"/>
                  </a:moveTo>
                  <a:lnTo>
                    <a:pt x="0" y="44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0" name="Freeform 18">
              <a:extLst>
                <a:ext uri="{FF2B5EF4-FFF2-40B4-BE49-F238E27FC236}">
                  <a16:creationId xmlns:a16="http://schemas.microsoft.com/office/drawing/2014/main" id="{8A03CD4D-E8A8-4CB4-8F64-3A45157ADC27}"/>
                </a:ext>
              </a:extLst>
            </p:cNvPr>
            <p:cNvSpPr>
              <a:spLocks/>
            </p:cNvSpPr>
            <p:nvPr/>
          </p:nvSpPr>
          <p:spPr bwMode="auto">
            <a:xfrm rot="-7200000">
              <a:off x="5747" y="5095"/>
              <a:ext cx="2" cy="1428"/>
            </a:xfrm>
            <a:custGeom>
              <a:avLst/>
              <a:gdLst>
                <a:gd name="T0" fmla="*/ 0 w 1"/>
                <a:gd name="T1" fmla="*/ 0 h 440"/>
                <a:gd name="T2" fmla="*/ 0 w 1"/>
                <a:gd name="T3" fmla="*/ 185154506 h 440"/>
                <a:gd name="T4" fmla="*/ 0 60000 65536"/>
                <a:gd name="T5" fmla="*/ 0 60000 65536"/>
                <a:gd name="T6" fmla="*/ 0 w 1"/>
                <a:gd name="T7" fmla="*/ 0 h 440"/>
                <a:gd name="T8" fmla="*/ 1 w 1"/>
                <a:gd name="T9" fmla="*/ 440 h 4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40">
                  <a:moveTo>
                    <a:pt x="0" y="0"/>
                  </a:moveTo>
                  <a:lnTo>
                    <a:pt x="0" y="44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1" name="Arc 19">
              <a:extLst>
                <a:ext uri="{FF2B5EF4-FFF2-40B4-BE49-F238E27FC236}">
                  <a16:creationId xmlns:a16="http://schemas.microsoft.com/office/drawing/2014/main" id="{91DF36C6-16FC-4B4B-9053-AE6C73B3F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" y="4904"/>
              <a:ext cx="412" cy="732"/>
            </a:xfrm>
            <a:custGeom>
              <a:avLst/>
              <a:gdLst>
                <a:gd name="T0" fmla="*/ 0 w 21596"/>
                <a:gd name="T1" fmla="*/ 0 h 21600"/>
                <a:gd name="T2" fmla="*/ 0 w 21596"/>
                <a:gd name="T3" fmla="*/ 0 h 21600"/>
                <a:gd name="T4" fmla="*/ 0 w 215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96"/>
                <a:gd name="T10" fmla="*/ 0 h 21600"/>
                <a:gd name="T11" fmla="*/ 21596 w 215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6" h="21600" fill="none" extrusionOk="0">
                  <a:moveTo>
                    <a:pt x="-1" y="0"/>
                  </a:moveTo>
                  <a:cubicBezTo>
                    <a:pt x="11766" y="0"/>
                    <a:pt x="21368" y="9417"/>
                    <a:pt x="21595" y="21182"/>
                  </a:cubicBezTo>
                </a:path>
                <a:path w="21596" h="21600" stroke="0" extrusionOk="0">
                  <a:moveTo>
                    <a:pt x="-1" y="0"/>
                  </a:moveTo>
                  <a:cubicBezTo>
                    <a:pt x="11766" y="0"/>
                    <a:pt x="21368" y="9417"/>
                    <a:pt x="21595" y="21182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 type="triangle" w="sm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42" name="Text Box 20">
              <a:extLst>
                <a:ext uri="{FF2B5EF4-FFF2-40B4-BE49-F238E27FC236}">
                  <a16:creationId xmlns:a16="http://schemas.microsoft.com/office/drawing/2014/main" id="{E7DDCA99-0FE6-41D8-8ADA-E61D3085E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5" y="6242"/>
              <a:ext cx="2884" cy="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zh-CN" sz="280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26837" name="Rectangle 21">
            <a:extLst>
              <a:ext uri="{FF2B5EF4-FFF2-40B4-BE49-F238E27FC236}">
                <a16:creationId xmlns:a16="http://schemas.microsoft.com/office/drawing/2014/main" id="{966CC6C1-3DF1-412A-B445-61D4E478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13" y="1913109"/>
            <a:ext cx="11196561" cy="11350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indent="266753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kumimoji="1"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能使三角形重合的置换有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个：</a:t>
            </a:r>
          </a:p>
          <a:p>
            <a:pPr indent="266753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）三角形绕中心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反时针旋转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120°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240°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360°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对应的置换分别为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68615" name="Rectangle 22">
            <a:extLst>
              <a:ext uri="{FF2B5EF4-FFF2-40B4-BE49-F238E27FC236}">
                <a16:creationId xmlns:a16="http://schemas.microsoft.com/office/drawing/2014/main" id="{0CB747E3-00FB-4F04-AF12-2F0F8DA2B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6839" name="Object 23">
            <a:extLst>
              <a:ext uri="{FF2B5EF4-FFF2-40B4-BE49-F238E27FC236}">
                <a16:creationId xmlns:a16="http://schemas.microsoft.com/office/drawing/2014/main" id="{1DA16DB3-EC12-4B7D-B5AB-373566141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63999"/>
              </p:ext>
            </p:extLst>
          </p:nvPr>
        </p:nvGraphicFramePr>
        <p:xfrm>
          <a:off x="2115020" y="3360781"/>
          <a:ext cx="2189854" cy="1028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4" name="Equation" r:id="rId4" imgW="787400" imgH="368300" progId="Equation.DSMT4">
                  <p:embed/>
                </p:oleObj>
              </mc:Choice>
              <mc:Fallback>
                <p:oleObj name="Equation" r:id="rId4" imgW="787400" imgH="368300" progId="Equation.DSMT4">
                  <p:embed/>
                  <p:pic>
                    <p:nvPicPr>
                      <p:cNvPr id="1826839" name="Object 23">
                        <a:extLst>
                          <a:ext uri="{FF2B5EF4-FFF2-40B4-BE49-F238E27FC236}">
                            <a16:creationId xmlns:a16="http://schemas.microsoft.com/office/drawing/2014/main" id="{1DA16DB3-EC12-4B7D-B5AB-3735661412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5020" y="3360781"/>
                        <a:ext cx="2189854" cy="1028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7" name="Rectangle 24">
            <a:extLst>
              <a:ext uri="{FF2B5EF4-FFF2-40B4-BE49-F238E27FC236}">
                <a16:creationId xmlns:a16="http://schemas.microsoft.com/office/drawing/2014/main" id="{7C4BB185-BD54-45A3-89EA-8324AB338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6841" name="Object 25">
            <a:extLst>
              <a:ext uri="{FF2B5EF4-FFF2-40B4-BE49-F238E27FC236}">
                <a16:creationId xmlns:a16="http://schemas.microsoft.com/office/drawing/2014/main" id="{3B5631A2-8DA6-48E7-9EEB-809EA35B83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144575"/>
              </p:ext>
            </p:extLst>
          </p:nvPr>
        </p:nvGraphicFramePr>
        <p:xfrm>
          <a:off x="4570171" y="3386771"/>
          <a:ext cx="1945999" cy="89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5" name="Equation" r:id="rId6" imgW="812447" imgH="368140" progId="Equation.DSMT4">
                  <p:embed/>
                </p:oleObj>
              </mc:Choice>
              <mc:Fallback>
                <p:oleObj name="Equation" r:id="rId6" imgW="812447" imgH="368140" progId="Equation.DSMT4">
                  <p:embed/>
                  <p:pic>
                    <p:nvPicPr>
                      <p:cNvPr id="1826841" name="Object 25">
                        <a:extLst>
                          <a:ext uri="{FF2B5EF4-FFF2-40B4-BE49-F238E27FC236}">
                            <a16:creationId xmlns:a16="http://schemas.microsoft.com/office/drawing/2014/main" id="{3B5631A2-8DA6-48E7-9EEB-809EA35B83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0171" y="3386771"/>
                        <a:ext cx="1945999" cy="89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Rectangle 26">
            <a:extLst>
              <a:ext uri="{FF2B5EF4-FFF2-40B4-BE49-F238E27FC236}">
                <a16:creationId xmlns:a16="http://schemas.microsoft.com/office/drawing/2014/main" id="{39850F8E-54F2-4EEB-81F6-13CBD2C1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6843" name="Object 27">
            <a:extLst>
              <a:ext uri="{FF2B5EF4-FFF2-40B4-BE49-F238E27FC236}">
                <a16:creationId xmlns:a16="http://schemas.microsoft.com/office/drawing/2014/main" id="{98B0EEEC-CEB5-4E4E-898B-D457E2381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754533"/>
              </p:ext>
            </p:extLst>
          </p:nvPr>
        </p:nvGraphicFramePr>
        <p:xfrm>
          <a:off x="6861610" y="3373191"/>
          <a:ext cx="1989459" cy="91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6" name="Equation" r:id="rId8" imgW="812447" imgH="368140" progId="Equation.DSMT4">
                  <p:embed/>
                </p:oleObj>
              </mc:Choice>
              <mc:Fallback>
                <p:oleObj name="Equation" r:id="rId8" imgW="812447" imgH="368140" progId="Equation.DSMT4">
                  <p:embed/>
                  <p:pic>
                    <p:nvPicPr>
                      <p:cNvPr id="1826843" name="Object 27">
                        <a:extLst>
                          <a:ext uri="{FF2B5EF4-FFF2-40B4-BE49-F238E27FC236}">
                            <a16:creationId xmlns:a16="http://schemas.microsoft.com/office/drawing/2014/main" id="{98B0EEEC-CEB5-4E4E-898B-D457E23810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610" y="3373191"/>
                        <a:ext cx="1989459" cy="912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6844" name="Rectangle 28">
            <a:extLst>
              <a:ext uri="{FF2B5EF4-FFF2-40B4-BE49-F238E27FC236}">
                <a16:creationId xmlns:a16="http://schemas.microsoft.com/office/drawing/2014/main" id="{E0B46795-BBC3-4D0D-A4A7-5DEB8340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84" y="4471098"/>
            <a:ext cx="6753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（</a:t>
            </a:r>
            <a:r>
              <a:rPr kumimoji="1" lang="en-US" altLang="zh-CN" sz="2400" dirty="0">
                <a:solidFill>
                  <a:srgbClr val="0000CC"/>
                </a:solidFill>
                <a:latin typeface="+mn-ea"/>
                <a:ea typeface="+mn-ea"/>
              </a:rPr>
              <a:t>2</a:t>
            </a: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）绕中线</a:t>
            </a:r>
            <a:r>
              <a:rPr kumimoji="1" lang="en-US" altLang="zh-CN" sz="2400" dirty="0">
                <a:solidFill>
                  <a:srgbClr val="0000CC"/>
                </a:solidFill>
                <a:latin typeface="+mn-ea"/>
                <a:ea typeface="+mn-ea"/>
              </a:rPr>
              <a:t>1A,2A,3A</a:t>
            </a:r>
            <a:r>
              <a:rPr kumimoji="1" lang="zh-CN" altLang="en-US" sz="2400" dirty="0">
                <a:solidFill>
                  <a:srgbClr val="0000CC"/>
                </a:solidFill>
                <a:latin typeface="+mn-ea"/>
                <a:ea typeface="+mn-ea"/>
              </a:rPr>
              <a:t>翻转对应的置换分别为：</a:t>
            </a:r>
          </a:p>
        </p:txBody>
      </p:sp>
      <p:sp>
        <p:nvSpPr>
          <p:cNvPr id="68622" name="Rectangle 29">
            <a:extLst>
              <a:ext uri="{FF2B5EF4-FFF2-40B4-BE49-F238E27FC236}">
                <a16:creationId xmlns:a16="http://schemas.microsoft.com/office/drawing/2014/main" id="{73B2250E-21D3-40D4-8D6E-13D0301E3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51495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6846" name="Object 30">
            <a:extLst>
              <a:ext uri="{FF2B5EF4-FFF2-40B4-BE49-F238E27FC236}">
                <a16:creationId xmlns:a16="http://schemas.microsoft.com/office/drawing/2014/main" id="{A1D2997C-01B2-44EA-B80B-150FF1B79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872978"/>
              </p:ext>
            </p:extLst>
          </p:nvPr>
        </p:nvGraphicFramePr>
        <p:xfrm>
          <a:off x="2283556" y="5424156"/>
          <a:ext cx="2095750" cy="96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7" name="Equation" r:id="rId10" imgW="812447" imgH="368140" progId="Equation.DSMT4">
                  <p:embed/>
                </p:oleObj>
              </mc:Choice>
              <mc:Fallback>
                <p:oleObj name="Equation" r:id="rId10" imgW="812447" imgH="368140" progId="Equation.DSMT4">
                  <p:embed/>
                  <p:pic>
                    <p:nvPicPr>
                      <p:cNvPr id="1826846" name="Object 30">
                        <a:extLst>
                          <a:ext uri="{FF2B5EF4-FFF2-40B4-BE49-F238E27FC236}">
                            <a16:creationId xmlns:a16="http://schemas.microsoft.com/office/drawing/2014/main" id="{A1D2997C-01B2-44EA-B80B-150FF1B794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556" y="5424156"/>
                        <a:ext cx="2095750" cy="96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6847" name="Object 31">
            <a:extLst>
              <a:ext uri="{FF2B5EF4-FFF2-40B4-BE49-F238E27FC236}">
                <a16:creationId xmlns:a16="http://schemas.microsoft.com/office/drawing/2014/main" id="{AFD1BB1D-9E0A-4201-9401-BE3B90871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149143"/>
              </p:ext>
            </p:extLst>
          </p:nvPr>
        </p:nvGraphicFramePr>
        <p:xfrm>
          <a:off x="4702882" y="5383740"/>
          <a:ext cx="2098094" cy="975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8" name="Equation" r:id="rId12" imgW="800100" imgH="368300" progId="Equation.DSMT4">
                  <p:embed/>
                </p:oleObj>
              </mc:Choice>
              <mc:Fallback>
                <p:oleObj name="Equation" r:id="rId12" imgW="800100" imgH="368300" progId="Equation.DSMT4">
                  <p:embed/>
                  <p:pic>
                    <p:nvPicPr>
                      <p:cNvPr id="1826847" name="Object 31">
                        <a:extLst>
                          <a:ext uri="{FF2B5EF4-FFF2-40B4-BE49-F238E27FC236}">
                            <a16:creationId xmlns:a16="http://schemas.microsoft.com/office/drawing/2014/main" id="{AFD1BB1D-9E0A-4201-9401-BE3B90871B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882" y="5383740"/>
                        <a:ext cx="2098094" cy="975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5" name="Rectangle 32">
            <a:extLst>
              <a:ext uri="{FF2B5EF4-FFF2-40B4-BE49-F238E27FC236}">
                <a16:creationId xmlns:a16="http://schemas.microsoft.com/office/drawing/2014/main" id="{D2E9028D-3F5A-4911-9F77-C7CC79176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826849" name="Object 33">
            <a:extLst>
              <a:ext uri="{FF2B5EF4-FFF2-40B4-BE49-F238E27FC236}">
                <a16:creationId xmlns:a16="http://schemas.microsoft.com/office/drawing/2014/main" id="{EE60125C-158D-426A-BA45-EADABECF7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104131"/>
              </p:ext>
            </p:extLst>
          </p:nvPr>
        </p:nvGraphicFramePr>
        <p:xfrm>
          <a:off x="7060832" y="5315461"/>
          <a:ext cx="2109815" cy="97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59" name="Equation" r:id="rId14" imgW="800100" imgH="368300" progId="Equation.DSMT4">
                  <p:embed/>
                </p:oleObj>
              </mc:Choice>
              <mc:Fallback>
                <p:oleObj name="Equation" r:id="rId14" imgW="800100" imgH="368300" progId="Equation.DSMT4">
                  <p:embed/>
                  <p:pic>
                    <p:nvPicPr>
                      <p:cNvPr id="1826849" name="Object 33">
                        <a:extLst>
                          <a:ext uri="{FF2B5EF4-FFF2-40B4-BE49-F238E27FC236}">
                            <a16:creationId xmlns:a16="http://schemas.microsoft.com/office/drawing/2014/main" id="{EE60125C-158D-426A-BA45-EADABECF76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0832" y="5315461"/>
                        <a:ext cx="2109815" cy="979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26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26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826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26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826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826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82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1826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6837" grpId="0"/>
      <p:bldP spid="182684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:a16="http://schemas.microsoft.com/office/drawing/2014/main" id="{AD0CC881-FDBF-4631-BA21-70AEF31AF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5.49</a:t>
            </a:r>
            <a:endParaRPr lang="zh-CN" altLang="en-US" dirty="0"/>
          </a:p>
        </p:txBody>
      </p:sp>
      <p:sp>
        <p:nvSpPr>
          <p:cNvPr id="1804291" name="Rectangle 3">
            <a:extLst>
              <a:ext uri="{FF2B5EF4-FFF2-40B4-BE49-F238E27FC236}">
                <a16:creationId xmlns:a16="http://schemas.microsoft.com/office/drawing/2014/main" id="{56E5B759-FD2C-4208-A5F3-12F6D9B8D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912" y="978282"/>
            <a:ext cx="11451287" cy="45089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5.49  </a:t>
            </a:r>
            <a:r>
              <a:rPr lang="en-US" altLang="zh-CN" dirty="0"/>
              <a:t>12</a:t>
            </a:r>
            <a:r>
              <a:rPr lang="zh-CN" altLang="zh-CN" dirty="0"/>
              <a:t>张扑克牌的集合</a:t>
            </a:r>
            <a:r>
              <a:rPr lang="en-US" altLang="zh-CN" dirty="0"/>
              <a:t>A</a:t>
            </a:r>
            <a:r>
              <a:rPr lang="zh-CN" altLang="zh-CN" dirty="0"/>
              <a:t>＝</a:t>
            </a:r>
            <a:r>
              <a:rPr lang="en-US" altLang="zh-CN" dirty="0"/>
              <a:t>{1,2,3,4,…,12}</a:t>
            </a:r>
            <a:r>
              <a:rPr lang="zh-CN" altLang="zh-CN" dirty="0"/>
              <a:t>经过一次洗牌后得到如下对应关系如</a:t>
            </a:r>
            <a:r>
              <a:rPr lang="zh-CN" altLang="en-US" dirty="0"/>
              <a:t>下</a:t>
            </a:r>
            <a:r>
              <a:rPr lang="zh-CN" altLang="zh-CN" dirty="0"/>
              <a:t>表所示。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试问按照同样的洗牌方式，经过几次洗牌可以将牌的顺序恢复到原来的顺序。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zh-CN" dirty="0"/>
          </a:p>
        </p:txBody>
      </p:sp>
      <p:sp>
        <p:nvSpPr>
          <p:cNvPr id="44037" name="Rectangle 4">
            <a:extLst>
              <a:ext uri="{FF2B5EF4-FFF2-40B4-BE49-F238E27FC236}">
                <a16:creationId xmlns:a16="http://schemas.microsoft.com/office/drawing/2014/main" id="{69C83E6B-726A-4BFC-A6F9-75A2DD1F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44039" name="Rectangle 6">
            <a:extLst>
              <a:ext uri="{FF2B5EF4-FFF2-40B4-BE49-F238E27FC236}">
                <a16:creationId xmlns:a16="http://schemas.microsoft.com/office/drawing/2014/main" id="{1C5386BB-FE1D-4594-B00E-B068646AF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sp>
        <p:nvSpPr>
          <p:cNvPr id="44041" name="Rectangle 8">
            <a:extLst>
              <a:ext uri="{FF2B5EF4-FFF2-40B4-BE49-F238E27FC236}">
                <a16:creationId xmlns:a16="http://schemas.microsoft.com/office/drawing/2014/main" id="{D91E74BD-7E63-4E17-8DBF-792104DE2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-29251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15E0397-7B06-43ED-9B69-0A487DF9C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218611"/>
              </p:ext>
            </p:extLst>
          </p:nvPr>
        </p:nvGraphicFramePr>
        <p:xfrm>
          <a:off x="2060575" y="2483234"/>
          <a:ext cx="8305799" cy="1308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844">
                  <a:extLst>
                    <a:ext uri="{9D8B030D-6E8A-4147-A177-3AD203B41FA5}">
                      <a16:colId xmlns:a16="http://schemas.microsoft.com/office/drawing/2014/main" val="3150045847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244405074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109428082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245430843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589902826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2775788530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70419937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2223590218"/>
                    </a:ext>
                  </a:extLst>
                </a:gridCol>
                <a:gridCol w="704021">
                  <a:extLst>
                    <a:ext uri="{9D8B030D-6E8A-4147-A177-3AD203B41FA5}">
                      <a16:colId xmlns:a16="http://schemas.microsoft.com/office/drawing/2014/main" val="823454283"/>
                    </a:ext>
                  </a:extLst>
                </a:gridCol>
                <a:gridCol w="656929">
                  <a:extLst>
                    <a:ext uri="{9D8B030D-6E8A-4147-A177-3AD203B41FA5}">
                      <a16:colId xmlns:a16="http://schemas.microsoft.com/office/drawing/2014/main" val="2520448848"/>
                    </a:ext>
                  </a:extLst>
                </a:gridCol>
                <a:gridCol w="656929">
                  <a:extLst>
                    <a:ext uri="{9D8B030D-6E8A-4147-A177-3AD203B41FA5}">
                      <a16:colId xmlns:a16="http://schemas.microsoft.com/office/drawing/2014/main" val="3561803836"/>
                    </a:ext>
                  </a:extLst>
                </a:gridCol>
                <a:gridCol w="656929">
                  <a:extLst>
                    <a:ext uri="{9D8B030D-6E8A-4147-A177-3AD203B41FA5}">
                      <a16:colId xmlns:a16="http://schemas.microsoft.com/office/drawing/2014/main" val="1501886967"/>
                    </a:ext>
                  </a:extLst>
                </a:gridCol>
              </a:tblGrid>
              <a:tr h="654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211534"/>
                  </a:ext>
                </a:extLst>
              </a:tr>
              <a:tr h="6542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CN" sz="2400" b="1" kern="1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4470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C5AE2E0-FDDB-4C6B-9237-85F422287BAE}"/>
              </a:ext>
            </a:extLst>
          </p:cNvPr>
          <p:cNvSpPr/>
          <p:nvPr/>
        </p:nvSpPr>
        <p:spPr>
          <a:xfrm>
            <a:off x="612775" y="5676167"/>
            <a:ext cx="1097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解</a:t>
            </a:r>
            <a:r>
              <a:rPr lang="en-US" altLang="zh-CN" b="1" kern="100" dirty="0">
                <a:solidFill>
                  <a:srgbClr val="C00000"/>
                </a:solidFill>
                <a:latin typeface="+mn-ea"/>
              </a:rPr>
              <a:t>  </a:t>
            </a:r>
            <a:r>
              <a:rPr lang="zh-CN" altLang="zh-CN" b="1" kern="100" dirty="0">
                <a:latin typeface="+mn-ea"/>
              </a:rPr>
              <a:t>按照同样的洗牌方式，经过</a:t>
            </a:r>
            <a:r>
              <a:rPr lang="en-US" altLang="zh-CN" b="1" kern="100" dirty="0">
                <a:latin typeface="+mn-ea"/>
              </a:rPr>
              <a:t>5</a:t>
            </a:r>
            <a:r>
              <a:rPr lang="zh-CN" altLang="zh-CN" b="1" kern="100" dirty="0">
                <a:latin typeface="+mn-ea"/>
              </a:rPr>
              <a:t>次洗牌可以将牌的顺序恢复到原来的顺序。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9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337175" y="5587920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5.4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70064" y="1474713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9FBF5606-0CB8-429A-8739-E127993FBE59}"/>
              </a:ext>
            </a:extLst>
          </p:cNvPr>
          <p:cNvSpPr txBox="1"/>
          <p:nvPr/>
        </p:nvSpPr>
        <p:spPr>
          <a:xfrm>
            <a:off x="6575131" y="1663765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388BF26A-DD18-4586-B62F-39EC845CA9BB}"/>
              </a:ext>
            </a:extLst>
          </p:cNvPr>
          <p:cNvSpPr/>
          <p:nvPr/>
        </p:nvSpPr>
        <p:spPr>
          <a:xfrm>
            <a:off x="6225127" y="17048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FDE631E7-3481-4807-BB80-F94C3F0F7703}"/>
              </a:ext>
            </a:extLst>
          </p:cNvPr>
          <p:cNvSpPr/>
          <p:nvPr/>
        </p:nvSpPr>
        <p:spPr>
          <a:xfrm>
            <a:off x="5751986" y="1627113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339717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A477DF4-5290-4EC6-930D-72BB9FB75D1E}"/>
              </a:ext>
            </a:extLst>
          </p:cNvPr>
          <p:cNvSpPr txBox="1">
            <a:spLocks noChangeArrowheads="1"/>
          </p:cNvSpPr>
          <p:nvPr/>
        </p:nvSpPr>
        <p:spPr>
          <a:xfrm>
            <a:off x="841375" y="95833"/>
            <a:ext cx="8066367" cy="924139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作业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C18F1F-B5A3-4190-A4E0-40782F96EC0F}"/>
              </a:ext>
            </a:extLst>
          </p:cNvPr>
          <p:cNvSpPr txBox="1">
            <a:spLocks noChangeArrowheads="1"/>
          </p:cNvSpPr>
          <p:nvPr/>
        </p:nvSpPr>
        <p:spPr>
          <a:xfrm>
            <a:off x="460375" y="906463"/>
            <a:ext cx="5334000" cy="3437728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1.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4. </a:t>
            </a:r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）（</a:t>
            </a:r>
            <a:r>
              <a:rPr lang="en-US" altLang="zh-CN" noProof="1"/>
              <a:t>3</a:t>
            </a:r>
            <a:r>
              <a:rPr lang="zh-CN" altLang="en-US" noProof="1"/>
              <a:t>）</a:t>
            </a: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8.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12.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16.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19.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A71C593-64C2-49C3-A419-B69C7969378A}"/>
              </a:ext>
            </a:extLst>
          </p:cNvPr>
          <p:cNvGrpSpPr/>
          <p:nvPr/>
        </p:nvGrpSpPr>
        <p:grpSpPr>
          <a:xfrm>
            <a:off x="612775" y="4267994"/>
            <a:ext cx="10744200" cy="76200"/>
            <a:chOff x="460375" y="1981994"/>
            <a:chExt cx="10744200" cy="7620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0F69A4C-5B4F-4B4E-9BB0-1C4130AB6873}"/>
                </a:ext>
              </a:extLst>
            </p:cNvPr>
            <p:cNvCxnSpPr/>
            <p:nvPr/>
          </p:nvCxnSpPr>
          <p:spPr>
            <a:xfrm>
              <a:off x="460375" y="1981994"/>
              <a:ext cx="10744200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C0146DA-2918-4E6F-9996-54F6A9FACFD3}"/>
                </a:ext>
              </a:extLst>
            </p:cNvPr>
            <p:cNvCxnSpPr/>
            <p:nvPr/>
          </p:nvCxnSpPr>
          <p:spPr>
            <a:xfrm>
              <a:off x="460375" y="2058194"/>
              <a:ext cx="10744200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86A2B3D0-9D0E-4602-80AE-1DE0B24688C3}"/>
              </a:ext>
            </a:extLst>
          </p:cNvPr>
          <p:cNvSpPr txBox="1">
            <a:spLocks noChangeArrowheads="1"/>
          </p:cNvSpPr>
          <p:nvPr/>
        </p:nvSpPr>
        <p:spPr>
          <a:xfrm>
            <a:off x="460375" y="4511379"/>
            <a:ext cx="4952988" cy="2252374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40.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41. </a:t>
            </a:r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）（</a:t>
            </a:r>
            <a:r>
              <a:rPr lang="en-US" altLang="zh-CN" noProof="1"/>
              <a:t>4</a:t>
            </a:r>
            <a:r>
              <a:rPr lang="zh-CN" altLang="en-US" noProof="1"/>
              <a:t>）</a:t>
            </a: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43.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44. </a:t>
            </a:r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）（</a:t>
            </a:r>
            <a:r>
              <a:rPr lang="en-US" altLang="zh-CN" noProof="1"/>
              <a:t>3</a:t>
            </a:r>
            <a:r>
              <a:rPr lang="zh-CN" altLang="en-US" noProof="1"/>
              <a:t>）</a:t>
            </a: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DB22ED-DE0D-4C94-B53B-C50878E2D59B}"/>
              </a:ext>
            </a:extLst>
          </p:cNvPr>
          <p:cNvGrpSpPr/>
          <p:nvPr/>
        </p:nvGrpSpPr>
        <p:grpSpPr>
          <a:xfrm rot="5400000">
            <a:off x="4484989" y="2635158"/>
            <a:ext cx="3152167" cy="76202"/>
            <a:chOff x="460375" y="1981994"/>
            <a:chExt cx="10744200" cy="762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ACB4235-F8FE-47DD-B5DA-3B12D8DE3FA4}"/>
                </a:ext>
              </a:extLst>
            </p:cNvPr>
            <p:cNvCxnSpPr/>
            <p:nvPr/>
          </p:nvCxnSpPr>
          <p:spPr>
            <a:xfrm>
              <a:off x="460375" y="1981994"/>
              <a:ext cx="10744200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2DE879A-9572-47F1-A484-0F26B276628D}"/>
                </a:ext>
              </a:extLst>
            </p:cNvPr>
            <p:cNvCxnSpPr/>
            <p:nvPr/>
          </p:nvCxnSpPr>
          <p:spPr>
            <a:xfrm>
              <a:off x="460375" y="2058194"/>
              <a:ext cx="10744200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49F80340-AF69-4CD6-A548-5EA491B8CD42}"/>
              </a:ext>
            </a:extLst>
          </p:cNvPr>
          <p:cNvSpPr txBox="1">
            <a:spLocks noChangeArrowheads="1"/>
          </p:cNvSpPr>
          <p:nvPr/>
        </p:nvSpPr>
        <p:spPr>
          <a:xfrm>
            <a:off x="6251574" y="925119"/>
            <a:ext cx="5334000" cy="3437728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457360" indent="-457360" algn="l" defTabSz="1219627" rtl="0" eaLnBrk="1" latinLnBrk="0" hangingPunct="1">
              <a:lnSpc>
                <a:spcPct val="15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22. </a:t>
            </a:r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）（</a:t>
            </a:r>
            <a:r>
              <a:rPr lang="en-US" altLang="zh-CN" noProof="1"/>
              <a:t>3</a:t>
            </a:r>
            <a:r>
              <a:rPr lang="zh-CN" altLang="en-US" noProof="1"/>
              <a:t>）</a:t>
            </a: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25.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27.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29.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31.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noProof="1"/>
              <a:t>35.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endParaRPr lang="en-US" altLang="zh-CN" noProof="1"/>
          </a:p>
        </p:txBody>
      </p:sp>
    </p:spTree>
    <p:extLst>
      <p:ext uri="{BB962C8B-B14F-4D97-AF65-F5344CB8AC3E}">
        <p14:creationId xmlns:p14="http://schemas.microsoft.com/office/powerpoint/2010/main" val="41390567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95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58147" y="2210312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58147" y="4025019"/>
            <a:ext cx="7682056" cy="60973"/>
          </a:xfrm>
          <a:prstGeom prst="rect">
            <a:avLst/>
          </a:prstGeom>
          <a:gradFill flip="none" rotWithShape="1">
            <a:gsLst>
              <a:gs pos="0">
                <a:srgbClr val="28A7E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28A7E1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spcCol="0"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095121" y="2480346"/>
            <a:ext cx="203200" cy="203200"/>
          </a:xfrm>
          <a:prstGeom prst="ellipse">
            <a:avLst/>
          </a:prstGeom>
          <a:solidFill>
            <a:srgbClr val="3E5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095121" y="2727996"/>
            <a:ext cx="203200" cy="203200"/>
          </a:xfrm>
          <a:prstGeom prst="ellipse">
            <a:avLst/>
          </a:pr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095121" y="2975646"/>
            <a:ext cx="203200" cy="203200"/>
          </a:xfrm>
          <a:prstGeom prst="ellipse">
            <a:avLst/>
          </a:prstGeom>
          <a:solidFill>
            <a:srgbClr val="F08E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"/>
          <p:cNvSpPr txBox="1"/>
          <p:nvPr/>
        </p:nvSpPr>
        <p:spPr>
          <a:xfrm>
            <a:off x="2611437" y="2134394"/>
            <a:ext cx="7006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55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>
            <a:extLst>
              <a:ext uri="{FF2B5EF4-FFF2-40B4-BE49-F238E27FC236}">
                <a16:creationId xmlns:a16="http://schemas.microsoft.com/office/drawing/2014/main" id="{9CD86E71-BE7F-404A-AA91-FAF37188E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62" y="5647160"/>
            <a:ext cx="11506200" cy="7279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3333FF"/>
                </a:solidFill>
              </a:rPr>
              <a:t>（</a:t>
            </a:r>
            <a:r>
              <a:rPr lang="en-US" altLang="zh-CN" dirty="0">
                <a:solidFill>
                  <a:srgbClr val="3333FF"/>
                </a:solidFill>
              </a:rPr>
              <a:t>4</a:t>
            </a:r>
            <a:r>
              <a:rPr lang="zh-CN" altLang="en-US" dirty="0">
                <a:solidFill>
                  <a:srgbClr val="3333FF"/>
                </a:solidFill>
              </a:rPr>
              <a:t>）由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的关系图或者关系矩阵可看出，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具有自反性和对称性，即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是相容关系。</a:t>
            </a:r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A03DE87A-D7EE-437D-A1C3-336A34601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38938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3201"/>
          </a:p>
        </p:txBody>
      </p:sp>
      <p:graphicFrame>
        <p:nvGraphicFramePr>
          <p:cNvPr id="243716" name="Object 2">
            <a:extLst>
              <a:ext uri="{FF2B5EF4-FFF2-40B4-BE49-F238E27FC236}">
                <a16:creationId xmlns:a16="http://schemas.microsoft.com/office/drawing/2014/main" id="{24E7D735-6E57-4C67-9308-118512380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228596"/>
              </p:ext>
            </p:extLst>
          </p:nvPr>
        </p:nvGraphicFramePr>
        <p:xfrm>
          <a:off x="1324846" y="2272360"/>
          <a:ext cx="2580284" cy="324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51" name="SmartDraw" r:id="rId4" imgW="1194816" imgH="1499616" progId="SmartDraw.2">
                  <p:embed/>
                </p:oleObj>
              </mc:Choice>
              <mc:Fallback>
                <p:oleObj name="SmartDraw" r:id="rId4" imgW="1194816" imgH="1499616" progId="SmartDraw.2">
                  <p:embed/>
                  <p:pic>
                    <p:nvPicPr>
                      <p:cNvPr id="243716" name="Object 2">
                        <a:extLst>
                          <a:ext uri="{FF2B5EF4-FFF2-40B4-BE49-F238E27FC236}">
                            <a16:creationId xmlns:a16="http://schemas.microsoft.com/office/drawing/2014/main" id="{24E7D735-6E57-4C67-9308-118512380C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846" y="2272360"/>
                        <a:ext cx="2580284" cy="324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Rectangle 7">
            <a:extLst>
              <a:ext uri="{FF2B5EF4-FFF2-40B4-BE49-F238E27FC236}">
                <a16:creationId xmlns:a16="http://schemas.microsoft.com/office/drawing/2014/main" id="{C604D768-501A-4B62-B00E-406FA1C08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074992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3201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3678F4-E61F-4B04-B557-2DBDA7F5D400}"/>
              </a:ext>
            </a:extLst>
          </p:cNvPr>
          <p:cNvSpPr/>
          <p:nvPr/>
        </p:nvSpPr>
        <p:spPr>
          <a:xfrm>
            <a:off x="-149225" y="1020493"/>
            <a:ext cx="11814175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latin typeface="+mn-ea"/>
              </a:rPr>
              <a:t>（</a:t>
            </a:r>
            <a:r>
              <a:rPr lang="en-US" altLang="zh-CN" b="1" kern="100" dirty="0">
                <a:latin typeface="+mn-ea"/>
              </a:rPr>
              <a:t>2</a:t>
            </a:r>
            <a:r>
              <a:rPr lang="zh-CN" altLang="zh-CN" b="1" kern="100" dirty="0">
                <a:latin typeface="+mn-ea"/>
              </a:rPr>
              <a:t>）</a:t>
            </a: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</a:rPr>
              <a:t>的关系矩阵</a:t>
            </a:r>
            <a:r>
              <a:rPr lang="zh-CN" altLang="en-US" b="1" kern="100" dirty="0">
                <a:latin typeface="+mn-ea"/>
              </a:rPr>
              <a:t>下</a:t>
            </a:r>
            <a:r>
              <a:rPr lang="zh-CN" altLang="zh-CN" b="1" kern="100" dirty="0">
                <a:latin typeface="+mn-ea"/>
              </a:rPr>
              <a:t>图（</a:t>
            </a:r>
            <a:r>
              <a:rPr lang="en-US" altLang="zh-CN" b="1" kern="100" dirty="0">
                <a:latin typeface="+mn-ea"/>
              </a:rPr>
              <a:t>a</a:t>
            </a:r>
            <a:r>
              <a:rPr lang="zh-CN" altLang="zh-CN" b="1" kern="100" dirty="0">
                <a:latin typeface="+mn-ea"/>
              </a:rPr>
              <a:t>）</a:t>
            </a:r>
            <a:r>
              <a:rPr lang="zh-CN" altLang="en-US" b="1" kern="100" dirty="0">
                <a:latin typeface="+mn-ea"/>
              </a:rPr>
              <a:t>所示</a:t>
            </a:r>
            <a:r>
              <a:rPr lang="zh-CN" altLang="zh-CN" b="1" kern="100" dirty="0">
                <a:latin typeface="+mn-ea"/>
              </a:rPr>
              <a:t>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latin typeface="+mn-ea"/>
              </a:rPr>
              <a:t>（</a:t>
            </a:r>
            <a:r>
              <a:rPr lang="en-US" altLang="zh-CN" b="1" kern="100" dirty="0">
                <a:latin typeface="+mn-ea"/>
              </a:rPr>
              <a:t>3</a:t>
            </a:r>
            <a:r>
              <a:rPr lang="zh-CN" altLang="zh-CN" b="1" kern="100" dirty="0">
                <a:latin typeface="+mn-ea"/>
              </a:rPr>
              <a:t>）</a:t>
            </a: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</a:rPr>
              <a:t>的关系图</a:t>
            </a:r>
            <a:r>
              <a:rPr lang="zh-CN" altLang="en-US" b="1" kern="100" dirty="0">
                <a:latin typeface="+mn-ea"/>
              </a:rPr>
              <a:t>下</a:t>
            </a:r>
            <a:r>
              <a:rPr lang="zh-CN" altLang="zh-CN" b="1" kern="100" dirty="0">
                <a:latin typeface="+mn-ea"/>
              </a:rPr>
              <a:t>图（</a:t>
            </a:r>
            <a:r>
              <a:rPr lang="en-US" altLang="zh-CN" b="1" kern="100" dirty="0">
                <a:latin typeface="+mn-ea"/>
              </a:rPr>
              <a:t>b</a:t>
            </a:r>
            <a:r>
              <a:rPr lang="zh-CN" altLang="zh-CN" b="1" kern="100" dirty="0">
                <a:latin typeface="+mn-ea"/>
              </a:rPr>
              <a:t>）</a:t>
            </a:r>
            <a:r>
              <a:rPr lang="zh-CN" altLang="en-US" b="1" kern="100" dirty="0">
                <a:latin typeface="+mn-ea"/>
              </a:rPr>
              <a:t>所示。</a:t>
            </a:r>
            <a:endParaRPr lang="zh-CN" altLang="zh-CN" b="1" kern="100" dirty="0">
              <a:latin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3380515-95FF-4FD6-8F8E-F3684F019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4700" y="352424"/>
            <a:ext cx="5334000" cy="429419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5.2 </a:t>
            </a:r>
            <a:r>
              <a:rPr lang="zh-CN" altLang="en-US" dirty="0"/>
              <a:t>（续）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D84392-84C1-44D7-9B89-6D64B474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422" y="1902931"/>
            <a:ext cx="5274617" cy="30537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">
            <a:extLst>
              <a:ext uri="{FF2B5EF4-FFF2-40B4-BE49-F238E27FC236}">
                <a16:creationId xmlns:a16="http://schemas.microsoft.com/office/drawing/2014/main" id="{4310FE3F-A74E-4986-970D-0FB3A6B75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7006" y="962250"/>
            <a:ext cx="11105846" cy="2721449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5.2  </a:t>
            </a:r>
            <a:r>
              <a:rPr lang="zh-CN" altLang="en-US" dirty="0"/>
              <a:t>给定非空集合</a:t>
            </a:r>
            <a:r>
              <a:rPr lang="en-US" altLang="zh-CN" dirty="0"/>
              <a:t>A</a:t>
            </a:r>
            <a:r>
              <a:rPr lang="zh-CN" altLang="en-US" dirty="0"/>
              <a:t>，设有集合</a:t>
            </a:r>
            <a:r>
              <a:rPr lang="en-US" altLang="zh-CN" dirty="0"/>
              <a:t>S</a:t>
            </a:r>
            <a:r>
              <a:rPr lang="zh-CN" altLang="en-US" dirty="0"/>
              <a:t>＝</a:t>
            </a:r>
            <a:r>
              <a:rPr lang="en-US" altLang="zh-CN" dirty="0"/>
              <a:t>{A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,…,A</a:t>
            </a:r>
            <a:r>
              <a:rPr lang="en-US" altLang="zh-CN" baseline="-25000" dirty="0"/>
              <a:t>m</a:t>
            </a:r>
            <a:r>
              <a:rPr lang="en-US" altLang="zh-CN" dirty="0"/>
              <a:t>}</a:t>
            </a:r>
            <a:r>
              <a:rPr lang="zh-CN" altLang="en-US" dirty="0"/>
              <a:t>。如果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dirty="0"/>
              <a:t>(1) A</a:t>
            </a:r>
            <a:r>
              <a:rPr lang="en-US" altLang="zh-CN" baseline="-25000" dirty="0"/>
              <a:t>i </a:t>
            </a:r>
            <a:r>
              <a:rPr lang="en-US" altLang="zh-CN" dirty="0">
                <a:sym typeface="Symbol" panose="05050102010706020507" pitchFamily="18" charset="2"/>
              </a:rPr>
              <a:t>A</a:t>
            </a:r>
            <a:r>
              <a:rPr lang="zh-CN" altLang="en-US" dirty="0">
                <a:sym typeface="Symbol" panose="05050102010706020507" pitchFamily="18" charset="2"/>
              </a:rPr>
              <a:t>且</a:t>
            </a:r>
            <a:r>
              <a:rPr lang="en-US" altLang="zh-CN" dirty="0"/>
              <a:t>A</a:t>
            </a:r>
            <a:r>
              <a:rPr lang="en-US" altLang="zh-CN" baseline="-25000" dirty="0"/>
              <a:t>i</a:t>
            </a:r>
            <a:r>
              <a:rPr lang="zh-CN" altLang="en-US" dirty="0"/>
              <a:t>≠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Ø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=1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zh-CN" altLang="zh-CN" dirty="0"/>
              <a:t>，</a:t>
            </a:r>
            <a:r>
              <a:rPr lang="en-US" altLang="zh-CN" dirty="0"/>
              <a:t>…</a:t>
            </a:r>
            <a:r>
              <a:rPr lang="zh-CN" altLang="zh-CN" dirty="0"/>
              <a:t>，</a:t>
            </a:r>
            <a:r>
              <a:rPr lang="en-US" altLang="zh-CN" dirty="0"/>
              <a:t>m </a:t>
            </a:r>
            <a:r>
              <a:rPr lang="zh-CN" altLang="en-US" dirty="0"/>
              <a:t>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None/>
            </a:pPr>
            <a:r>
              <a:rPr lang="en-US" altLang="zh-CN" dirty="0"/>
              <a:t> (2)                     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则</a:t>
            </a:r>
            <a:r>
              <a:rPr lang="en-US" altLang="zh-CN" dirty="0"/>
              <a:t>S</a:t>
            </a:r>
            <a:r>
              <a:rPr lang="zh-CN" altLang="en-US" dirty="0"/>
              <a:t>被称作集合</a:t>
            </a:r>
            <a:r>
              <a:rPr lang="en-US" altLang="zh-CN" dirty="0"/>
              <a:t>A</a:t>
            </a:r>
            <a:r>
              <a:rPr lang="zh-CN" altLang="en-US" dirty="0"/>
              <a:t>的一个覆盖。</a:t>
            </a:r>
          </a:p>
        </p:txBody>
      </p:sp>
      <p:sp>
        <p:nvSpPr>
          <p:cNvPr id="3079" name="Rectangle 5">
            <a:extLst>
              <a:ext uri="{FF2B5EF4-FFF2-40B4-BE49-F238E27FC236}">
                <a16:creationId xmlns:a16="http://schemas.microsoft.com/office/drawing/2014/main" id="{3A6E9D11-3473-4178-986C-250EC2BAE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2984839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3201"/>
          </a:p>
        </p:txBody>
      </p:sp>
      <p:graphicFrame>
        <p:nvGraphicFramePr>
          <p:cNvPr id="3074" name="Object 2">
            <a:extLst>
              <a:ext uri="{FF2B5EF4-FFF2-40B4-BE49-F238E27FC236}">
                <a16:creationId xmlns:a16="http://schemas.microsoft.com/office/drawing/2014/main" id="{1B85D2DE-8EBF-47D8-89F8-21A2C75055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292554"/>
              </p:ext>
            </p:extLst>
          </p:nvPr>
        </p:nvGraphicFramePr>
        <p:xfrm>
          <a:off x="1222375" y="2164575"/>
          <a:ext cx="1684337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85" name="Equation" r:id="rId5" imgW="723600" imgH="304560" progId="Equation.DSMT4">
                  <p:embed/>
                </p:oleObj>
              </mc:Choice>
              <mc:Fallback>
                <p:oleObj name="Equation" r:id="rId5" imgW="723600" imgH="304560" progId="Equation.DSMT4">
                  <p:embed/>
                  <p:pic>
                    <p:nvPicPr>
                      <p:cNvPr id="3074" name="Object 2">
                        <a:extLst>
                          <a:ext uri="{FF2B5EF4-FFF2-40B4-BE49-F238E27FC236}">
                            <a16:creationId xmlns:a16="http://schemas.microsoft.com/office/drawing/2014/main" id="{1B85D2DE-8EBF-47D8-89F8-21A2C75055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2164575"/>
                        <a:ext cx="1684337" cy="70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Rectangle 7">
            <a:extLst>
              <a:ext uri="{FF2B5EF4-FFF2-40B4-BE49-F238E27FC236}">
                <a16:creationId xmlns:a16="http://schemas.microsoft.com/office/drawing/2014/main" id="{72AFBF1E-D236-4278-B12B-204531846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22948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 sz="3201"/>
          </a:p>
        </p:txBody>
      </p:sp>
      <p:sp>
        <p:nvSpPr>
          <p:cNvPr id="3081" name="Rectangle 8">
            <a:extLst>
              <a:ext uri="{FF2B5EF4-FFF2-40B4-BE49-F238E27FC236}">
                <a16:creationId xmlns:a16="http://schemas.microsoft.com/office/drawing/2014/main" id="{2F20CF0D-31BA-4D62-AEB3-0C99C3E15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6" y="3683705"/>
            <a:ext cx="11125200" cy="11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+mn-ea"/>
                <a:ea typeface="+mn-ea"/>
              </a:rPr>
              <a:t>例如：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设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A={1,2,3,4,5,6}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，则</a:t>
            </a:r>
            <a:endParaRPr lang="en-US" altLang="zh-CN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 {{1,2,4,5}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{2,3,5}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{6}}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{{1,2,4,5}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{3,5,6}}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+mn-ea"/>
              </a:rPr>
              <a:t>都是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zh-CN" altLang="zh-CN" sz="2400" b="1" dirty="0">
                <a:solidFill>
                  <a:schemeClr val="tx1"/>
                </a:solidFill>
                <a:latin typeface="+mn-ea"/>
                <a:ea typeface="+mn-ea"/>
              </a:rPr>
              <a:t>的一个覆盖。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30581F5-AEF6-48B1-B00C-F12BCDF3FE34}"/>
              </a:ext>
            </a:extLst>
          </p:cNvPr>
          <p:cNvSpPr txBox="1">
            <a:spLocks/>
          </p:cNvSpPr>
          <p:nvPr/>
        </p:nvSpPr>
        <p:spPr>
          <a:xfrm>
            <a:off x="841375" y="365344"/>
            <a:ext cx="5334000" cy="429419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集合的覆盖的定义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FB1A6B5-78A5-44B3-8331-F9B1ED5BF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卷形: 垂直 6">
            <a:extLst>
              <a:ext uri="{FF2B5EF4-FFF2-40B4-BE49-F238E27FC236}">
                <a16:creationId xmlns:a16="http://schemas.microsoft.com/office/drawing/2014/main" id="{60144719-6C45-416D-A63C-456630DE0026}"/>
              </a:ext>
            </a:extLst>
          </p:cNvPr>
          <p:cNvSpPr/>
          <p:nvPr/>
        </p:nvSpPr>
        <p:spPr>
          <a:xfrm>
            <a:off x="369886" y="5334794"/>
            <a:ext cx="10910889" cy="9144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注意： 一个集合的覆盖是不惟一的。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EFC534F2-2B0E-4F6F-A17F-640FA00C77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定理</a:t>
            </a:r>
            <a:r>
              <a:rPr lang="en-US" altLang="zh-CN" dirty="0"/>
              <a:t>5.1 </a:t>
            </a:r>
            <a:endParaRPr lang="zh-CN" altLang="zh-CN" dirty="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36CD8E5A-69B5-4ECE-AEE4-9C5056718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6719" y="919280"/>
            <a:ext cx="11125200" cy="191896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5.1  </a:t>
            </a:r>
            <a:r>
              <a:rPr lang="zh-CN" altLang="en-US" dirty="0"/>
              <a:t>给定集合</a:t>
            </a:r>
            <a:r>
              <a:rPr lang="en-US" altLang="zh-CN" dirty="0"/>
              <a:t>A</a:t>
            </a:r>
            <a:r>
              <a:rPr lang="zh-CN" altLang="en-US" dirty="0"/>
              <a:t>的一个覆盖</a:t>
            </a:r>
            <a:r>
              <a:rPr lang="en-US" altLang="zh-CN" dirty="0"/>
              <a:t>S</a:t>
            </a:r>
            <a:r>
              <a:rPr lang="zh-CN" altLang="en-US" dirty="0"/>
              <a:t>＝</a:t>
            </a:r>
            <a:r>
              <a:rPr lang="en-US" altLang="zh-CN" dirty="0"/>
              <a:t>{A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,…,A</a:t>
            </a:r>
            <a:r>
              <a:rPr lang="en-US" altLang="zh-CN" baseline="-25000" dirty="0"/>
              <a:t>n</a:t>
            </a:r>
            <a:r>
              <a:rPr lang="en-US" altLang="zh-CN" dirty="0"/>
              <a:t>} </a:t>
            </a:r>
            <a:r>
              <a:rPr lang="zh-CN" altLang="en-US" dirty="0"/>
              <a:t>，设：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dirty="0"/>
              <a:t>R</a:t>
            </a:r>
            <a:r>
              <a:rPr lang="zh-CN" altLang="zh-CN" dirty="0"/>
              <a:t>＝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×A</a:t>
            </a:r>
            <a:r>
              <a:rPr lang="en-US" altLang="zh-CN" baseline="-25000" dirty="0"/>
              <a:t>1</a:t>
            </a:r>
            <a:r>
              <a:rPr lang="zh-CN" altLang="zh-CN" dirty="0"/>
              <a:t>∪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en-US" altLang="zh-CN" dirty="0"/>
              <a:t>×A</a:t>
            </a:r>
            <a:r>
              <a:rPr lang="en-US" altLang="zh-CN" baseline="-25000" dirty="0"/>
              <a:t>2</a:t>
            </a:r>
            <a:r>
              <a:rPr lang="zh-CN" altLang="zh-CN" dirty="0"/>
              <a:t>∪</a:t>
            </a:r>
            <a:r>
              <a:rPr lang="en-US" altLang="zh-CN" dirty="0"/>
              <a:t>…</a:t>
            </a:r>
            <a:r>
              <a:rPr lang="zh-CN" altLang="zh-CN" dirty="0"/>
              <a:t>∪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n</a:t>
            </a:r>
            <a:r>
              <a:rPr lang="en-US" altLang="zh-CN" dirty="0" err="1"/>
              <a:t>×A</a:t>
            </a:r>
            <a:r>
              <a:rPr lang="en-US" altLang="zh-CN" baseline="-25000" dirty="0" err="1"/>
              <a:t>n</a:t>
            </a:r>
            <a:r>
              <a:rPr lang="en-US" altLang="zh-CN" baseline="-25000" dirty="0"/>
              <a:t>                        </a:t>
            </a:r>
            <a:r>
              <a:rPr lang="en-US" altLang="zh-CN" dirty="0"/>
              <a:t>        </a:t>
            </a:r>
            <a:r>
              <a:rPr lang="zh-CN" altLang="zh-CN" dirty="0"/>
              <a:t>（</a:t>
            </a:r>
            <a:r>
              <a:rPr lang="en-US" altLang="zh-CN" dirty="0"/>
              <a:t>5-1</a:t>
            </a:r>
            <a:r>
              <a:rPr lang="zh-CN" altLang="zh-CN" dirty="0"/>
              <a:t>）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3333FF"/>
                </a:solidFill>
              </a:rPr>
              <a:t>则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是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上的相容关系。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3C1B4C6-A5E7-4DC2-A14E-312DDB697B7F}"/>
                  </a:ext>
                </a:extLst>
              </p:cNvPr>
              <p:cNvSpPr/>
              <p:nvPr/>
            </p:nvSpPr>
            <p:spPr>
              <a:xfrm>
                <a:off x="307975" y="2743994"/>
                <a:ext cx="5181600" cy="390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证明</a:t>
                </a:r>
                <a:r>
                  <a:rPr lang="zh-CN" altLang="en-US" b="1" dirty="0">
                    <a:latin typeface="+mn-ea"/>
                  </a:rPr>
                  <a:t>  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1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）自反性 </a:t>
                </a:r>
                <a:endParaRPr lang="en-US" altLang="zh-CN" b="1" dirty="0">
                  <a:solidFill>
                    <a:srgbClr val="3333FF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         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 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x∈A</a:t>
                </a:r>
                <a:r>
                  <a:rPr lang="zh-CN" altLang="en-US" b="1" dirty="0"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                                  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 </a:t>
                </a:r>
                <a:r>
                  <a:rPr lang="zh-CN" altLang="en-US" b="1" dirty="0">
                    <a:latin typeface="+mn-ea"/>
                  </a:rPr>
                  <a:t> 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zh-CN" altLang="en-US" b="1" dirty="0">
                    <a:latin typeface="+mn-ea"/>
                  </a:rPr>
                  <a:t>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 err="1">
                    <a:latin typeface="+mn-ea"/>
                  </a:rPr>
                  <a:t>i</a:t>
                </a:r>
                <a:r>
                  <a:rPr lang="en-US" altLang="zh-CN" b="1" dirty="0">
                    <a:latin typeface="+mn-ea"/>
                  </a:rPr>
                  <a:t>(</a:t>
                </a:r>
                <a:r>
                  <a:rPr lang="en-US" altLang="zh-CN" b="1" dirty="0" err="1">
                    <a:latin typeface="+mn-ea"/>
                  </a:rPr>
                  <a:t>i∈N</a:t>
                </a:r>
                <a:r>
                  <a:rPr lang="en-US" altLang="zh-CN" b="1" baseline="30000" dirty="0">
                    <a:latin typeface="+mn-ea"/>
                  </a:rPr>
                  <a:t>+</a:t>
                </a:r>
                <a:r>
                  <a:rPr lang="en-US" altLang="zh-CN" b="1" dirty="0">
                    <a:latin typeface="+mn-ea"/>
                  </a:rPr>
                  <a:t>∧</a:t>
                </a:r>
                <a:r>
                  <a:rPr lang="en-US" altLang="zh-CN" b="1" dirty="0" err="1">
                    <a:latin typeface="+mn-ea"/>
                  </a:rPr>
                  <a:t>x∈A</a:t>
                </a:r>
                <a:r>
                  <a:rPr lang="en-US" altLang="zh-CN" b="1" baseline="-25000" dirty="0" err="1">
                    <a:latin typeface="+mn-ea"/>
                  </a:rPr>
                  <a:t>i</a:t>
                </a:r>
                <a:r>
                  <a:rPr lang="en-US" altLang="zh-CN" b="1" dirty="0">
                    <a:latin typeface="+mn-ea"/>
                  </a:rPr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        </a:t>
                </a:r>
                <a:r>
                  <a:rPr lang="en-US" altLang="en-US" noProof="1">
                    <a:sym typeface="Symbol" panose="05050102010706020507" pitchFamily="18" charset="2"/>
                  </a:rPr>
                  <a:t> 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x,x</a:t>
                </a:r>
                <a:r>
                  <a:rPr lang="en-US" altLang="zh-CN" b="1" dirty="0">
                    <a:latin typeface="+mn-ea"/>
                  </a:rPr>
                  <a:t>&gt;∈ A</a:t>
                </a:r>
                <a:r>
                  <a:rPr lang="en-US" altLang="zh-CN" b="1" baseline="-25000" dirty="0">
                    <a:latin typeface="+mn-ea"/>
                  </a:rPr>
                  <a:t>i </a:t>
                </a:r>
                <a:r>
                  <a:rPr lang="en-US" altLang="zh-CN" b="1" dirty="0">
                    <a:latin typeface="+mn-ea"/>
                  </a:rPr>
                  <a:t>× A</a:t>
                </a:r>
                <a:r>
                  <a:rPr lang="en-US" altLang="zh-CN" b="1" baseline="-25000" dirty="0">
                    <a:latin typeface="+mn-ea"/>
                  </a:rPr>
                  <a:t>i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        因为</a:t>
                </a:r>
                <a:r>
                  <a:rPr lang="en-US" altLang="zh-CN" b="1" dirty="0">
                    <a:latin typeface="+mn-ea"/>
                  </a:rPr>
                  <a:t>A</a:t>
                </a:r>
                <a:r>
                  <a:rPr lang="en-US" altLang="zh-CN" b="1" baseline="-25000" dirty="0">
                    <a:latin typeface="+mn-ea"/>
                  </a:rPr>
                  <a:t>i </a:t>
                </a:r>
                <a:r>
                  <a:rPr lang="en-US" altLang="zh-CN" b="1" dirty="0">
                    <a:latin typeface="+mn-ea"/>
                  </a:rPr>
                  <a:t>× A</a:t>
                </a:r>
                <a:r>
                  <a:rPr lang="en-US" altLang="zh-CN" b="1" baseline="-25000" dirty="0">
                    <a:latin typeface="+mn-ea"/>
                  </a:rPr>
                  <a:t>i 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</a:t>
                </a:r>
                <a:r>
                  <a:rPr lang="zh-CN" altLang="en-US" b="1" dirty="0">
                    <a:latin typeface="+mn-ea"/>
                  </a:rPr>
                  <a:t>所以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x,x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zh-CN" altLang="en-US" b="1" dirty="0">
                    <a:latin typeface="+mn-ea"/>
                  </a:rPr>
                  <a:t>。故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是自反的。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3C1B4C6-A5E7-4DC2-A14E-312DDB697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2743994"/>
                <a:ext cx="5181600" cy="3905043"/>
              </a:xfrm>
              <a:prstGeom prst="rect">
                <a:avLst/>
              </a:prstGeom>
              <a:blipFill>
                <a:blip r:embed="rId7"/>
                <a:stretch>
                  <a:fillRect l="-1882" r="-2000" b="-2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0346FBA7-2606-4ECF-BCED-391FE3C395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9580"/>
              </p:ext>
            </p:extLst>
          </p:nvPr>
        </p:nvGraphicFramePr>
        <p:xfrm>
          <a:off x="1257141" y="3854829"/>
          <a:ext cx="16271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4" name="Equation" r:id="rId8" imgW="723600" imgH="304560" progId="Equation.DSMT4">
                  <p:embed/>
                </p:oleObj>
              </mc:Choice>
              <mc:Fallback>
                <p:oleObj name="Equation" r:id="rId8" imgW="723600" imgH="304560" progId="Equation.DSMT4">
                  <p:embed/>
                  <p:pic>
                    <p:nvPicPr>
                      <p:cNvPr id="3074" name="Object 2">
                        <a:extLst>
                          <a:ext uri="{FF2B5EF4-FFF2-40B4-BE49-F238E27FC236}">
                            <a16:creationId xmlns:a16="http://schemas.microsoft.com/office/drawing/2014/main" id="{1B85D2DE-8EBF-47D8-89F8-21A2C75055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141" y="3854829"/>
                        <a:ext cx="1627188" cy="682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60CC4C2-F321-44D0-9063-883F900629C3}"/>
                  </a:ext>
                </a:extLst>
              </p:cNvPr>
              <p:cNvSpPr/>
              <p:nvPr/>
            </p:nvSpPr>
            <p:spPr>
              <a:xfrm>
                <a:off x="5460682" y="2743993"/>
                <a:ext cx="6664150" cy="3905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）对称性  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x∈A,</a:t>
                </a:r>
                <a:r>
                  <a:rPr lang="es-E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y∈A</a:t>
                </a:r>
                <a:r>
                  <a:rPr lang="en-US" altLang="zh-CN" b="1" dirty="0">
                    <a:latin typeface="+mn-ea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 &lt;</a:t>
                </a:r>
                <a:r>
                  <a:rPr lang="en-US" altLang="zh-CN" b="1" dirty="0" err="1">
                    <a:latin typeface="+mn-ea"/>
                  </a:rPr>
                  <a:t>x,y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 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 </a:t>
                </a:r>
                <a:r>
                  <a:rPr lang="en-US" altLang="zh-CN" b="1" dirty="0">
                    <a:latin typeface="+mn-ea"/>
                  </a:rPr>
                  <a:t>j(</a:t>
                </a:r>
                <a:r>
                  <a:rPr lang="en-US" altLang="zh-CN" b="1" dirty="0" err="1">
                    <a:latin typeface="+mn-ea"/>
                  </a:rPr>
                  <a:t>j∈N</a:t>
                </a:r>
                <a:r>
                  <a:rPr lang="en-US" altLang="zh-CN" b="1" baseline="30000" dirty="0">
                    <a:latin typeface="+mn-ea"/>
                  </a:rPr>
                  <a:t>+</a:t>
                </a:r>
                <a:r>
                  <a:rPr lang="en-US" altLang="zh-CN" b="1" dirty="0">
                    <a:latin typeface="+mn-ea"/>
                  </a:rPr>
                  <a:t>∧&lt;</a:t>
                </a:r>
                <a:r>
                  <a:rPr lang="en-US" altLang="zh-CN" b="1" dirty="0" err="1">
                    <a:latin typeface="+mn-ea"/>
                  </a:rPr>
                  <a:t>x,y</a:t>
                </a:r>
                <a:r>
                  <a:rPr lang="en-US" altLang="zh-CN" b="1" dirty="0">
                    <a:latin typeface="+mn-ea"/>
                  </a:rPr>
                  <a:t>&gt;∈</a:t>
                </a:r>
                <a:r>
                  <a:rPr lang="en-US" altLang="zh-CN" b="1" dirty="0" err="1"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dirty="0" err="1">
                    <a:latin typeface="+mn-ea"/>
                  </a:rPr>
                  <a:t>×A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dirty="0">
                    <a:latin typeface="+mn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         因为</a:t>
                </a:r>
                <a:r>
                  <a:rPr lang="en-US" altLang="zh-CN" b="1" dirty="0" err="1"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dirty="0" err="1">
                    <a:latin typeface="+mn-ea"/>
                  </a:rPr>
                  <a:t>×A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zh-CN" altLang="en-US" b="1" dirty="0">
                    <a:latin typeface="+mn-ea"/>
                  </a:rPr>
                  <a:t>是对称的，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 </a:t>
                </a:r>
                <a:r>
                  <a:rPr lang="zh-CN" altLang="en-US" b="1" dirty="0">
                    <a:latin typeface="+mn-ea"/>
                  </a:rPr>
                  <a:t>从而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y,x</a:t>
                </a:r>
                <a:r>
                  <a:rPr lang="en-US" altLang="zh-CN" b="1" dirty="0">
                    <a:latin typeface="+mn-ea"/>
                  </a:rPr>
                  <a:t>&gt;∈</a:t>
                </a:r>
                <a:r>
                  <a:rPr lang="en-US" altLang="zh-CN" b="1" dirty="0" err="1"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dirty="0" err="1">
                    <a:latin typeface="+mn-ea"/>
                  </a:rPr>
                  <a:t>×A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baseline="-25000" dirty="0">
                    <a:latin typeface="+mn-ea"/>
                  </a:rPr>
                  <a:t> 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 </a:t>
                </a:r>
                <a:r>
                  <a:rPr lang="zh-CN" altLang="en-US" b="1" dirty="0">
                    <a:latin typeface="+mn-ea"/>
                  </a:rPr>
                  <a:t>即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y,x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zh-CN" altLang="en-US" b="1" dirty="0">
                    <a:latin typeface="+mn-ea"/>
                  </a:rPr>
                  <a:t>。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</a:t>
                </a:r>
                <a:r>
                  <a:rPr lang="zh-CN" altLang="en-US" b="1" dirty="0">
                    <a:latin typeface="+mn-ea"/>
                  </a:rPr>
                  <a:t>故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是对称的。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由（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1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）和（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2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）知，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A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上的相容关系。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60CC4C2-F321-44D0-9063-883F90062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82" y="2743993"/>
                <a:ext cx="6664150" cy="3905043"/>
              </a:xfrm>
              <a:prstGeom prst="rect">
                <a:avLst/>
              </a:prstGeom>
              <a:blipFill>
                <a:blip r:embed="rId10"/>
                <a:stretch>
                  <a:fillRect l="-1464" b="-2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EFC534F2-2B0E-4F6F-A17F-640FA00C77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例</a:t>
            </a:r>
            <a:r>
              <a:rPr lang="en-US" altLang="zh-CN" dirty="0"/>
              <a:t>5.3 </a:t>
            </a:r>
            <a:endParaRPr lang="zh-CN" altLang="zh-CN" dirty="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36CD8E5A-69B5-4ECE-AEE4-9C5056718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6100" y="1129831"/>
            <a:ext cx="11125200" cy="443356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  </a:t>
            </a:r>
            <a:r>
              <a:rPr lang="zh-CN" altLang="en-US" dirty="0"/>
              <a:t>给定非空集合</a:t>
            </a:r>
            <a:r>
              <a:rPr lang="en-US" altLang="zh-CN" dirty="0"/>
              <a:t>A={</a:t>
            </a:r>
            <a:r>
              <a:rPr lang="en-US" altLang="zh-CN" dirty="0" err="1"/>
              <a:t>a,b,c</a:t>
            </a:r>
            <a:r>
              <a:rPr lang="en-US" altLang="zh-CN" dirty="0"/>
              <a:t>}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上的两个不同覆盖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zh-CN" altLang="zh-CN" dirty="0"/>
              <a:t>＝</a:t>
            </a:r>
            <a:r>
              <a:rPr lang="en-US" altLang="zh-CN" dirty="0"/>
              <a:t>{{</a:t>
            </a:r>
            <a:r>
              <a:rPr lang="en-US" altLang="zh-CN" dirty="0" err="1"/>
              <a:t>a,b,c</a:t>
            </a:r>
            <a:r>
              <a:rPr lang="en-US" altLang="zh-CN" dirty="0"/>
              <a:t>}}</a:t>
            </a:r>
            <a:r>
              <a:rPr lang="zh-CN" altLang="zh-CN" dirty="0"/>
              <a:t>和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en-US" altLang="zh-CN" dirty="0"/>
              <a:t>={{</a:t>
            </a:r>
            <a:r>
              <a:rPr lang="en-US" altLang="zh-CN" dirty="0" err="1"/>
              <a:t>a,b</a:t>
            </a:r>
            <a:r>
              <a:rPr lang="en-US" altLang="zh-CN" dirty="0"/>
              <a:t>}</a:t>
            </a:r>
            <a:r>
              <a:rPr lang="zh-CN" altLang="zh-CN" dirty="0"/>
              <a:t>，</a:t>
            </a:r>
            <a:r>
              <a:rPr lang="en-US" altLang="zh-CN" dirty="0"/>
              <a:t>{</a:t>
            </a:r>
            <a:r>
              <a:rPr lang="en-US" altLang="zh-CN" dirty="0" err="1"/>
              <a:t>b,c</a:t>
            </a:r>
            <a:r>
              <a:rPr lang="en-US" altLang="zh-CN" dirty="0"/>
              <a:t>}</a:t>
            </a:r>
            <a:r>
              <a:rPr lang="zh-CN" altLang="zh-CN" dirty="0"/>
              <a:t>，</a:t>
            </a:r>
            <a:r>
              <a:rPr lang="en-US" altLang="zh-CN" dirty="0"/>
              <a:t>{</a:t>
            </a:r>
            <a:r>
              <a:rPr lang="en-US" altLang="zh-CN" dirty="0" err="1"/>
              <a:t>a,c</a:t>
            </a:r>
            <a:r>
              <a:rPr lang="en-US" altLang="zh-CN" dirty="0"/>
              <a:t>}}</a:t>
            </a:r>
            <a:r>
              <a:rPr lang="zh-CN" altLang="zh-CN" dirty="0"/>
              <a:t>，试给出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zh-CN" altLang="zh-CN" dirty="0"/>
              <a:t>和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zh-CN" dirty="0"/>
              <a:t>确定的相容关系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解</a:t>
            </a:r>
            <a:r>
              <a:rPr lang="en-US" altLang="zh-CN" dirty="0"/>
              <a:t>  </a:t>
            </a:r>
            <a:r>
              <a:rPr lang="zh-CN" altLang="zh-CN" dirty="0"/>
              <a:t>设覆盖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zh-CN" altLang="zh-CN" dirty="0"/>
              <a:t>和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zh-CN" dirty="0"/>
              <a:t>确定的相容关系分别为</a:t>
            </a:r>
            <a:r>
              <a:rPr lang="en-US" altLang="zh-CN" dirty="0"/>
              <a:t>R</a:t>
            </a:r>
            <a:r>
              <a:rPr lang="en-US" altLang="zh-CN" baseline="-25000" dirty="0"/>
              <a:t>1</a:t>
            </a:r>
            <a:r>
              <a:rPr lang="zh-CN" altLang="zh-CN" dirty="0"/>
              <a:t>和</a:t>
            </a:r>
            <a:r>
              <a:rPr lang="en-US" altLang="zh-CN" dirty="0"/>
              <a:t>R</a:t>
            </a:r>
            <a:r>
              <a:rPr lang="en-US" altLang="zh-CN" baseline="-25000" dirty="0"/>
              <a:t>2</a:t>
            </a:r>
            <a:r>
              <a:rPr lang="zh-CN" altLang="zh-CN" dirty="0"/>
              <a:t>，则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48737-3293-4D32-85AE-E6BDBC86F49F}"/>
              </a:ext>
            </a:extLst>
          </p:cNvPr>
          <p:cNvSpPr txBox="1">
            <a:spLocks noChangeArrowheads="1"/>
          </p:cNvSpPr>
          <p:nvPr/>
        </p:nvSpPr>
        <p:spPr>
          <a:xfrm>
            <a:off x="993775" y="2896394"/>
            <a:ext cx="10972800" cy="26670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dirty="0"/>
              <a:t>R</a:t>
            </a:r>
            <a:r>
              <a:rPr lang="en-US" altLang="zh-CN" baseline="-25000" dirty="0"/>
              <a:t>1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a,b,c</a:t>
            </a:r>
            <a:r>
              <a:rPr lang="en-US" altLang="zh-CN" dirty="0"/>
              <a:t>}× {</a:t>
            </a:r>
            <a:r>
              <a:rPr lang="en-US" altLang="zh-CN" dirty="0" err="1"/>
              <a:t>a,b,c</a:t>
            </a: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dirty="0"/>
              <a:t> </a:t>
            </a:r>
            <a:r>
              <a:rPr lang="zh-CN" altLang="en-US" dirty="0"/>
              <a:t>＝</a:t>
            </a:r>
            <a:r>
              <a:rPr lang="en-US" altLang="zh-CN" dirty="0"/>
              <a:t>{&lt;</a:t>
            </a:r>
            <a:r>
              <a:rPr lang="en-US" altLang="zh-CN" dirty="0" err="1"/>
              <a:t>a,a</a:t>
            </a:r>
            <a:r>
              <a:rPr lang="en-US" altLang="zh-CN" dirty="0"/>
              <a:t>&gt;,&lt;</a:t>
            </a:r>
            <a:r>
              <a:rPr lang="en-US" altLang="zh-CN" dirty="0" err="1"/>
              <a:t>b,b</a:t>
            </a:r>
            <a:r>
              <a:rPr lang="en-US" altLang="zh-CN" dirty="0"/>
              <a:t>&gt;,&lt;</a:t>
            </a:r>
            <a:r>
              <a:rPr lang="en-US" altLang="zh-CN" dirty="0" err="1"/>
              <a:t>c,c</a:t>
            </a:r>
            <a:r>
              <a:rPr lang="en-US" altLang="zh-CN" dirty="0"/>
              <a:t>&gt;,&lt;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b,a</a:t>
            </a:r>
            <a:r>
              <a:rPr lang="en-US" altLang="zh-CN" dirty="0"/>
              <a:t>&gt;,&lt;</a:t>
            </a:r>
            <a:r>
              <a:rPr lang="en-US" altLang="zh-CN" dirty="0" err="1"/>
              <a:t>c,a</a:t>
            </a:r>
            <a:r>
              <a:rPr lang="en-US" altLang="zh-CN" dirty="0"/>
              <a:t>&gt;, &lt;</a:t>
            </a:r>
            <a:r>
              <a:rPr lang="en-US" altLang="zh-CN" dirty="0" err="1"/>
              <a:t>a,c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&gt;,&lt;</a:t>
            </a:r>
            <a:r>
              <a:rPr lang="en-US" altLang="zh-CN" dirty="0" err="1"/>
              <a:t>c,b</a:t>
            </a:r>
            <a:r>
              <a:rPr lang="en-US" altLang="zh-CN" dirty="0"/>
              <a:t>&gt;}</a:t>
            </a:r>
            <a:endParaRPr lang="zh-CN" altLang="en-US" dirty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dirty="0"/>
              <a:t>R</a:t>
            </a:r>
            <a:r>
              <a:rPr lang="en-US" altLang="zh-CN" baseline="-25000" dirty="0"/>
              <a:t>2</a:t>
            </a:r>
            <a:r>
              <a:rPr lang="zh-CN" altLang="en-US" dirty="0"/>
              <a:t>＝（</a:t>
            </a:r>
            <a:r>
              <a:rPr lang="en-US" altLang="zh-CN" dirty="0"/>
              <a:t>{</a:t>
            </a:r>
            <a:r>
              <a:rPr lang="en-US" altLang="zh-CN" dirty="0" err="1"/>
              <a:t>a,b</a:t>
            </a:r>
            <a:r>
              <a:rPr lang="en-US" altLang="zh-CN" dirty="0"/>
              <a:t>}×{</a:t>
            </a:r>
            <a:r>
              <a:rPr lang="en-US" altLang="zh-CN" dirty="0" err="1"/>
              <a:t>a,b</a:t>
            </a:r>
            <a:r>
              <a:rPr lang="en-US" altLang="zh-CN" dirty="0"/>
              <a:t>}</a:t>
            </a:r>
            <a:r>
              <a:rPr lang="zh-CN" altLang="en-US" dirty="0"/>
              <a:t>）∪（</a:t>
            </a:r>
            <a:r>
              <a:rPr lang="en-US" altLang="zh-CN" dirty="0"/>
              <a:t>{</a:t>
            </a:r>
            <a:r>
              <a:rPr lang="en-US" altLang="zh-CN" dirty="0" err="1"/>
              <a:t>b,c</a:t>
            </a:r>
            <a:r>
              <a:rPr lang="en-US" altLang="zh-CN" dirty="0"/>
              <a:t>}×{</a:t>
            </a:r>
            <a:r>
              <a:rPr lang="en-US" altLang="zh-CN" dirty="0" err="1"/>
              <a:t>b,c</a:t>
            </a:r>
            <a:r>
              <a:rPr lang="en-US" altLang="zh-CN" dirty="0"/>
              <a:t>}</a:t>
            </a:r>
            <a:r>
              <a:rPr lang="zh-CN" altLang="en-US" dirty="0"/>
              <a:t>）∪（</a:t>
            </a:r>
            <a:r>
              <a:rPr lang="en-US" altLang="zh-CN" dirty="0"/>
              <a:t>{</a:t>
            </a:r>
            <a:r>
              <a:rPr lang="en-US" altLang="zh-CN" dirty="0" err="1"/>
              <a:t>a,c</a:t>
            </a:r>
            <a:r>
              <a:rPr lang="en-US" altLang="zh-CN" dirty="0"/>
              <a:t>}×{</a:t>
            </a:r>
            <a:r>
              <a:rPr lang="en-US" altLang="zh-CN" dirty="0" err="1"/>
              <a:t>a,c</a:t>
            </a:r>
            <a:r>
              <a:rPr lang="en-US" altLang="zh-CN" dirty="0"/>
              <a:t>}</a:t>
            </a:r>
            <a:r>
              <a:rPr lang="zh-CN" altLang="en-US" dirty="0"/>
              <a:t>）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dirty="0"/>
              <a:t> ＝</a:t>
            </a:r>
            <a:r>
              <a:rPr lang="en-US" altLang="zh-CN" dirty="0"/>
              <a:t>{&lt;</a:t>
            </a:r>
            <a:r>
              <a:rPr lang="en-US" altLang="zh-CN" dirty="0" err="1"/>
              <a:t>a,a</a:t>
            </a:r>
            <a:r>
              <a:rPr lang="en-US" altLang="zh-CN" dirty="0"/>
              <a:t>&gt;,&lt;</a:t>
            </a:r>
            <a:r>
              <a:rPr lang="en-US" altLang="zh-CN" dirty="0" err="1"/>
              <a:t>b,b</a:t>
            </a:r>
            <a:r>
              <a:rPr lang="en-US" altLang="zh-CN" dirty="0"/>
              <a:t>&gt;,&lt;</a:t>
            </a:r>
            <a:r>
              <a:rPr lang="en-US" altLang="zh-CN" dirty="0" err="1"/>
              <a:t>c,c</a:t>
            </a:r>
            <a:r>
              <a:rPr lang="en-US" altLang="zh-CN" dirty="0"/>
              <a:t>&gt;,&lt;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b,a</a:t>
            </a:r>
            <a:r>
              <a:rPr lang="en-US" altLang="zh-CN" dirty="0"/>
              <a:t>&gt;,&lt;</a:t>
            </a:r>
            <a:r>
              <a:rPr lang="en-US" altLang="zh-CN" dirty="0" err="1"/>
              <a:t>c,a</a:t>
            </a:r>
            <a:r>
              <a:rPr lang="en-US" altLang="zh-CN" dirty="0"/>
              <a:t>&gt;, &lt;</a:t>
            </a:r>
            <a:r>
              <a:rPr lang="en-US" altLang="zh-CN" dirty="0" err="1"/>
              <a:t>a,c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&gt;,&lt;</a:t>
            </a:r>
            <a:r>
              <a:rPr lang="en-US" altLang="zh-CN" dirty="0" err="1"/>
              <a:t>c,b</a:t>
            </a:r>
            <a:r>
              <a:rPr lang="en-US" altLang="zh-CN" dirty="0"/>
              <a:t>&gt;}</a:t>
            </a:r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8F58C4A1-2E70-434E-859A-E73C137C64CB}"/>
              </a:ext>
            </a:extLst>
          </p:cNvPr>
          <p:cNvSpPr/>
          <p:nvPr/>
        </p:nvSpPr>
        <p:spPr>
          <a:xfrm>
            <a:off x="546100" y="5691805"/>
            <a:ext cx="10734675" cy="9144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注意：不同的覆盖可以构造出相同的相容关系。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123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337175" y="3170183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5.2</a:t>
            </a:r>
            <a:endParaRPr lang="en-US" altLang="zh-CN" b="1" dirty="0">
              <a:solidFill>
                <a:schemeClr val="bg1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70064" y="1474713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9FBF5606-0CB8-429A-8739-E127993FBE59}"/>
              </a:ext>
            </a:extLst>
          </p:cNvPr>
          <p:cNvSpPr txBox="1"/>
          <p:nvPr/>
        </p:nvSpPr>
        <p:spPr>
          <a:xfrm>
            <a:off x="6575131" y="16637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 lvl="0"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388BF26A-DD18-4586-B62F-39EC845CA9BB}"/>
              </a:ext>
            </a:extLst>
          </p:cNvPr>
          <p:cNvSpPr/>
          <p:nvPr/>
        </p:nvSpPr>
        <p:spPr>
          <a:xfrm>
            <a:off x="6225127" y="17048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FDE631E7-3481-4807-BB80-F94C3F0F7703}"/>
              </a:ext>
            </a:extLst>
          </p:cNvPr>
          <p:cNvSpPr/>
          <p:nvPr/>
        </p:nvSpPr>
        <p:spPr>
          <a:xfrm>
            <a:off x="5751986" y="1627113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126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37175" y="1405087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677130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  <a:p>
            <a:pPr>
              <a:lnSpc>
                <a:spcPts val="2401"/>
              </a:lnSpc>
            </a:pPr>
            <a:endParaRPr lang="zh-CN" altLang="en-US" b="1" dirty="0">
              <a:solidFill>
                <a:schemeClr val="bg1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6593209" y="15113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 lvl="0">
              <a:lnSpc>
                <a:spcPts val="2401"/>
              </a:lnSpc>
            </a:pPr>
            <a:r>
              <a:rPr lang="zh-CN" altLang="en-US" b="1" dirty="0">
                <a:solidFill>
                  <a:prstClr val="white"/>
                </a:solidFill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212209" y="15524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5.2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31822" y="1450062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37381022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052F49C2-B2A6-4E91-B488-8DC1FF5A5F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2289" y="259300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问题引入</a:t>
            </a:r>
          </a:p>
        </p:txBody>
      </p:sp>
      <p:sp>
        <p:nvSpPr>
          <p:cNvPr id="1669124" name="Rectangle 4">
            <a:extLst>
              <a:ext uri="{FF2B5EF4-FFF2-40B4-BE49-F238E27FC236}">
                <a16:creationId xmlns:a16="http://schemas.microsoft.com/office/drawing/2014/main" id="{601B3F86-C9DA-438F-A04A-F30C20F4E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4248336"/>
            <a:ext cx="8210863" cy="54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91" indent="-457291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zh-CN" altLang="en-US" sz="2801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显然关系</a:t>
            </a:r>
            <a:r>
              <a:rPr kumimoji="1" lang="en-US" altLang="zh-CN" sz="2801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R</a:t>
            </a:r>
            <a:r>
              <a:rPr kumimoji="1" lang="zh-CN" altLang="en-US" sz="2801" b="1" dirty="0">
                <a:latin typeface="黑体" pitchFamily="2" charset="-122"/>
                <a:ea typeface="黑体" pitchFamily="2" charset="-122"/>
              </a:rPr>
              <a:t>具有</a:t>
            </a:r>
            <a:r>
              <a:rPr kumimoji="1" lang="zh-CN" altLang="en-US" sz="2801" b="1" i="1" u="sng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自反性，对称性和传递性 </a:t>
            </a:r>
            <a:r>
              <a:rPr kumimoji="1" lang="zh-CN" altLang="en-US" sz="2801" b="1" dirty="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。</a:t>
            </a:r>
          </a:p>
        </p:txBody>
      </p:sp>
      <p:sp>
        <p:nvSpPr>
          <p:cNvPr id="1669125" name="AutoShape 5">
            <a:extLst>
              <a:ext uri="{FF2B5EF4-FFF2-40B4-BE49-F238E27FC236}">
                <a16:creationId xmlns:a16="http://schemas.microsoft.com/office/drawing/2014/main" id="{5249F338-B023-4B8A-8EF4-2C1C5BA1C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038" y="3300433"/>
            <a:ext cx="1727600" cy="1225834"/>
          </a:xfrm>
          <a:prstGeom prst="cloudCallout">
            <a:avLst>
              <a:gd name="adj1" fmla="val -93203"/>
              <a:gd name="adj2" fmla="val 57461"/>
            </a:avLst>
          </a:prstGeom>
          <a:solidFill>
            <a:srgbClr val="66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kumimoji="1" lang="zh-CN" altLang="en-US" sz="2801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等价关系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CCC3B86-301D-40AE-971D-A21F96FACC1D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430439" y="1214164"/>
                <a:ext cx="6884033" cy="29994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zh-CN" dirty="0"/>
                  <a:t>假设集合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是由</a:t>
                </a:r>
                <a:r>
                  <a:rPr lang="en-US" altLang="zh-CN" dirty="0"/>
                  <a:t>10</a:t>
                </a:r>
                <a:r>
                  <a:rPr lang="zh-CN" altLang="zh-CN" dirty="0"/>
                  <a:t>个红色、蓝色或绿色球组成的集合，如</a:t>
                </a:r>
                <a:r>
                  <a:rPr lang="zh-CN" altLang="en-US" dirty="0"/>
                  <a:t>右图</a:t>
                </a:r>
                <a:r>
                  <a:rPr lang="zh-CN" altLang="zh-CN" dirty="0"/>
                  <a:t>所示。</a:t>
                </a:r>
              </a:p>
              <a:p>
                <a:pPr marL="0" indent="0">
                  <a:buNone/>
                </a:pPr>
                <a:r>
                  <a:rPr lang="zh-CN" altLang="zh-CN" dirty="0">
                    <a:solidFill>
                      <a:srgbClr val="3333FF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A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上的关系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R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为：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3333FF"/>
                    </a:solidFill>
                  </a:rPr>
                  <a:t>          &lt;x, y&gt;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x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和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y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有相同的颜色</a:t>
                </a:r>
                <a:r>
                  <a:rPr lang="zh-CN" altLang="zh-CN" dirty="0"/>
                  <a:t>。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关系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R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具有哪些性质？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CCC3B86-301D-40AE-971D-A21F96FAC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30439" y="1214164"/>
                <a:ext cx="6884033" cy="2999481"/>
              </a:xfrm>
              <a:blipFill>
                <a:blip r:embed="rId5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B71C2E76-FE22-4F05-8BDA-59DBF0D38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75" y="1378432"/>
            <a:ext cx="3893826" cy="1522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9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9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24" grpId="0" build="p" autoUpdateAnimBg="0"/>
      <p:bldP spid="1669125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6915DE74-E37F-44B6-B4E4-3A66A0C3F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等价关系的定义</a:t>
            </a:r>
          </a:p>
        </p:txBody>
      </p:sp>
      <p:sp>
        <p:nvSpPr>
          <p:cNvPr id="1670147" name="Rectangle 3">
            <a:extLst>
              <a:ext uri="{FF2B5EF4-FFF2-40B4-BE49-F238E27FC236}">
                <a16:creationId xmlns:a16="http://schemas.microsoft.com/office/drawing/2014/main" id="{487BD540-3207-4144-B43F-2DDFE5A1C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6230" y="1382077"/>
            <a:ext cx="11430000" cy="990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en-US" altLang="zh-CN" dirty="0">
                <a:solidFill>
                  <a:srgbClr val="FF0000"/>
                </a:solidFill>
              </a:rPr>
              <a:t>5.3</a:t>
            </a:r>
            <a:r>
              <a:rPr lang="en-US" altLang="zh-CN" dirty="0"/>
              <a:t>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是定义在非空集合</a:t>
            </a:r>
            <a:r>
              <a:rPr lang="en-US" altLang="zh-CN" dirty="0"/>
              <a:t>A</a:t>
            </a:r>
            <a:r>
              <a:rPr lang="zh-CN" altLang="en-US" dirty="0"/>
              <a:t>上的关系，如果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0000FF"/>
                </a:solidFill>
              </a:rPr>
              <a:t>自反的、对称的、传递的</a:t>
            </a:r>
            <a:r>
              <a:rPr lang="zh-CN" altLang="en-US" dirty="0"/>
              <a:t>，则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 </a:t>
            </a:r>
            <a:r>
              <a:rPr lang="zh-CN" altLang="en-US" dirty="0"/>
              <a:t>称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等价关系</a:t>
            </a:r>
            <a:r>
              <a:rPr lang="zh-CN" altLang="en-US" dirty="0"/>
              <a:t>。</a:t>
            </a:r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BB6ED662-CD71-4BBE-8B5A-D777027F16CD}"/>
              </a:ext>
            </a:extLst>
          </p:cNvPr>
          <p:cNvSpPr/>
          <p:nvPr/>
        </p:nvSpPr>
        <p:spPr>
          <a:xfrm>
            <a:off x="275590" y="2991643"/>
            <a:ext cx="11401425" cy="9144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注意：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R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是等价关系，则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R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一定是相容关系；反之不然。</a:t>
            </a:r>
          </a:p>
        </p:txBody>
      </p:sp>
      <p:sp>
        <p:nvSpPr>
          <p:cNvPr id="7" name="Text Box 556">
            <a:extLst>
              <a:ext uri="{FF2B5EF4-FFF2-40B4-BE49-F238E27FC236}">
                <a16:creationId xmlns:a16="http://schemas.microsoft.com/office/drawing/2014/main" id="{E29E367E-2731-4E20-8859-7734556E0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725194"/>
            <a:ext cx="11353800" cy="1420805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解题小贴士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—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等价关系的判断方法</a:t>
            </a:r>
            <a:endParaRPr lang="en-US" altLang="zh-CN" b="1" dirty="0">
              <a:solidFill>
                <a:srgbClr val="C00000"/>
              </a:solidFill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            </a:t>
            </a:r>
            <a:r>
              <a:rPr lang="en-US" altLang="zh-CN" b="1" dirty="0"/>
              <a:t>R</a:t>
            </a:r>
            <a:r>
              <a:rPr lang="zh-CN" altLang="en-US" b="1" dirty="0"/>
              <a:t>是等价关系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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  <a:r>
              <a:rPr lang="zh-CN" altLang="en-US" b="1" dirty="0"/>
              <a:t>同时具有自反性、对称性和传递性。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9033E5FC-6FAB-4710-BFCA-556D207F5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757" y="1677194"/>
            <a:ext cx="11125200" cy="246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+mn-ea"/>
              </a:rPr>
              <a:t>例</a:t>
            </a:r>
            <a:r>
              <a:rPr lang="en-US" altLang="zh-CN" b="1" kern="0" dirty="0">
                <a:solidFill>
                  <a:srgbClr val="C00000"/>
                </a:solidFill>
                <a:latin typeface="+mn-ea"/>
              </a:rPr>
              <a:t>5.4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 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试判定例</a:t>
            </a: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5.1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中的关系是否为等价关系。</a:t>
            </a:r>
            <a:endParaRPr lang="en-US" altLang="zh-CN" b="1" kern="0" dirty="0">
              <a:solidFill>
                <a:srgbClr val="000000"/>
              </a:solidFill>
              <a:latin typeface="+mn-ea"/>
            </a:endParaRPr>
          </a:p>
          <a:p>
            <a:pPr marL="342969" indent="5760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(1) 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上的“同性”关系。</a:t>
            </a:r>
          </a:p>
          <a:p>
            <a:pPr marL="342969" indent="5760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(2) 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上的“朋友”关系。</a:t>
            </a:r>
          </a:p>
          <a:p>
            <a:pPr marL="342969" indent="576000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+mn-ea"/>
              </a:rPr>
              <a:t>(3) A</a:t>
            </a:r>
            <a:r>
              <a:rPr lang="zh-CN" altLang="en-US" b="1" kern="0" dirty="0">
                <a:solidFill>
                  <a:srgbClr val="000000"/>
                </a:solidFill>
                <a:latin typeface="+mn-ea"/>
              </a:rPr>
              <a:t>上的“父子”关系。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E73F4D1-AEB4-401E-AE59-A08D3E79A5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993" y="255312"/>
            <a:ext cx="8066367" cy="585923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5.4</a:t>
            </a:r>
            <a:endParaRPr lang="zh-CN" altLang="en-US" dirty="0"/>
          </a:p>
        </p:txBody>
      </p:sp>
      <p:sp>
        <p:nvSpPr>
          <p:cNvPr id="1671181" name="AutoShape 13">
            <a:extLst>
              <a:ext uri="{FF2B5EF4-FFF2-40B4-BE49-F238E27FC236}">
                <a16:creationId xmlns:a16="http://schemas.microsoft.com/office/drawing/2014/main" id="{54575378-3C14-40CB-9BB0-C93FD1A6F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575" y="2365521"/>
            <a:ext cx="2028418" cy="543997"/>
          </a:xfrm>
          <a:prstGeom prst="wedgeRectCallout">
            <a:avLst>
              <a:gd name="adj1" fmla="val -9266"/>
              <a:gd name="adj2" fmla="val 104089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不具有传递性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7C7BE98-4416-4921-B951-E58D9993E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957" y="2312465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是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953AAE2-E05D-4354-81D8-E11AE144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957" y="2890441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+mn-ea"/>
              </a:rPr>
              <a:t>否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4576F91-7E31-42B7-881C-08B52DC8B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2957" y="3468417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C00000"/>
                </a:solidFill>
                <a:latin typeface="+mn-ea"/>
              </a:rPr>
              <a:t>否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BBB18674-BF34-4B4F-B3EF-22A9C3FE6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6" y="4486501"/>
            <a:ext cx="2209799" cy="581057"/>
          </a:xfrm>
          <a:prstGeom prst="wedgeRectCallout">
            <a:avLst>
              <a:gd name="adj1" fmla="val -23069"/>
              <a:gd name="adj2" fmla="val -128676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不具有对称性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9860343C-EE6F-400E-B6B2-A556F8D43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75" y="4467477"/>
            <a:ext cx="2057399" cy="581057"/>
          </a:xfrm>
          <a:prstGeom prst="wedgeRectCallout">
            <a:avLst>
              <a:gd name="adj1" fmla="val -48738"/>
              <a:gd name="adj2" fmla="val -122382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不具有自反性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1671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7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1181" grpId="0" animBg="1"/>
      <p:bldP spid="1671181" grpId="1" animBg="1"/>
      <p:bldP spid="10" grpId="0" build="p"/>
      <p:bldP spid="11" grpId="0" build="p"/>
      <p:bldP spid="12" grpId="0" build="p"/>
      <p:bldP spid="13" grpId="0" animBg="1"/>
      <p:bldP spid="13" grpId="1" animBg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9033E5FC-6FAB-4710-BFCA-556D207F5A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775" y="830943"/>
                <a:ext cx="11125200" cy="3092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69" indent="-342969" algn="just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FF3300"/>
                  </a:buClr>
                  <a:defRPr/>
                </a:pPr>
                <a:r>
                  <a:rPr lang="zh-CN" altLang="en-US" b="1" kern="0" dirty="0">
                    <a:solidFill>
                      <a:srgbClr val="C00000"/>
                    </a:solidFill>
                    <a:latin typeface="+mn-ea"/>
                  </a:rPr>
                  <a:t>例</a:t>
                </a:r>
                <a:r>
                  <a:rPr lang="en-US" altLang="zh-CN" b="1" kern="0" dirty="0">
                    <a:solidFill>
                      <a:srgbClr val="C00000"/>
                    </a:solidFill>
                    <a:latin typeface="+mn-ea"/>
                  </a:rPr>
                  <a:t>5.5  </a:t>
                </a:r>
                <a:r>
                  <a:rPr lang="zh-CN" altLang="en-US" b="1" kern="0" dirty="0">
                    <a:latin typeface="+mn-ea"/>
                  </a:rPr>
                  <a:t>如右图所示，集合</a:t>
                </a:r>
                <a:r>
                  <a:rPr lang="en-US" altLang="zh-CN" b="1" kern="0" dirty="0">
                    <a:latin typeface="+mn-ea"/>
                  </a:rPr>
                  <a:t>A={1</a:t>
                </a:r>
                <a:r>
                  <a:rPr lang="zh-CN" altLang="en-US" b="1" kern="0" dirty="0">
                    <a:latin typeface="+mn-ea"/>
                  </a:rPr>
                  <a:t>，</a:t>
                </a:r>
                <a:r>
                  <a:rPr lang="en-US" altLang="zh-CN" b="1" kern="0" dirty="0">
                    <a:latin typeface="+mn-ea"/>
                  </a:rPr>
                  <a:t>2</a:t>
                </a:r>
                <a:r>
                  <a:rPr lang="zh-CN" altLang="en-US" b="1" kern="0" dirty="0">
                    <a:latin typeface="+mn-ea"/>
                  </a:rPr>
                  <a:t>，</a:t>
                </a:r>
                <a:r>
                  <a:rPr lang="en-US" altLang="zh-CN" b="1" kern="0" dirty="0">
                    <a:latin typeface="+mn-ea"/>
                  </a:rPr>
                  <a:t>…, 10}</a:t>
                </a:r>
                <a:r>
                  <a:rPr lang="zh-CN" altLang="en-US" b="1" kern="0" dirty="0">
                    <a:latin typeface="+mn-ea"/>
                  </a:rPr>
                  <a:t>上定义关系</a:t>
                </a:r>
                <a:r>
                  <a:rPr lang="en-US" altLang="zh-CN" b="1" kern="0" dirty="0">
                    <a:latin typeface="+mn-ea"/>
                  </a:rPr>
                  <a:t>R</a:t>
                </a:r>
                <a:r>
                  <a:rPr lang="zh-CN" altLang="en-US" b="1" kern="0" dirty="0">
                    <a:latin typeface="+mn-ea"/>
                  </a:rPr>
                  <a:t>如下：</a:t>
                </a:r>
                <a:endParaRPr lang="en-US" altLang="zh-CN" b="1" kern="0" dirty="0">
                  <a:latin typeface="+mn-ea"/>
                </a:endParaRPr>
              </a:p>
              <a:p>
                <a:pPr marL="342969" indent="-342969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FF3300"/>
                  </a:buClr>
                  <a:defRPr/>
                </a:pP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            &lt;x, y&gt;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R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x</a:t>
                </a:r>
                <a:r>
                  <a:rPr lang="zh-CN" altLang="zh-CN" b="1" dirty="0">
                    <a:solidFill>
                      <a:srgbClr val="3333FF"/>
                    </a:solidFill>
                    <a:latin typeface="+mn-ea"/>
                  </a:rPr>
                  <a:t>和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y</a:t>
                </a:r>
                <a:r>
                  <a:rPr lang="zh-CN" altLang="zh-CN" b="1" dirty="0">
                    <a:solidFill>
                      <a:srgbClr val="3333FF"/>
                    </a:solidFill>
                    <a:latin typeface="+mn-ea"/>
                  </a:rPr>
                  <a:t>有相同的颜色</a:t>
                </a:r>
                <a:endParaRPr lang="zh-CN" altLang="zh-CN" b="1" dirty="0">
                  <a:latin typeface="+mn-ea"/>
                </a:endParaRPr>
              </a:p>
              <a:p>
                <a:pPr marL="342969" indent="-342969" algn="just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FF3300"/>
                  </a:buClr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 	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（</a:t>
                </a: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1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）写出</a:t>
                </a: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R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中的所有元素。</a:t>
                </a:r>
              </a:p>
              <a:p>
                <a:pPr marL="342969" indent="-342969" algn="just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FF3300"/>
                  </a:buClr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	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（</a:t>
                </a: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2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）画出</a:t>
                </a: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R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的关系图。</a:t>
                </a:r>
              </a:p>
              <a:p>
                <a:pPr marL="342969" indent="-342969" algn="just" eaLnBrk="0" hangingPunct="0">
                  <a:lnSpc>
                    <a:spcPct val="150000"/>
                  </a:lnSpc>
                  <a:spcBef>
                    <a:spcPct val="20000"/>
                  </a:spcBef>
                  <a:buClr>
                    <a:srgbClr val="FF3300"/>
                  </a:buClr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	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（</a:t>
                </a: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3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）证明</a:t>
                </a:r>
                <a:r>
                  <a:rPr lang="en-US" altLang="zh-CN" b="1" kern="0" dirty="0">
                    <a:solidFill>
                      <a:srgbClr val="000000"/>
                    </a:solidFill>
                    <a:latin typeface="+mn-ea"/>
                  </a:rPr>
                  <a:t>R</a:t>
                </a:r>
                <a:r>
                  <a:rPr lang="zh-CN" altLang="en-US" b="1" kern="0" dirty="0">
                    <a:solidFill>
                      <a:srgbClr val="000000"/>
                    </a:solidFill>
                    <a:latin typeface="+mn-ea"/>
                  </a:rPr>
                  <a:t>是一个等价关系。</a:t>
                </a: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9033E5FC-6FAB-4710-BFCA-556D207F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775" y="830943"/>
                <a:ext cx="11125200" cy="3092513"/>
              </a:xfrm>
              <a:prstGeom prst="rect">
                <a:avLst/>
              </a:prstGeom>
              <a:blipFill>
                <a:blip r:embed="rId5"/>
                <a:stretch>
                  <a:fillRect l="-822" b="-35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3" name="Rectangle 2">
            <a:extLst>
              <a:ext uri="{FF2B5EF4-FFF2-40B4-BE49-F238E27FC236}">
                <a16:creationId xmlns:a16="http://schemas.microsoft.com/office/drawing/2014/main" id="{9E73F4D1-AEB4-401E-AE59-A08D3E79A5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993" y="255312"/>
            <a:ext cx="8066367" cy="585923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6E780C-B7FE-458E-AF2F-99E2D4D0166B}"/>
              </a:ext>
            </a:extLst>
          </p:cNvPr>
          <p:cNvSpPr/>
          <p:nvPr/>
        </p:nvSpPr>
        <p:spPr>
          <a:xfrm>
            <a:off x="28575" y="4062540"/>
            <a:ext cx="11585575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797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解</a:t>
            </a:r>
            <a:r>
              <a:rPr lang="zh-CN" altLang="zh-CN" b="1" kern="100" dirty="0">
                <a:latin typeface="+mn-ea"/>
              </a:rPr>
              <a:t> （</a:t>
            </a:r>
            <a:r>
              <a:rPr lang="en-US" altLang="zh-CN" b="1" kern="100" dirty="0">
                <a:latin typeface="+mn-ea"/>
              </a:rPr>
              <a:t>1</a:t>
            </a:r>
            <a:r>
              <a:rPr lang="zh-CN" altLang="zh-CN" b="1" kern="100" dirty="0">
                <a:latin typeface="+mn-ea"/>
              </a:rPr>
              <a:t>）根据</a:t>
            </a: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</a:rPr>
              <a:t>的定义得：</a:t>
            </a:r>
          </a:p>
          <a:p>
            <a:pPr marL="1133475" indent="-333375">
              <a:lnSpc>
                <a:spcPct val="150000"/>
              </a:lnSpc>
            </a:pP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</a:rPr>
              <a:t>＝</a:t>
            </a:r>
            <a:r>
              <a:rPr lang="en-US" altLang="zh-CN" b="1" kern="100" dirty="0">
                <a:latin typeface="+mn-ea"/>
              </a:rPr>
              <a:t>{&lt;1,1&gt;,&lt;2,2&gt;,…,&lt;10,10&gt;,&lt;1,4&gt;,&lt;4,1&gt;,&lt;1,8&gt;,&lt;8,1&gt;,&lt;1,10&gt;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&lt;10,1&gt;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&lt;4,8&gt;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&lt;8,4&gt;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&lt;4,10&gt;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&lt;10,4&gt;,&lt;10,8&gt;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&lt;8,10&gt;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&lt;2,7&gt;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&lt;7,2&gt;,&lt;2,9&gt;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&lt;9,2&gt;,&lt;9,7&gt;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&lt;7,9&gt;,&lt;3,5&gt;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&lt;5,3&gt;,&lt;3,6&gt;,&lt;6,3&gt;</a:t>
            </a:r>
            <a:r>
              <a:rPr lang="zh-CN" altLang="zh-CN" b="1" kern="100" dirty="0">
                <a:latin typeface="+mn-ea"/>
              </a:rPr>
              <a:t>，</a:t>
            </a:r>
            <a:r>
              <a:rPr lang="en-US" altLang="zh-CN" b="1" kern="100" dirty="0">
                <a:latin typeface="+mn-ea"/>
              </a:rPr>
              <a:t>&lt;5,6&gt;,&lt;6,5&gt;}</a:t>
            </a:r>
            <a:r>
              <a:rPr lang="zh-CN" altLang="zh-CN" b="1" kern="100" dirty="0">
                <a:latin typeface="+mn-ea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18DC9E-EEB3-4661-B7D9-9217C5435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75" y="1905794"/>
            <a:ext cx="3893826" cy="1289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319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CEE6A4-5EBC-4A82-8A6E-CD2BF701BD9B}"/>
              </a:ext>
            </a:extLst>
          </p:cNvPr>
          <p:cNvSpPr/>
          <p:nvPr/>
        </p:nvSpPr>
        <p:spPr>
          <a:xfrm>
            <a:off x="72192" y="991394"/>
            <a:ext cx="455124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kern="100" dirty="0">
                <a:latin typeface="+mn-ea"/>
              </a:rPr>
              <a:t>（</a:t>
            </a:r>
            <a:r>
              <a:rPr lang="en-US" altLang="zh-CN" b="1" kern="100" dirty="0">
                <a:latin typeface="+mn-ea"/>
              </a:rPr>
              <a:t>2</a:t>
            </a:r>
            <a:r>
              <a:rPr lang="zh-CN" altLang="zh-CN" b="1" kern="100" dirty="0">
                <a:latin typeface="+mn-ea"/>
              </a:rPr>
              <a:t>）</a:t>
            </a: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</a:rPr>
              <a:t>的关系图如</a:t>
            </a:r>
            <a:r>
              <a:rPr lang="zh-CN" altLang="en-US" b="1" kern="100" dirty="0">
                <a:latin typeface="+mn-ea"/>
              </a:rPr>
              <a:t>下</a:t>
            </a:r>
            <a:r>
              <a:rPr lang="zh-CN" altLang="zh-CN" b="1" kern="100" dirty="0">
                <a:latin typeface="+mn-ea"/>
              </a:rPr>
              <a:t>图所示。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29DB93E-4D21-4B76-BD29-708C6AAB3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3993" y="255312"/>
            <a:ext cx="8066367" cy="585923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5.5 </a:t>
            </a:r>
            <a:r>
              <a:rPr lang="zh-CN" altLang="en-US" dirty="0"/>
              <a:t>解 （续）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98D0EA-405B-4D44-98A7-FD119A59C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68" y="1821989"/>
            <a:ext cx="10033414" cy="2438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4B4153-E5B3-459D-877E-CD24C64027A7}"/>
              </a:ext>
            </a:extLst>
          </p:cNvPr>
          <p:cNvSpPr/>
          <p:nvPr/>
        </p:nvSpPr>
        <p:spPr>
          <a:xfrm>
            <a:off x="460375" y="5324133"/>
            <a:ext cx="11582400" cy="580415"/>
          </a:xfrm>
          <a:prstGeom prst="rect">
            <a:avLst/>
          </a:prstGeom>
          <a:solidFill>
            <a:srgbClr val="1157A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注意：关系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R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将集合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分成了三个互不相交的子集，且它们的并集为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6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3">
            <a:extLst>
              <a:ext uri="{FF2B5EF4-FFF2-40B4-BE49-F238E27FC236}">
                <a16:creationId xmlns:a16="http://schemas.microsoft.com/office/drawing/2014/main" id="{5FA2A0F7-D239-40A3-9159-345464DB9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5.5 </a:t>
            </a:r>
            <a:r>
              <a:rPr lang="zh-CN" altLang="en-US" dirty="0"/>
              <a:t>解  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58D5A13-2DBC-419B-B790-AC7FB5132648}"/>
                  </a:ext>
                </a:extLst>
              </p:cNvPr>
              <p:cNvSpPr/>
              <p:nvPr/>
            </p:nvSpPr>
            <p:spPr>
              <a:xfrm>
                <a:off x="307975" y="817508"/>
                <a:ext cx="11582400" cy="5013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3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）证明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是等价关系。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     ① 自反性  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	</a:t>
                </a:r>
                <a:r>
                  <a:rPr lang="en-US" altLang="zh-CN" b="1" dirty="0" err="1">
                    <a:latin typeface="+mn-ea"/>
                  </a:rPr>
                  <a:t>x∈A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&lt;x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x&gt;∈R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是自反的。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     ② 对称性  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x∈A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y∈A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	&lt;x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y&gt;∈R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与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颜色相同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与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颜色也相同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y,x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 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是对称的。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     ③ 传递性  </a:t>
                </a:r>
                <a:r>
                  <a:rPr lang="zh-CN" altLang="en-US" b="1" dirty="0">
                    <a:latin typeface="+mn-ea"/>
                  </a:rPr>
                  <a:t>对 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x∈A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y∈A</a:t>
                </a:r>
                <a:r>
                  <a:rPr lang="en-US" altLang="zh-CN" b="1" dirty="0">
                    <a:latin typeface="+mn-ea"/>
                  </a:rPr>
                  <a:t>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z∈A</a:t>
                </a:r>
                <a:r>
                  <a:rPr lang="zh-CN" altLang="en-US" b="1" dirty="0"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	&lt;</a:t>
                </a:r>
                <a:r>
                  <a:rPr lang="en-US" altLang="zh-CN" b="1" dirty="0" err="1">
                    <a:latin typeface="+mn-ea"/>
                  </a:rPr>
                  <a:t>x,y</a:t>
                </a:r>
                <a:r>
                  <a:rPr lang="en-US" altLang="zh-CN" b="1" dirty="0">
                    <a:latin typeface="+mn-ea"/>
                  </a:rPr>
                  <a:t>&gt;∈R∧&lt;</a:t>
                </a:r>
                <a:r>
                  <a:rPr lang="en-US" altLang="zh-CN" b="1" dirty="0" err="1">
                    <a:latin typeface="+mn-ea"/>
                  </a:rPr>
                  <a:t>y,z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与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颜色相同∧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与</a:t>
                </a:r>
                <a:r>
                  <a:rPr lang="en-US" altLang="zh-CN" b="1" dirty="0">
                    <a:latin typeface="+mn-ea"/>
                  </a:rPr>
                  <a:t>z</a:t>
                </a:r>
                <a:r>
                  <a:rPr lang="zh-CN" altLang="en-US" b="1" dirty="0">
                    <a:latin typeface="+mn-ea"/>
                  </a:rPr>
                  <a:t>颜色相同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noProof="1">
                    <a:sym typeface="Symbol" panose="05050102010706020507" pitchFamily="18" charset="2"/>
                  </a:rPr>
                  <a:t>			        </a:t>
                </a:r>
                <a:r>
                  <a:rPr lang="zh-CN" altLang="en-US" b="1" dirty="0">
                    <a:latin typeface="+mn-ea"/>
                  </a:rPr>
                  <a:t> 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与</a:t>
                </a:r>
                <a:r>
                  <a:rPr lang="en-US" altLang="zh-CN" b="1" dirty="0">
                    <a:latin typeface="+mn-ea"/>
                  </a:rPr>
                  <a:t>z</a:t>
                </a:r>
                <a:r>
                  <a:rPr lang="zh-CN" altLang="en-US" b="1" dirty="0">
                    <a:latin typeface="+mn-ea"/>
                  </a:rPr>
                  <a:t>颜色也相同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x,z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是传递的。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     由①，②和③知，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是等价关系。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58D5A13-2DBC-419B-B790-AC7FB5132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817508"/>
                <a:ext cx="11582400" cy="5013039"/>
              </a:xfrm>
              <a:prstGeom prst="rect">
                <a:avLst/>
              </a:prstGeom>
              <a:blipFill>
                <a:blip r:embed="rId5"/>
                <a:stretch>
                  <a:fillRect l="-842" r="-789" b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2822348C-8B97-4DAA-8434-9BA8E18C8D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7575" y="305594"/>
            <a:ext cx="7888526" cy="497002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5.6</a:t>
            </a:r>
          </a:p>
        </p:txBody>
      </p:sp>
      <p:sp>
        <p:nvSpPr>
          <p:cNvPr id="1676291" name="Rectangle 3">
            <a:extLst>
              <a:ext uri="{FF2B5EF4-FFF2-40B4-BE49-F238E27FC236}">
                <a16:creationId xmlns:a16="http://schemas.microsoft.com/office/drawing/2014/main" id="{DA1F88A7-E842-49AD-85A2-DF39FAAB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1067594"/>
            <a:ext cx="10927907" cy="168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kumimoji="1"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 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为正整数，考虑整数集合</a:t>
            </a:r>
            <a:r>
              <a:rPr kumimoji="1"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</a:t>
            </a:r>
            <a:r>
              <a:rPr kumimoji="1" lang="zh-CN" altLang="en-US" b="1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整除关系</a:t>
            </a:r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如下：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R={&lt;</a:t>
            </a:r>
            <a:r>
              <a:rPr kumimoji="1" lang="en-US" altLang="zh-CN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kumimoji="1"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&gt;|{</a:t>
            </a:r>
            <a:r>
              <a:rPr kumimoji="1" lang="en-US" altLang="zh-CN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x,y∈Z</a:t>
            </a:r>
            <a:r>
              <a:rPr kumimoji="1"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}∧(n|(x-y))}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 </a:t>
            </a:r>
            <a:r>
              <a:rPr kumimoji="1"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是一个等价关系。</a:t>
            </a:r>
            <a:r>
              <a:rPr kumimoji="1"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963E51-D102-49F3-BD8B-6CFF8A4AA6BB}"/>
              </a:ext>
            </a:extLst>
          </p:cNvPr>
          <p:cNvSpPr/>
          <p:nvPr/>
        </p:nvSpPr>
        <p:spPr>
          <a:xfrm>
            <a:off x="397510" y="3455988"/>
            <a:ext cx="1150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分析</a:t>
            </a:r>
            <a:r>
              <a:rPr lang="zh-CN" altLang="en-US" b="1" dirty="0"/>
              <a:t>  根据“等价关系的判断方法”分别证明 Ｒ 具有自反性、 对称性和传递性即可。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3">
            <a:extLst>
              <a:ext uri="{FF2B5EF4-FFF2-40B4-BE49-F238E27FC236}">
                <a16:creationId xmlns:a16="http://schemas.microsoft.com/office/drawing/2014/main" id="{5FA2A0F7-D239-40A3-9159-345464DB9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5.6 </a:t>
            </a:r>
            <a:r>
              <a:rPr lang="zh-CN" altLang="en-US" dirty="0"/>
              <a:t>（续）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58D5A13-2DBC-419B-B790-AC7FB5132648}"/>
                  </a:ext>
                </a:extLst>
              </p:cNvPr>
              <p:cNvSpPr/>
              <p:nvPr/>
            </p:nvSpPr>
            <p:spPr>
              <a:xfrm>
                <a:off x="307975" y="1067594"/>
                <a:ext cx="11582400" cy="4459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1) 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自反性  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	</a:t>
                </a:r>
                <a:r>
                  <a:rPr lang="en-US" altLang="zh-CN" b="1" dirty="0" err="1">
                    <a:latin typeface="+mn-ea"/>
                  </a:rPr>
                  <a:t>x∈Z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 n|(x-x) 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 </a:t>
                </a:r>
                <a:r>
                  <a:rPr lang="en-US" altLang="zh-CN" b="1" dirty="0">
                    <a:latin typeface="+mn-ea"/>
                  </a:rPr>
                  <a:t>&lt;x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x&gt;∈R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是自反的。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  (2)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 对称性  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x∈Z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y∈Z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	&lt;x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y&gt;∈R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 n|(x-y) 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 n|-(x-y)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 n|(y-x) 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y,x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 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是对称的。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  (3) 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传递性  </a:t>
                </a:r>
                <a:r>
                  <a:rPr lang="zh-CN" altLang="en-US" b="1" dirty="0">
                    <a:latin typeface="+mn-ea"/>
                  </a:rPr>
                  <a:t>对 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x∈Z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y∈Z</a:t>
                </a:r>
                <a:r>
                  <a:rPr lang="en-US" altLang="zh-CN" b="1" dirty="0">
                    <a:latin typeface="+mn-ea"/>
                  </a:rPr>
                  <a:t>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z∈Z</a:t>
                </a:r>
                <a:r>
                  <a:rPr lang="zh-CN" altLang="en-US" b="1" dirty="0"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	&lt;</a:t>
                </a:r>
                <a:r>
                  <a:rPr lang="en-US" altLang="zh-CN" b="1" dirty="0" err="1">
                    <a:latin typeface="+mn-ea"/>
                  </a:rPr>
                  <a:t>x,y</a:t>
                </a:r>
                <a:r>
                  <a:rPr lang="en-US" altLang="zh-CN" b="1" dirty="0">
                    <a:latin typeface="+mn-ea"/>
                  </a:rPr>
                  <a:t>&gt;∈R∧&lt;</a:t>
                </a:r>
                <a:r>
                  <a:rPr lang="en-US" altLang="zh-CN" b="1" dirty="0" err="1">
                    <a:latin typeface="+mn-ea"/>
                  </a:rPr>
                  <a:t>y,z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 n|(x-y) </a:t>
                </a:r>
                <a:r>
                  <a:rPr lang="zh-CN" altLang="en-US" b="1" dirty="0">
                    <a:latin typeface="+mn-ea"/>
                  </a:rPr>
                  <a:t>∧</a:t>
                </a:r>
                <a:r>
                  <a:rPr lang="en-US" altLang="zh-CN" b="1" dirty="0">
                    <a:latin typeface="+mn-ea"/>
                  </a:rPr>
                  <a:t> n|(y-z) </a:t>
                </a:r>
                <a:endParaRPr lang="zh-CN" altLang="en-US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			</a:t>
                </a:r>
                <a:r>
                  <a:rPr lang="zh-CN" altLang="en-US" b="1" dirty="0">
                    <a:latin typeface="+mn-ea"/>
                  </a:rPr>
                  <a:t> </a:t>
                </a:r>
                <a:r>
                  <a:rPr lang="en-US" altLang="zh-CN" b="1" dirty="0">
                    <a:latin typeface="+mn-ea"/>
                  </a:rPr>
                  <a:t>n|((x-y)+(y-z)) 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 n|(x-z)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x,z</a:t>
                </a:r>
                <a:r>
                  <a:rPr lang="en-US" altLang="zh-CN" b="1" dirty="0">
                    <a:latin typeface="+mn-ea"/>
                  </a:rPr>
                  <a:t>&gt;∈R</a:t>
                </a: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是传递的。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   由</a:t>
                </a:r>
                <a:r>
                  <a:rPr lang="en-US" altLang="zh-CN" b="1" dirty="0">
                    <a:latin typeface="+mn-ea"/>
                  </a:rPr>
                  <a:t>(1)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(2)</a:t>
                </a:r>
                <a:r>
                  <a:rPr lang="zh-CN" altLang="en-US" b="1" dirty="0">
                    <a:latin typeface="+mn-ea"/>
                  </a:rPr>
                  <a:t>和</a:t>
                </a:r>
                <a:r>
                  <a:rPr lang="en-US" altLang="zh-CN" b="1" dirty="0">
                    <a:latin typeface="+mn-ea"/>
                  </a:rPr>
                  <a:t>(3)</a:t>
                </a:r>
                <a:r>
                  <a:rPr lang="zh-CN" altLang="en-US" b="1" dirty="0">
                    <a:latin typeface="+mn-ea"/>
                  </a:rPr>
                  <a:t>知，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</a:t>
                </a:r>
                <a:r>
                  <a:rPr lang="es-ES" altLang="zh-CN" b="1" dirty="0">
                    <a:latin typeface="+mn-ea"/>
                  </a:rPr>
                  <a:t>Z</a:t>
                </a:r>
                <a:r>
                  <a:rPr lang="zh-CN" altLang="zh-CN" b="1" dirty="0">
                    <a:latin typeface="+mn-ea"/>
                  </a:rPr>
                  <a:t>上的</a:t>
                </a:r>
                <a:r>
                  <a:rPr lang="zh-CN" altLang="en-US" b="1" dirty="0">
                    <a:latin typeface="+mn-ea"/>
                  </a:rPr>
                  <a:t>等价关系。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58D5A13-2DBC-419B-B790-AC7FB5132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067594"/>
                <a:ext cx="11582400" cy="4459041"/>
              </a:xfrm>
              <a:prstGeom prst="rect">
                <a:avLst/>
              </a:prstGeom>
              <a:blipFill>
                <a:blip r:embed="rId5"/>
                <a:stretch>
                  <a:fillRect l="-842" r="-789" b="-2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8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2C734584-9CA3-4358-8EDB-852246681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7575" y="315985"/>
            <a:ext cx="8050488" cy="585924"/>
          </a:xfrm>
        </p:spPr>
        <p:txBody>
          <a:bodyPr/>
          <a:lstStyle/>
          <a:p>
            <a:pPr eaLnBrk="1" hangingPunct="1"/>
            <a:r>
              <a:rPr lang="zh-CN" altLang="en-US"/>
              <a:t>以</a:t>
            </a:r>
            <a:r>
              <a:rPr lang="en-US" altLang="zh-CN"/>
              <a:t>n</a:t>
            </a:r>
            <a:r>
              <a:rPr lang="zh-CN" altLang="en-US"/>
              <a:t>为模的同余关系</a:t>
            </a:r>
          </a:p>
        </p:txBody>
      </p:sp>
      <p:sp>
        <p:nvSpPr>
          <p:cNvPr id="1677315" name="Rectangle 3">
            <a:extLst>
              <a:ext uri="{FF2B5EF4-FFF2-40B4-BE49-F238E27FC236}">
                <a16:creationId xmlns:a16="http://schemas.microsoft.com/office/drawing/2014/main" id="{1C1DCAFA-1F95-4852-9CEE-78D8F4F13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901909"/>
            <a:ext cx="11430000" cy="473768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zh-CN" dirty="0"/>
              <a:t>整数集</a:t>
            </a:r>
            <a:r>
              <a:rPr lang="en-US" altLang="zh-CN" dirty="0"/>
              <a:t>Z</a:t>
            </a:r>
            <a:r>
              <a:rPr lang="zh-CN" altLang="zh-CN" dirty="0"/>
              <a:t>上的整除关系</a:t>
            </a:r>
            <a:r>
              <a:rPr lang="en-US" altLang="zh-CN" dirty="0"/>
              <a:t>R</a:t>
            </a:r>
            <a:r>
              <a:rPr lang="zh-CN" altLang="zh-CN" dirty="0"/>
              <a:t>又被称为</a:t>
            </a:r>
            <a:r>
              <a:rPr lang="en-US" altLang="zh-CN" dirty="0">
                <a:solidFill>
                  <a:srgbClr val="C00000"/>
                </a:solidFill>
              </a:rPr>
              <a:t>Z</a:t>
            </a:r>
            <a:r>
              <a:rPr lang="zh-CN" altLang="zh-CN" dirty="0">
                <a:solidFill>
                  <a:srgbClr val="C00000"/>
                </a:solidFill>
              </a:rPr>
              <a:t>上以</a:t>
            </a:r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zh-CN" altLang="zh-CN" dirty="0">
                <a:solidFill>
                  <a:srgbClr val="C00000"/>
                </a:solidFill>
              </a:rPr>
              <a:t>为模的同余关系</a:t>
            </a:r>
            <a:r>
              <a:rPr lang="en-US" altLang="zh-CN" dirty="0"/>
              <a:t>(Congruence Relation)</a:t>
            </a:r>
            <a:r>
              <a:rPr lang="zh-CN" altLang="en-US" dirty="0"/>
              <a:t>，记</a:t>
            </a:r>
            <a:r>
              <a:rPr lang="en-US" altLang="zh-CN" dirty="0" err="1"/>
              <a:t>xRy</a:t>
            </a:r>
            <a:r>
              <a:rPr lang="zh-CN" altLang="en-US" dirty="0"/>
              <a:t>为</a:t>
            </a:r>
          </a:p>
          <a:p>
            <a:pPr marL="0" indent="0" algn="r">
              <a:lnSpc>
                <a:spcPct val="16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</a:rPr>
              <a:t>x</a:t>
            </a:r>
            <a:r>
              <a:rPr lang="en-US" altLang="zh-CN" dirty="0"/>
              <a:t> ≡ </a:t>
            </a:r>
            <a:r>
              <a:rPr lang="en-US" altLang="zh-CN" dirty="0">
                <a:solidFill>
                  <a:srgbClr val="0000FF"/>
                </a:solidFill>
              </a:rPr>
              <a:t>y(mod n)                                                 </a:t>
            </a:r>
            <a:r>
              <a:rPr lang="en-US" altLang="zh-CN" dirty="0"/>
              <a:t>(5-2)</a:t>
            </a:r>
          </a:p>
          <a:p>
            <a:pPr marL="0" indent="0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zh-CN" dirty="0"/>
              <a:t>通常称</a:t>
            </a:r>
            <a:r>
              <a:rPr lang="en-US" altLang="zh-CN" dirty="0"/>
              <a:t>(5-2</a:t>
            </a:r>
            <a:r>
              <a:rPr lang="zh-CN" altLang="zh-CN" dirty="0"/>
              <a:t>）为</a:t>
            </a:r>
            <a:r>
              <a:rPr lang="zh-CN" altLang="zh-CN" dirty="0">
                <a:solidFill>
                  <a:srgbClr val="C00000"/>
                </a:solidFill>
              </a:rPr>
              <a:t>同余式</a:t>
            </a:r>
            <a:r>
              <a:rPr lang="zh-CN" altLang="zh-CN" dirty="0"/>
              <a:t>（</a:t>
            </a:r>
            <a:r>
              <a:rPr lang="en-US" altLang="zh-CN" dirty="0"/>
              <a:t>Congruence</a:t>
            </a:r>
            <a:r>
              <a:rPr lang="zh-CN" altLang="zh-CN" dirty="0"/>
              <a:t>）。</a:t>
            </a:r>
          </a:p>
          <a:p>
            <a:pPr marL="0" indent="0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dirty="0"/>
              <a:t>如用</a:t>
            </a:r>
            <a:r>
              <a:rPr lang="en-US" altLang="zh-CN" dirty="0" err="1"/>
              <a:t>res</a:t>
            </a:r>
            <a:r>
              <a:rPr lang="en-US" altLang="zh-CN" baseline="-30000" dirty="0" err="1"/>
              <a:t>n</a:t>
            </a:r>
            <a:r>
              <a:rPr lang="en-US" altLang="zh-CN" dirty="0"/>
              <a:t>(x)</a:t>
            </a:r>
            <a:r>
              <a:rPr lang="zh-CN" altLang="en-US" dirty="0"/>
              <a:t>表示</a:t>
            </a:r>
            <a:r>
              <a:rPr lang="en-US" altLang="zh-CN" dirty="0"/>
              <a:t>x</a:t>
            </a:r>
            <a:r>
              <a:rPr lang="zh-CN" altLang="en-US" dirty="0"/>
              <a:t>除以</a:t>
            </a:r>
            <a:r>
              <a:rPr lang="en-US" altLang="zh-CN" dirty="0"/>
              <a:t>n</a:t>
            </a:r>
            <a:r>
              <a:rPr lang="zh-CN" altLang="en-US" dirty="0"/>
              <a:t>的余数，则</a:t>
            </a:r>
          </a:p>
          <a:p>
            <a:pPr marL="0" indent="0" algn="ctr">
              <a:lnSpc>
                <a:spcPct val="16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</a:rPr>
              <a:t>x</a:t>
            </a:r>
            <a:r>
              <a:rPr lang="en-US" altLang="zh-CN" dirty="0"/>
              <a:t> ≡ </a:t>
            </a:r>
            <a:r>
              <a:rPr lang="en-US" altLang="zh-CN" dirty="0">
                <a:solidFill>
                  <a:srgbClr val="0000FF"/>
                </a:solidFill>
              </a:rPr>
              <a:t>y(mod n) </a:t>
            </a:r>
            <a:r>
              <a:rPr lang="en-US" altLang="zh-CN" dirty="0">
                <a:solidFill>
                  <a:srgbClr val="0000FF"/>
                </a:solidFill>
                <a:sym typeface="Symbol" panose="05050102010706020507" pitchFamily="18" charset="2"/>
              </a:rPr>
              <a:t> </a:t>
            </a:r>
            <a:r>
              <a:rPr lang="en-US" altLang="zh-CN" dirty="0" err="1">
                <a:solidFill>
                  <a:srgbClr val="0000FF"/>
                </a:solidFill>
              </a:rPr>
              <a:t>res</a:t>
            </a:r>
            <a:r>
              <a:rPr lang="en-US" altLang="zh-CN" baseline="-30000" dirty="0" err="1">
                <a:solidFill>
                  <a:srgbClr val="0000FF"/>
                </a:solidFill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(x)</a:t>
            </a:r>
            <a:r>
              <a:rPr lang="zh-CN" altLang="en-US" dirty="0">
                <a:solidFill>
                  <a:srgbClr val="0000FF"/>
                </a:solidFill>
              </a:rPr>
              <a:t>＝</a:t>
            </a:r>
            <a:r>
              <a:rPr lang="en-US" altLang="zh-CN" dirty="0" err="1">
                <a:solidFill>
                  <a:srgbClr val="0000FF"/>
                </a:solidFill>
              </a:rPr>
              <a:t>res</a:t>
            </a:r>
            <a:r>
              <a:rPr lang="en-US" altLang="zh-CN" baseline="-30000" dirty="0" err="1">
                <a:solidFill>
                  <a:srgbClr val="0000FF"/>
                </a:solidFill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(y)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60000"/>
              </a:lnSpc>
              <a:spcBef>
                <a:spcPct val="0"/>
              </a:spcBef>
              <a:buNone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2C734584-9CA3-4358-8EDB-852246681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7575" y="315985"/>
            <a:ext cx="8050488" cy="585924"/>
          </a:xfrm>
        </p:spPr>
        <p:txBody>
          <a:bodyPr/>
          <a:lstStyle/>
          <a:p>
            <a:pPr eaLnBrk="1" hangingPunct="1"/>
            <a:r>
              <a:rPr lang="zh-CN" altLang="en-US"/>
              <a:t>以</a:t>
            </a:r>
            <a:r>
              <a:rPr lang="en-US" altLang="zh-CN"/>
              <a:t>n</a:t>
            </a:r>
            <a:r>
              <a:rPr lang="zh-CN" altLang="en-US"/>
              <a:t>为模的同余关系</a:t>
            </a:r>
          </a:p>
        </p:txBody>
      </p:sp>
      <p:sp>
        <p:nvSpPr>
          <p:cNvPr id="1677315" name="Rectangle 3">
            <a:extLst>
              <a:ext uri="{FF2B5EF4-FFF2-40B4-BE49-F238E27FC236}">
                <a16:creationId xmlns:a16="http://schemas.microsoft.com/office/drawing/2014/main" id="{1C1DCAFA-1F95-4852-9CEE-78D8F4F13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822951"/>
            <a:ext cx="11430000" cy="321368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3333FF"/>
                </a:solidFill>
              </a:rPr>
              <a:t>Z</a:t>
            </a:r>
            <a:r>
              <a:rPr lang="zh-CN" altLang="zh-CN" dirty="0">
                <a:solidFill>
                  <a:srgbClr val="3333FF"/>
                </a:solidFill>
              </a:rPr>
              <a:t>上的整除关系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zh-CN" dirty="0">
                <a:solidFill>
                  <a:srgbClr val="3333FF"/>
                </a:solidFill>
              </a:rPr>
              <a:t>将</a:t>
            </a:r>
            <a:r>
              <a:rPr lang="en-US" altLang="zh-CN" dirty="0">
                <a:solidFill>
                  <a:srgbClr val="3333FF"/>
                </a:solidFill>
              </a:rPr>
              <a:t>Z</a:t>
            </a:r>
            <a:r>
              <a:rPr lang="zh-CN" altLang="zh-CN" dirty="0">
                <a:solidFill>
                  <a:srgbClr val="3333FF"/>
                </a:solidFill>
              </a:rPr>
              <a:t>分成了下面</a:t>
            </a:r>
            <a:r>
              <a:rPr lang="en-US" altLang="zh-CN" dirty="0">
                <a:solidFill>
                  <a:srgbClr val="3333FF"/>
                </a:solidFill>
              </a:rPr>
              <a:t>n</a:t>
            </a:r>
            <a:r>
              <a:rPr lang="zh-CN" altLang="zh-CN" dirty="0">
                <a:solidFill>
                  <a:srgbClr val="3333FF"/>
                </a:solidFill>
              </a:rPr>
              <a:t>个互不相交的子集，且这些子集的并集为</a:t>
            </a:r>
            <a:r>
              <a:rPr lang="en-US" altLang="zh-CN" dirty="0">
                <a:solidFill>
                  <a:srgbClr val="3333FF"/>
                </a:solidFill>
              </a:rPr>
              <a:t>Z</a:t>
            </a:r>
            <a:r>
              <a:rPr lang="zh-CN" altLang="zh-CN" dirty="0">
                <a:solidFill>
                  <a:srgbClr val="3333FF"/>
                </a:solidFill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0 </a:t>
            </a:r>
            <a:r>
              <a:rPr lang="en-US" altLang="zh-CN" dirty="0"/>
              <a:t>={…, −2n,−n,0,n,2n,…}</a:t>
            </a:r>
            <a:r>
              <a:rPr lang="zh-CN" altLang="zh-CN" dirty="0"/>
              <a:t>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1 </a:t>
            </a:r>
            <a:r>
              <a:rPr lang="en-US" altLang="zh-CN" dirty="0"/>
              <a:t>={…,−2n</a:t>
            </a:r>
            <a:r>
              <a:rPr lang="zh-CN" altLang="zh-CN" dirty="0"/>
              <a:t>＋</a:t>
            </a:r>
            <a:r>
              <a:rPr lang="en-US" altLang="zh-CN" dirty="0"/>
              <a:t>1,−n</a:t>
            </a:r>
            <a:r>
              <a:rPr lang="zh-CN" altLang="zh-CN" dirty="0"/>
              <a:t>＋</a:t>
            </a:r>
            <a:r>
              <a:rPr lang="en-US" altLang="zh-CN" dirty="0"/>
              <a:t>1,1,n</a:t>
            </a:r>
            <a:r>
              <a:rPr lang="zh-CN" altLang="zh-CN" dirty="0"/>
              <a:t>＋</a:t>
            </a:r>
            <a:r>
              <a:rPr lang="en-US" altLang="zh-CN" dirty="0"/>
              <a:t>1,2n</a:t>
            </a:r>
            <a:r>
              <a:rPr lang="zh-CN" altLang="zh-CN" dirty="0"/>
              <a:t>＋</a:t>
            </a:r>
            <a:r>
              <a:rPr lang="en-US" altLang="zh-CN" dirty="0"/>
              <a:t>1,…}</a:t>
            </a:r>
            <a:r>
              <a:rPr lang="zh-CN" altLang="zh-CN" dirty="0"/>
              <a:t>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……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S</a:t>
            </a:r>
            <a:r>
              <a:rPr lang="en-US" altLang="zh-CN" baseline="-25000" dirty="0"/>
              <a:t>n-1 </a:t>
            </a:r>
            <a:r>
              <a:rPr lang="en-US" altLang="zh-CN" dirty="0"/>
              <a:t>={…,−2n−1,−n−1,−1,n−1,2n−1, …}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11FBEFE-86AC-45A9-B73A-751263929311}"/>
              </a:ext>
            </a:extLst>
          </p:cNvPr>
          <p:cNvGrpSpPr/>
          <p:nvPr/>
        </p:nvGrpSpPr>
        <p:grpSpPr>
          <a:xfrm>
            <a:off x="384175" y="2445836"/>
            <a:ext cx="10255983" cy="2443425"/>
            <a:chOff x="384175" y="2445836"/>
            <a:chExt cx="10255983" cy="2443425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C9B6A996-08D1-4649-8129-5A8EABF7D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775" y="3624281"/>
              <a:ext cx="3169383" cy="1264980"/>
            </a:xfrm>
            <a:prstGeom prst="cloudCallout">
              <a:avLst>
                <a:gd name="adj1" fmla="val -104351"/>
                <a:gd name="adj2" fmla="val -2454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itchFamily="2" charset="-122"/>
                  <a:ea typeface="黑体" pitchFamily="2" charset="-122"/>
                </a:rPr>
                <a:t>称为集合</a:t>
              </a:r>
              <a:r>
                <a:rPr kumimoji="1"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itchFamily="2" charset="-122"/>
                  <a:ea typeface="黑体" pitchFamily="2" charset="-122"/>
                </a:rPr>
                <a:t>Z</a:t>
              </a:r>
              <a:r>
                <a:rPr kumimoji="1"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黑体" pitchFamily="2" charset="-122"/>
                  <a:ea typeface="黑体" pitchFamily="2" charset="-122"/>
                </a:rPr>
                <a:t>的一个划分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A5FB737-17D3-4445-9764-0F33841A3906}"/>
                </a:ext>
              </a:extLst>
            </p:cNvPr>
            <p:cNvSpPr/>
            <p:nvPr/>
          </p:nvSpPr>
          <p:spPr>
            <a:xfrm>
              <a:off x="384175" y="2445836"/>
              <a:ext cx="6705600" cy="24384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1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7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7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7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7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7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7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7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7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7315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本章导读</a:t>
            </a:r>
          </a:p>
        </p:txBody>
      </p:sp>
      <p:sp>
        <p:nvSpPr>
          <p:cNvPr id="134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939" y="753416"/>
            <a:ext cx="11580436" cy="575374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ct val="0"/>
              </a:spcBef>
              <a:buClr>
                <a:srgbClr val="800080"/>
              </a:buClr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判定下列关系具有哪些性质？</a:t>
            </a:r>
            <a:endParaRPr lang="en-US" altLang="zh-CN" dirty="0">
              <a:solidFill>
                <a:srgbClr val="C00000"/>
              </a:solidFill>
            </a:endParaRPr>
          </a:p>
          <a:p>
            <a:pPr marL="533400" indent="-533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AutoNum type="arabicPeriod"/>
              <a:defRPr/>
            </a:pPr>
            <a:r>
              <a:rPr lang="zh-CN" altLang="en-US" dirty="0"/>
              <a:t>生活中的</a:t>
            </a:r>
            <a:r>
              <a:rPr lang="zh-CN" altLang="en-US" dirty="0">
                <a:solidFill>
                  <a:srgbClr val="0000CC"/>
                </a:solidFill>
              </a:rPr>
              <a:t>朋友关系、同学关系</a:t>
            </a:r>
            <a:r>
              <a:rPr lang="zh-CN" altLang="en-US" dirty="0"/>
              <a:t>。</a:t>
            </a:r>
          </a:p>
          <a:p>
            <a:pPr marL="533400" indent="-533400">
              <a:lnSpc>
                <a:spcPct val="250000"/>
              </a:lnSpc>
              <a:spcBef>
                <a:spcPct val="0"/>
              </a:spcBef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dirty="0"/>
              <a:t>全体中国人集合上的</a:t>
            </a:r>
            <a:r>
              <a:rPr lang="zh-CN" altLang="en-US" dirty="0">
                <a:solidFill>
                  <a:srgbClr val="0000CC"/>
                </a:solidFill>
              </a:rPr>
              <a:t>同姓关系</a:t>
            </a:r>
            <a:r>
              <a:rPr lang="zh-CN" altLang="en-US" dirty="0"/>
              <a:t>。</a:t>
            </a:r>
          </a:p>
          <a:p>
            <a:pPr marL="533400" indent="-533400">
              <a:lnSpc>
                <a:spcPct val="250000"/>
              </a:lnSpc>
              <a:spcBef>
                <a:spcPct val="0"/>
              </a:spcBef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dirty="0"/>
              <a:t>设集合</a:t>
            </a:r>
            <a:r>
              <a:rPr lang="en-US" altLang="zh-CN" dirty="0"/>
              <a:t>A={1, 2, 3}</a:t>
            </a:r>
            <a:r>
              <a:rPr lang="zh-CN" altLang="en-US" dirty="0"/>
              <a:t>，</a:t>
            </a:r>
            <a:r>
              <a:rPr lang="en-US" altLang="zh-CN" dirty="0"/>
              <a:t>R={&lt;1,3&gt;&lt;3,2&gt;,&lt;1,2&gt;}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上的关系。</a:t>
            </a:r>
          </a:p>
          <a:p>
            <a:pPr marL="533400" indent="-533400">
              <a:lnSpc>
                <a:spcPct val="250000"/>
              </a:lnSpc>
              <a:spcBef>
                <a:spcPct val="0"/>
              </a:spcBef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endParaRPr lang="en-US" altLang="zh-CN" dirty="0"/>
          </a:p>
          <a:p>
            <a:pPr marL="533400" indent="-533400">
              <a:lnSpc>
                <a:spcPct val="200000"/>
              </a:lnSpc>
              <a:spcBef>
                <a:spcPct val="0"/>
              </a:spcBef>
              <a:buClr>
                <a:srgbClr val="800080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dirty="0"/>
              <a:t>设集合</a:t>
            </a:r>
            <a:r>
              <a:rPr lang="en-US" altLang="zh-CN" dirty="0"/>
              <a:t>A={1, 2}</a:t>
            </a:r>
            <a:r>
              <a:rPr lang="zh-CN" altLang="en-US" dirty="0"/>
              <a:t>，</a:t>
            </a:r>
            <a:r>
              <a:rPr lang="en-US" altLang="zh-CN" dirty="0"/>
              <a:t>R={&lt;1,1&gt;&lt;2,2&gt;,&lt;1,2&gt;}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上的关系。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A11563-6C9A-448D-A9D9-E6812419A024}"/>
              </a:ext>
            </a:extLst>
          </p:cNvPr>
          <p:cNvSpPr/>
          <p:nvPr/>
        </p:nvSpPr>
        <p:spPr>
          <a:xfrm>
            <a:off x="5856952" y="1667736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i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自反性，对称性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93BE9E-85F1-46A4-BB15-AF3448DE8AC3}"/>
              </a:ext>
            </a:extLst>
          </p:cNvPr>
          <p:cNvSpPr/>
          <p:nvPr/>
        </p:nvSpPr>
        <p:spPr>
          <a:xfrm>
            <a:off x="5856952" y="2553629"/>
            <a:ext cx="3743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i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自反性，对称性和传递性 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1423B3-6A8C-4CEC-BADB-DD94E5831029}"/>
              </a:ext>
            </a:extLst>
          </p:cNvPr>
          <p:cNvSpPr/>
          <p:nvPr/>
        </p:nvSpPr>
        <p:spPr>
          <a:xfrm>
            <a:off x="5737747" y="5807521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i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自反性，反对称性和传递性 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377DF-C6BE-4C90-969B-B154841D4014}"/>
              </a:ext>
            </a:extLst>
          </p:cNvPr>
          <p:cNvSpPr/>
          <p:nvPr/>
        </p:nvSpPr>
        <p:spPr>
          <a:xfrm>
            <a:off x="5856952" y="4325415"/>
            <a:ext cx="4519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i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2" charset="-122"/>
                <a:ea typeface="黑体" pitchFamily="2" charset="-122"/>
              </a:rPr>
              <a:t>反自反性，反对称性和传递性 </a:t>
            </a:r>
            <a:endParaRPr lang="zh-CN" altLang="en-US" dirty="0">
              <a:solidFill>
                <a:srgbClr val="0000CC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6D3805-AEC6-4028-8895-986816318538}"/>
              </a:ext>
            </a:extLst>
          </p:cNvPr>
          <p:cNvGrpSpPr/>
          <p:nvPr/>
        </p:nvGrpSpPr>
        <p:grpSpPr>
          <a:xfrm>
            <a:off x="309939" y="1221095"/>
            <a:ext cx="10818436" cy="1116111"/>
            <a:chOff x="309939" y="1221095"/>
            <a:chExt cx="10818436" cy="111611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BCDB21-F104-4B16-8F59-9977E11D182A}"/>
                </a:ext>
              </a:extLst>
            </p:cNvPr>
            <p:cNvSpPr/>
            <p:nvPr/>
          </p:nvSpPr>
          <p:spPr>
            <a:xfrm>
              <a:off x="309939" y="1600994"/>
              <a:ext cx="8456236" cy="714657"/>
            </a:xfrm>
            <a:prstGeom prst="rect">
              <a:avLst/>
            </a:prstGeom>
            <a:noFill/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622CF005-1F5B-49BF-98F8-B413B1555C94}"/>
                </a:ext>
              </a:extLst>
            </p:cNvPr>
            <p:cNvSpPr/>
            <p:nvPr/>
          </p:nvSpPr>
          <p:spPr>
            <a:xfrm>
              <a:off x="8924597" y="1221095"/>
              <a:ext cx="2203778" cy="1116111"/>
            </a:xfrm>
            <a:prstGeom prst="wedgeEllipseCallout">
              <a:avLst>
                <a:gd name="adj1" fmla="val -55352"/>
                <a:gd name="adj2" fmla="val 165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相容关系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1B17F3-3FC1-4699-8D0C-D1F90BBD1FA3}"/>
              </a:ext>
            </a:extLst>
          </p:cNvPr>
          <p:cNvGrpSpPr/>
          <p:nvPr/>
        </p:nvGrpSpPr>
        <p:grpSpPr>
          <a:xfrm>
            <a:off x="307975" y="2509300"/>
            <a:ext cx="11061948" cy="1375869"/>
            <a:chOff x="309939" y="1600994"/>
            <a:chExt cx="11061948" cy="137586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08AD7EA-7662-4154-8702-3E6F5E7E7F51}"/>
                </a:ext>
              </a:extLst>
            </p:cNvPr>
            <p:cNvSpPr/>
            <p:nvPr/>
          </p:nvSpPr>
          <p:spPr>
            <a:xfrm>
              <a:off x="309939" y="1600994"/>
              <a:ext cx="9144000" cy="714657"/>
            </a:xfrm>
            <a:prstGeom prst="rect">
              <a:avLst/>
            </a:prstGeom>
            <a:noFill/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对话气泡: 椭圆形 17">
              <a:extLst>
                <a:ext uri="{FF2B5EF4-FFF2-40B4-BE49-F238E27FC236}">
                  <a16:creationId xmlns:a16="http://schemas.microsoft.com/office/drawing/2014/main" id="{123737B9-34EA-4CFE-8E08-21E1801E961D}"/>
                </a:ext>
              </a:extLst>
            </p:cNvPr>
            <p:cNvSpPr/>
            <p:nvPr/>
          </p:nvSpPr>
          <p:spPr>
            <a:xfrm>
              <a:off x="9168109" y="1860752"/>
              <a:ext cx="2203778" cy="1116111"/>
            </a:xfrm>
            <a:prstGeom prst="wedgeEllipseCallout">
              <a:avLst>
                <a:gd name="adj1" fmla="val -70171"/>
                <a:gd name="adj2" fmla="val -127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等价关系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386F36E-34A9-466E-A3AC-DF3C843155EA}"/>
              </a:ext>
            </a:extLst>
          </p:cNvPr>
          <p:cNvGrpSpPr/>
          <p:nvPr/>
        </p:nvGrpSpPr>
        <p:grpSpPr>
          <a:xfrm>
            <a:off x="326389" y="3440381"/>
            <a:ext cx="9811385" cy="1568320"/>
            <a:chOff x="309938" y="748842"/>
            <a:chExt cx="9811385" cy="15683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AFE4AE-F688-4304-A559-77F8ABD19C1F}"/>
                </a:ext>
              </a:extLst>
            </p:cNvPr>
            <p:cNvSpPr/>
            <p:nvPr/>
          </p:nvSpPr>
          <p:spPr>
            <a:xfrm>
              <a:off x="309938" y="748842"/>
              <a:ext cx="9811385" cy="1566810"/>
            </a:xfrm>
            <a:prstGeom prst="rect">
              <a:avLst/>
            </a:prstGeom>
            <a:noFill/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对话气泡: 椭圆形 20">
              <a:extLst>
                <a:ext uri="{FF2B5EF4-FFF2-40B4-BE49-F238E27FC236}">
                  <a16:creationId xmlns:a16="http://schemas.microsoft.com/office/drawing/2014/main" id="{DF8ACD31-1FC5-4CA3-850A-D81ED08A4F13}"/>
                </a:ext>
              </a:extLst>
            </p:cNvPr>
            <p:cNvSpPr/>
            <p:nvPr/>
          </p:nvSpPr>
          <p:spPr>
            <a:xfrm>
              <a:off x="2425124" y="1201051"/>
              <a:ext cx="2058504" cy="1116111"/>
            </a:xfrm>
            <a:prstGeom prst="wedgeEllipseCallout">
              <a:avLst>
                <a:gd name="adj1" fmla="val 111803"/>
                <a:gd name="adj2" fmla="val 48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拟序关系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44A8648-155D-49BA-84E3-0C05B4ACD0D6}"/>
              </a:ext>
            </a:extLst>
          </p:cNvPr>
          <p:cNvGrpSpPr/>
          <p:nvPr/>
        </p:nvGrpSpPr>
        <p:grpSpPr>
          <a:xfrm>
            <a:off x="307975" y="5191851"/>
            <a:ext cx="9811385" cy="1509395"/>
            <a:chOff x="309938" y="748842"/>
            <a:chExt cx="9811385" cy="156832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5A0981B-DE03-4882-AD2F-F1CB7986B8E7}"/>
                </a:ext>
              </a:extLst>
            </p:cNvPr>
            <p:cNvSpPr/>
            <p:nvPr/>
          </p:nvSpPr>
          <p:spPr>
            <a:xfrm>
              <a:off x="309938" y="748842"/>
              <a:ext cx="9811385" cy="1566810"/>
            </a:xfrm>
            <a:prstGeom prst="rect">
              <a:avLst/>
            </a:prstGeom>
            <a:noFill/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对话气泡: 椭圆形 23">
              <a:extLst>
                <a:ext uri="{FF2B5EF4-FFF2-40B4-BE49-F238E27FC236}">
                  <a16:creationId xmlns:a16="http://schemas.microsoft.com/office/drawing/2014/main" id="{82AC91FA-FA5B-43A4-8ABF-0CB93AF825BB}"/>
                </a:ext>
              </a:extLst>
            </p:cNvPr>
            <p:cNvSpPr/>
            <p:nvPr/>
          </p:nvSpPr>
          <p:spPr>
            <a:xfrm>
              <a:off x="2425124" y="1201051"/>
              <a:ext cx="2058504" cy="1116111"/>
            </a:xfrm>
            <a:prstGeom prst="wedgeEllipseCallout">
              <a:avLst>
                <a:gd name="adj1" fmla="val 116245"/>
                <a:gd name="adj2" fmla="val -61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偏序关系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68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4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4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4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4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587" grpId="0" uiExpand="1" build="p"/>
      <p:bldP spid="2" grpId="0"/>
      <p:bldP spid="6" grpId="0"/>
      <p:bldP spid="7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F1EF3343-4F60-4D67-8B75-86FD923A6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375" y="272340"/>
            <a:ext cx="8050488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集合的划分的定义</a:t>
            </a:r>
          </a:p>
        </p:txBody>
      </p:sp>
      <p:sp>
        <p:nvSpPr>
          <p:cNvPr id="1679363" name="Rectangle 3">
            <a:extLst>
              <a:ext uri="{FF2B5EF4-FFF2-40B4-BE49-F238E27FC236}">
                <a16:creationId xmlns:a16="http://schemas.microsoft.com/office/drawing/2014/main" id="{202CB37D-0583-4339-9AED-AFC492C63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2039" y="861640"/>
            <a:ext cx="11782642" cy="4015953"/>
          </a:xfrm>
        </p:spPr>
        <p:txBody>
          <a:bodyPr>
            <a:normAutofit/>
          </a:bodyPr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5.4  </a:t>
            </a:r>
            <a:r>
              <a:rPr lang="zh-CN" altLang="en-US" dirty="0"/>
              <a:t>给定非空集合</a:t>
            </a:r>
            <a:r>
              <a:rPr lang="en-US" altLang="zh-CN" dirty="0"/>
              <a:t>A</a:t>
            </a:r>
            <a:r>
              <a:rPr lang="zh-CN" altLang="en-US" dirty="0"/>
              <a:t>，设有集合</a:t>
            </a:r>
            <a:r>
              <a:rPr lang="en-US" altLang="zh-CN" dirty="0"/>
              <a:t>S={A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,…,A</a:t>
            </a:r>
            <a:r>
              <a:rPr lang="en-US" altLang="zh-CN" baseline="-25000" dirty="0"/>
              <a:t>m</a:t>
            </a:r>
            <a:r>
              <a:rPr lang="en-US" altLang="zh-CN" dirty="0"/>
              <a:t>}</a:t>
            </a:r>
            <a:r>
              <a:rPr lang="zh-CN" altLang="en-US" dirty="0"/>
              <a:t>。如果满足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(1) A</a:t>
            </a:r>
            <a:r>
              <a:rPr lang="en-US" altLang="zh-CN" baseline="-25000" dirty="0"/>
              <a:t>i</a:t>
            </a:r>
            <a:r>
              <a:rPr lang="en-US" altLang="zh-CN" noProof="1">
                <a:solidFill>
                  <a:srgbClr val="0000CC"/>
                </a:solidFill>
                <a:sym typeface="Symbol" panose="05050102010706020507" pitchFamily="18" charset="2"/>
              </a:rPr>
              <a:t></a:t>
            </a:r>
            <a:r>
              <a:rPr lang="en-US" altLang="zh-CN" dirty="0">
                <a:sym typeface="Symbol" panose="05050102010706020507" pitchFamily="18" charset="2"/>
              </a:rPr>
              <a:t>A</a:t>
            </a:r>
            <a:r>
              <a:rPr lang="zh-CN" altLang="en-US" dirty="0">
                <a:sym typeface="Symbol" panose="05050102010706020507" pitchFamily="18" charset="2"/>
              </a:rPr>
              <a:t>且</a:t>
            </a:r>
            <a:r>
              <a:rPr lang="en-US" altLang="zh-CN" dirty="0"/>
              <a:t>A</a:t>
            </a:r>
            <a:r>
              <a:rPr lang="en-US" altLang="zh-CN" baseline="-25000" dirty="0"/>
              <a:t>i</a:t>
            </a:r>
            <a:r>
              <a:rPr lang="zh-CN" altLang="en-US" dirty="0"/>
              <a:t>≠</a:t>
            </a:r>
            <a:r>
              <a:rPr lang="en-US" altLang="zh-CN" dirty="0"/>
              <a:t>Φ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＝</a:t>
            </a:r>
            <a:r>
              <a:rPr lang="en-US" altLang="zh-CN" dirty="0"/>
              <a:t>1,2,…,m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	(2) 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∩A</a:t>
            </a:r>
            <a:r>
              <a:rPr lang="en-US" altLang="zh-CN" baseline="-25000" dirty="0" err="1"/>
              <a:t>j</a:t>
            </a:r>
            <a:r>
              <a:rPr lang="zh-CN" altLang="en-US" dirty="0"/>
              <a:t>＝</a:t>
            </a:r>
            <a:r>
              <a:rPr lang="en-US" altLang="zh-CN" dirty="0"/>
              <a:t>Φ</a:t>
            </a:r>
            <a:r>
              <a:rPr lang="zh-CN" altLang="en-US" dirty="0"/>
              <a:t>，</a:t>
            </a:r>
            <a:r>
              <a:rPr lang="en-US" altLang="zh-CN" dirty="0" err="1"/>
              <a:t>i≠j</a:t>
            </a:r>
            <a:r>
              <a:rPr lang="zh-CN" altLang="en-US" dirty="0"/>
              <a:t>，</a:t>
            </a:r>
            <a:r>
              <a:rPr lang="en-US" altLang="zh-CN" dirty="0" err="1"/>
              <a:t>i,j</a:t>
            </a:r>
            <a:r>
              <a:rPr lang="zh-CN" altLang="en-US" dirty="0"/>
              <a:t>＝</a:t>
            </a:r>
            <a:r>
              <a:rPr lang="en-US" altLang="zh-CN" dirty="0"/>
              <a:t>1,2,…,m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FF0000"/>
                </a:solidFill>
              </a:rPr>
              <a:t>    </a:t>
            </a:r>
            <a:endParaRPr lang="zh-CN" altLang="en-US" dirty="0"/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dirty="0"/>
              <a:t>	(3)	      </a:t>
            </a:r>
            <a:r>
              <a:rPr lang="zh-CN" altLang="en-US" dirty="0"/>
              <a:t>。</a:t>
            </a:r>
          </a:p>
        </p:txBody>
      </p:sp>
      <p:sp>
        <p:nvSpPr>
          <p:cNvPr id="18437" name="Rectangle 4">
            <a:extLst>
              <a:ext uri="{FF2B5EF4-FFF2-40B4-BE49-F238E27FC236}">
                <a16:creationId xmlns:a16="http://schemas.microsoft.com/office/drawing/2014/main" id="{7396CC71-89D9-46E9-809E-176A126D1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117" y="3003894"/>
            <a:ext cx="184774" cy="5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1" b="0">
              <a:solidFill>
                <a:srgbClr val="FF0000"/>
              </a:solidFill>
            </a:endParaRPr>
          </a:p>
        </p:txBody>
      </p:sp>
      <p:graphicFrame>
        <p:nvGraphicFramePr>
          <p:cNvPr id="1679365" name="Object 5">
            <a:extLst>
              <a:ext uri="{FF2B5EF4-FFF2-40B4-BE49-F238E27FC236}">
                <a16:creationId xmlns:a16="http://schemas.microsoft.com/office/drawing/2014/main" id="{BA91F7DA-A5BE-448E-9F35-11FC1F4ED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43894"/>
              </p:ext>
            </p:extLst>
          </p:nvPr>
        </p:nvGraphicFramePr>
        <p:xfrm>
          <a:off x="1898754" y="2598503"/>
          <a:ext cx="12938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99" name="Equation" r:id="rId4" imgW="520560" imgH="406080" progId="Equation.DSMT4">
                  <p:embed/>
                </p:oleObj>
              </mc:Choice>
              <mc:Fallback>
                <p:oleObj name="Equation" r:id="rId4" imgW="520560" imgH="406080" progId="Equation.DSMT4">
                  <p:embed/>
                  <p:pic>
                    <p:nvPicPr>
                      <p:cNvPr id="1679365" name="Object 5">
                        <a:extLst>
                          <a:ext uri="{FF2B5EF4-FFF2-40B4-BE49-F238E27FC236}">
                            <a16:creationId xmlns:a16="http://schemas.microsoft.com/office/drawing/2014/main" id="{BA91F7DA-A5BE-448E-9F35-11FC1F4EDE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754" y="2598503"/>
                        <a:ext cx="129381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366" name="Rectangle 6">
            <a:extLst>
              <a:ext uri="{FF2B5EF4-FFF2-40B4-BE49-F238E27FC236}">
                <a16:creationId xmlns:a16="http://schemas.microsoft.com/office/drawing/2014/main" id="{69338F65-53FB-40FA-92CA-F3825F308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69" y="3418964"/>
            <a:ext cx="11201400" cy="126158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则称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S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为集合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的</a:t>
            </a:r>
            <a:r>
              <a:rPr kumimoji="1" lang="zh-CN" altLang="en-US" b="1" dirty="0">
                <a:solidFill>
                  <a:srgbClr val="3333FF"/>
                </a:solidFill>
                <a:latin typeface="+mn-ea"/>
              </a:rPr>
              <a:t>一个</a:t>
            </a:r>
            <a:r>
              <a:rPr kumimoji="1"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划分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(Partition)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，而</a:t>
            </a:r>
            <a:r>
              <a:rPr lang="en-US" altLang="zh-CN" b="1" dirty="0">
                <a:latin typeface="+mn-ea"/>
              </a:rPr>
              <a:t>A</a:t>
            </a:r>
            <a:r>
              <a:rPr lang="en-US" altLang="zh-CN" b="1" baseline="-25000" dirty="0">
                <a:latin typeface="+mn-ea"/>
              </a:rPr>
              <a:t>1</a:t>
            </a:r>
            <a:r>
              <a:rPr lang="en-US" altLang="zh-CN" b="1" dirty="0">
                <a:latin typeface="+mn-ea"/>
              </a:rPr>
              <a:t>,A</a:t>
            </a:r>
            <a:r>
              <a:rPr lang="en-US" altLang="zh-CN" b="1" baseline="-25000" dirty="0">
                <a:latin typeface="+mn-ea"/>
              </a:rPr>
              <a:t>2</a:t>
            </a:r>
            <a:r>
              <a:rPr lang="en-US" altLang="zh-CN" b="1" dirty="0">
                <a:latin typeface="+mn-ea"/>
              </a:rPr>
              <a:t>,…,A</a:t>
            </a:r>
            <a:r>
              <a:rPr lang="en-US" altLang="zh-CN" b="1" baseline="-25000" dirty="0">
                <a:latin typeface="+mn-ea"/>
              </a:rPr>
              <a:t>m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叫做这个划分的</a:t>
            </a:r>
            <a:r>
              <a:rPr kumimoji="1"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块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(Block)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或</a:t>
            </a:r>
            <a:r>
              <a:rPr kumimoji="1"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类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(Class)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。</a:t>
            </a:r>
          </a:p>
        </p:txBody>
      </p:sp>
      <p:sp>
        <p:nvSpPr>
          <p:cNvPr id="8" name="卷形: 垂直 7">
            <a:extLst>
              <a:ext uri="{FF2B5EF4-FFF2-40B4-BE49-F238E27FC236}">
                <a16:creationId xmlns:a16="http://schemas.microsoft.com/office/drawing/2014/main" id="{5145A98E-A425-437E-84F5-BED74DBCF5CA}"/>
              </a:ext>
            </a:extLst>
          </p:cNvPr>
          <p:cNvSpPr/>
          <p:nvPr/>
        </p:nvSpPr>
        <p:spPr>
          <a:xfrm>
            <a:off x="311310" y="5292481"/>
            <a:ext cx="11193759" cy="9144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/>
              <a:t>注意：集合的一个划分一定是该集合的一个覆盖，反之不然。</a:t>
            </a:r>
            <a:endParaRPr lang="zh-CN" altLang="en-US" b="1" dirty="0"/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7BD4430F-77D0-44F2-BE34-9D8FB1F56E5D}"/>
              </a:ext>
            </a:extLst>
          </p:cNvPr>
          <p:cNvSpPr/>
          <p:nvPr/>
        </p:nvSpPr>
        <p:spPr>
          <a:xfrm>
            <a:off x="6861175" y="1597811"/>
            <a:ext cx="5033506" cy="1831983"/>
          </a:xfrm>
          <a:prstGeom prst="wedgeRectCallout">
            <a:avLst>
              <a:gd name="adj1" fmla="val -116754"/>
              <a:gd name="adj2" fmla="val 62086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例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5.5 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中  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{{1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10}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{2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7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9}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{3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6}}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就是集合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A={1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…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10}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的一个划分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52417F-86AB-48E6-9C84-987B3642C03F}"/>
              </a:ext>
            </a:extLst>
          </p:cNvPr>
          <p:cNvSpPr/>
          <p:nvPr/>
        </p:nvSpPr>
        <p:spPr>
          <a:xfrm>
            <a:off x="5013969" y="1291410"/>
            <a:ext cx="6892115" cy="22430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0 </a:t>
            </a:r>
            <a:r>
              <a:rPr lang="en-US" altLang="zh-CN" b="1" dirty="0">
                <a:latin typeface="+mn-ea"/>
              </a:rPr>
              <a:t>={…, −2n,−n,0,n,2n,…}</a:t>
            </a:r>
            <a:r>
              <a:rPr lang="zh-CN" altLang="zh-CN" b="1" dirty="0">
                <a:latin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1 </a:t>
            </a:r>
            <a:r>
              <a:rPr lang="en-US" altLang="zh-CN" b="1" dirty="0">
                <a:latin typeface="+mn-ea"/>
              </a:rPr>
              <a:t>={…,−2n</a:t>
            </a:r>
            <a:r>
              <a:rPr lang="zh-CN" altLang="zh-CN" b="1" dirty="0">
                <a:latin typeface="+mn-ea"/>
              </a:rPr>
              <a:t>＋</a:t>
            </a:r>
            <a:r>
              <a:rPr lang="en-US" altLang="zh-CN" b="1" dirty="0">
                <a:latin typeface="+mn-ea"/>
              </a:rPr>
              <a:t>1,−n</a:t>
            </a:r>
            <a:r>
              <a:rPr lang="zh-CN" altLang="zh-CN" b="1" dirty="0">
                <a:latin typeface="+mn-ea"/>
              </a:rPr>
              <a:t>＋</a:t>
            </a:r>
            <a:r>
              <a:rPr lang="en-US" altLang="zh-CN" b="1" dirty="0">
                <a:latin typeface="+mn-ea"/>
              </a:rPr>
              <a:t>1,1,n</a:t>
            </a:r>
            <a:r>
              <a:rPr lang="zh-CN" altLang="zh-CN" b="1" dirty="0">
                <a:latin typeface="+mn-ea"/>
              </a:rPr>
              <a:t>＋</a:t>
            </a:r>
            <a:r>
              <a:rPr lang="en-US" altLang="zh-CN" b="1" dirty="0">
                <a:latin typeface="+mn-ea"/>
              </a:rPr>
              <a:t>1,2n</a:t>
            </a:r>
            <a:r>
              <a:rPr lang="zh-CN" altLang="zh-CN" b="1" dirty="0">
                <a:latin typeface="+mn-ea"/>
              </a:rPr>
              <a:t>＋</a:t>
            </a:r>
            <a:r>
              <a:rPr lang="en-US" altLang="zh-CN" b="1" dirty="0">
                <a:latin typeface="+mn-ea"/>
              </a:rPr>
              <a:t>1,…}</a:t>
            </a:r>
            <a:r>
              <a:rPr lang="zh-CN" altLang="zh-CN" b="1" dirty="0">
                <a:latin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……</a:t>
            </a:r>
            <a:endParaRPr lang="zh-CN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n-1 </a:t>
            </a:r>
            <a:r>
              <a:rPr lang="en-US" altLang="zh-CN" b="1" dirty="0">
                <a:latin typeface="+mn-ea"/>
              </a:rPr>
              <a:t>={…,−2n−1,−n−1,−1,n−1,2n−1, …}</a:t>
            </a:r>
            <a:r>
              <a:rPr lang="zh-CN" altLang="zh-CN" b="1" dirty="0">
                <a:latin typeface="+mn-ea"/>
              </a:rPr>
              <a:t>。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3" grpId="1" animBg="1"/>
      <p:bldP spid="4" grpId="0" animBg="1"/>
      <p:bldP spid="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1255D858-1F43-4DB1-BBD5-401876183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977" y="298520"/>
            <a:ext cx="8355359" cy="585923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5.7</a:t>
            </a:r>
            <a:endParaRPr lang="zh-CN" altLang="en-US" dirty="0"/>
          </a:p>
        </p:txBody>
      </p:sp>
      <p:sp>
        <p:nvSpPr>
          <p:cNvPr id="1680387" name="Rectangle 3">
            <a:extLst>
              <a:ext uri="{FF2B5EF4-FFF2-40B4-BE49-F238E27FC236}">
                <a16:creationId xmlns:a16="http://schemas.microsoft.com/office/drawing/2014/main" id="{FA6C0A3F-434E-41F0-AF6A-892FC1B50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7616" y="965424"/>
            <a:ext cx="11426559" cy="3853754"/>
          </a:xfrm>
        </p:spPr>
        <p:txBody>
          <a:bodyPr/>
          <a:lstStyle/>
          <a:p>
            <a:pPr marL="457291" indent="-457291">
              <a:lnSpc>
                <a:spcPct val="150000"/>
              </a:lnSpc>
              <a:buNone/>
            </a:pPr>
            <a:r>
              <a:rPr lang="zh-CN" altLang="en-US" dirty="0"/>
              <a:t>试给出非空集合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个不同划分</a:t>
            </a:r>
          </a:p>
          <a:p>
            <a:pPr marL="457291" indent="-457291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</a:t>
            </a:r>
            <a:r>
              <a:rPr lang="en-US" altLang="zh-CN" dirty="0"/>
              <a:t>A</a:t>
            </a:r>
            <a:r>
              <a:rPr lang="zh-CN" altLang="en-US" dirty="0"/>
              <a:t>中设定一个非空真子集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令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=A-A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则根据集合划分的定义，</a:t>
            </a:r>
            <a:r>
              <a:rPr lang="en-US" altLang="zh-CN" dirty="0"/>
              <a:t>{A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}</a:t>
            </a:r>
            <a:r>
              <a:rPr lang="zh-CN" altLang="en-US" dirty="0"/>
              <a:t>就构成了集合</a:t>
            </a:r>
            <a:r>
              <a:rPr lang="en-US" altLang="zh-CN" dirty="0"/>
              <a:t>A</a:t>
            </a:r>
            <a:r>
              <a:rPr lang="zh-CN" altLang="en-US" dirty="0"/>
              <a:t>的一个划分，见图</a:t>
            </a:r>
            <a:r>
              <a:rPr lang="en-US" altLang="zh-CN" dirty="0"/>
              <a:t>(a)</a:t>
            </a:r>
            <a:r>
              <a:rPr lang="zh-CN" altLang="en-US" dirty="0"/>
              <a:t>；</a:t>
            </a:r>
          </a:p>
          <a:p>
            <a:pPr marL="457291" indent="-457291">
              <a:lnSpc>
                <a:spcPct val="15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0000CC"/>
                </a:solidFill>
              </a:rPr>
              <a:t>在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zh-CN" altLang="en-US" dirty="0">
                <a:solidFill>
                  <a:srgbClr val="0000CC"/>
                </a:solidFill>
              </a:rPr>
              <a:t>中设定两个不相交非空真子集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en-US" altLang="zh-CN" baseline="-25000" dirty="0">
                <a:solidFill>
                  <a:srgbClr val="0000CC"/>
                </a:solidFill>
              </a:rPr>
              <a:t>1</a:t>
            </a:r>
            <a:r>
              <a:rPr lang="zh-CN" altLang="en-US" dirty="0">
                <a:solidFill>
                  <a:srgbClr val="0000CC"/>
                </a:solidFill>
              </a:rPr>
              <a:t>和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en-US" altLang="zh-CN" baseline="-25000" dirty="0">
                <a:solidFill>
                  <a:srgbClr val="0000CC"/>
                </a:solidFill>
              </a:rPr>
              <a:t>2</a:t>
            </a:r>
            <a:r>
              <a:rPr lang="zh-CN" altLang="en-US" dirty="0"/>
              <a:t>，令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=A-(A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∪A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，则根据集合划分的定义，</a:t>
            </a:r>
            <a:r>
              <a:rPr lang="en-US" altLang="zh-CN" dirty="0"/>
              <a:t>{A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,A</a:t>
            </a:r>
            <a:r>
              <a:rPr lang="en-US" altLang="zh-CN" baseline="-25000" dirty="0"/>
              <a:t>3</a:t>
            </a:r>
            <a:r>
              <a:rPr lang="en-US" altLang="zh-CN" dirty="0"/>
              <a:t>}</a:t>
            </a:r>
            <a:r>
              <a:rPr lang="zh-CN" altLang="en-US" dirty="0"/>
              <a:t>就构成了集合</a:t>
            </a:r>
            <a:r>
              <a:rPr lang="en-US" altLang="zh-CN" dirty="0"/>
              <a:t>A</a:t>
            </a:r>
            <a:r>
              <a:rPr lang="zh-CN" altLang="en-US" dirty="0"/>
              <a:t>的一个划分，见图</a:t>
            </a:r>
            <a:r>
              <a:rPr lang="en-US" altLang="zh-CN" dirty="0"/>
              <a:t>(b)</a:t>
            </a:r>
            <a:r>
              <a:rPr lang="zh-CN" altLang="en-US" dirty="0"/>
              <a:t>。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9CF7F163-32B4-46A8-9EB9-544FA5F5F3AF}"/>
              </a:ext>
            </a:extLst>
          </p:cNvPr>
          <p:cNvGrpSpPr>
            <a:grpSpLocks/>
          </p:cNvGrpSpPr>
          <p:nvPr/>
        </p:nvGrpSpPr>
        <p:grpSpPr bwMode="auto">
          <a:xfrm>
            <a:off x="3279774" y="4130044"/>
            <a:ext cx="1905831" cy="1764120"/>
            <a:chOff x="1474" y="3249"/>
            <a:chExt cx="1183" cy="868"/>
          </a:xfrm>
        </p:grpSpPr>
        <p:sp>
          <p:nvSpPr>
            <p:cNvPr id="19467" name="Text Box 11">
              <a:extLst>
                <a:ext uri="{FF2B5EF4-FFF2-40B4-BE49-F238E27FC236}">
                  <a16:creationId xmlns:a16="http://schemas.microsoft.com/office/drawing/2014/main" id="{293608DA-4AB9-4659-8B5C-1995A680D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6" y="3884"/>
              <a:ext cx="298" cy="2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(a)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19468" name="Rectangle 5">
              <a:extLst>
                <a:ext uri="{FF2B5EF4-FFF2-40B4-BE49-F238E27FC236}">
                  <a16:creationId xmlns:a16="http://schemas.microsoft.com/office/drawing/2014/main" id="{D5F7EB51-5DC5-470A-9320-6303FBFE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3249"/>
              <a:ext cx="1183" cy="65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19469" name="Oval 7">
              <a:extLst>
                <a:ext uri="{FF2B5EF4-FFF2-40B4-BE49-F238E27FC236}">
                  <a16:creationId xmlns:a16="http://schemas.microsoft.com/office/drawing/2014/main" id="{42CBA679-8E74-40E5-8E23-0AAF7FBB9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" y="3456"/>
              <a:ext cx="560" cy="327"/>
            </a:xfrm>
            <a:prstGeom prst="ellipse">
              <a:avLst/>
            </a:prstGeom>
            <a:solidFill>
              <a:srgbClr val="80808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baseline="-25000">
                  <a:solidFill>
                    <a:srgbClr val="FFFF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solidFill>
                  <a:srgbClr val="FFFF66"/>
                </a:solidFill>
              </a:endParaRPr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B37C9809-6593-4660-9D56-6A529129F60E}"/>
              </a:ext>
            </a:extLst>
          </p:cNvPr>
          <p:cNvGrpSpPr>
            <a:grpSpLocks/>
          </p:cNvGrpSpPr>
          <p:nvPr/>
        </p:nvGrpSpPr>
        <p:grpSpPr bwMode="auto">
          <a:xfrm>
            <a:off x="6555545" y="4130044"/>
            <a:ext cx="1905830" cy="1764120"/>
            <a:chOff x="3537" y="3249"/>
            <a:chExt cx="1183" cy="868"/>
          </a:xfrm>
        </p:grpSpPr>
        <p:sp>
          <p:nvSpPr>
            <p:cNvPr id="19463" name="Text Box 12">
              <a:extLst>
                <a:ext uri="{FF2B5EF4-FFF2-40B4-BE49-F238E27FC236}">
                  <a16:creationId xmlns:a16="http://schemas.microsoft.com/office/drawing/2014/main" id="{08FE09F0-BE0C-4FA4-8078-F58C26CEB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1" y="3884"/>
              <a:ext cx="314" cy="2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(b)</a:t>
              </a:r>
            </a:p>
          </p:txBody>
        </p:sp>
        <p:sp>
          <p:nvSpPr>
            <p:cNvPr id="19464" name="Rectangle 6">
              <a:extLst>
                <a:ext uri="{FF2B5EF4-FFF2-40B4-BE49-F238E27FC236}">
                  <a16:creationId xmlns:a16="http://schemas.microsoft.com/office/drawing/2014/main" id="{7E1F714F-AB59-432B-ADCA-5F89E92F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" y="3249"/>
              <a:ext cx="1183" cy="65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9465" name="Oval 8">
              <a:extLst>
                <a:ext uri="{FF2B5EF4-FFF2-40B4-BE49-F238E27FC236}">
                  <a16:creationId xmlns:a16="http://schemas.microsoft.com/office/drawing/2014/main" id="{33EFA082-9CA4-4A9A-954C-7E22A9944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3279"/>
              <a:ext cx="560" cy="327"/>
            </a:xfrm>
            <a:prstGeom prst="ellipse">
              <a:avLst/>
            </a:prstGeom>
            <a:solidFill>
              <a:srgbClr val="80808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FF66"/>
                  </a:solidFill>
                </a:rPr>
                <a:t>A</a:t>
              </a:r>
              <a:r>
                <a:rPr lang="en-US" altLang="zh-CN" sz="2400" baseline="-25000">
                  <a:solidFill>
                    <a:srgbClr val="FFFF66"/>
                  </a:solidFill>
                </a:rPr>
                <a:t>1</a:t>
              </a:r>
              <a:endParaRPr lang="en-US" altLang="zh-CN" sz="2400">
                <a:solidFill>
                  <a:srgbClr val="FFFF66"/>
                </a:solidFill>
              </a:endParaRPr>
            </a:p>
          </p:txBody>
        </p:sp>
        <p:sp>
          <p:nvSpPr>
            <p:cNvPr id="19466" name="Oval 9">
              <a:extLst>
                <a:ext uri="{FF2B5EF4-FFF2-40B4-BE49-F238E27FC236}">
                  <a16:creationId xmlns:a16="http://schemas.microsoft.com/office/drawing/2014/main" id="{D11EEA3A-7728-4DC0-991D-4FE05987F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521"/>
              <a:ext cx="560" cy="327"/>
            </a:xfrm>
            <a:prstGeom prst="ellipse">
              <a:avLst/>
            </a:prstGeom>
            <a:solidFill>
              <a:srgbClr val="80808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FF66"/>
                  </a:solidFill>
                </a:rPr>
                <a:t>A</a:t>
              </a:r>
              <a:r>
                <a:rPr lang="en-US" altLang="zh-CN" sz="2400" baseline="-25000">
                  <a:solidFill>
                    <a:srgbClr val="FFFF66"/>
                  </a:solidFill>
                </a:rPr>
                <a:t>2</a:t>
              </a:r>
              <a:endParaRPr lang="en-US" altLang="zh-CN" sz="2400">
                <a:solidFill>
                  <a:srgbClr val="FFFF66"/>
                </a:solidFill>
              </a:endParaRPr>
            </a:p>
          </p:txBody>
        </p:sp>
      </p:grpSp>
      <p:sp>
        <p:nvSpPr>
          <p:cNvPr id="14" name="卷形: 垂直 13">
            <a:extLst>
              <a:ext uri="{FF2B5EF4-FFF2-40B4-BE49-F238E27FC236}">
                <a16:creationId xmlns:a16="http://schemas.microsoft.com/office/drawing/2014/main" id="{2A14A026-CA92-4A6E-AC1D-9BCE2AF3CC03}"/>
              </a:ext>
            </a:extLst>
          </p:cNvPr>
          <p:cNvSpPr/>
          <p:nvPr/>
        </p:nvSpPr>
        <p:spPr>
          <a:xfrm>
            <a:off x="387616" y="5879937"/>
            <a:ext cx="11193759" cy="9144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/>
              <a:t>注意：</a:t>
            </a:r>
            <a:r>
              <a:rPr lang="zh-CN" altLang="en-US" b="1" dirty="0"/>
              <a:t>对同一个集合，划分的方法不同，得到的划分也不同。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8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8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0387" grpId="0" uiExpand="1" build="p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AD207-41D0-4CDC-87C1-E9198C5B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问题引入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74CD03-876D-4A9F-B935-EB08FBEF0EAA}"/>
              </a:ext>
            </a:extLst>
          </p:cNvPr>
          <p:cNvSpPr/>
          <p:nvPr/>
        </p:nvSpPr>
        <p:spPr>
          <a:xfrm>
            <a:off x="384175" y="1753394"/>
            <a:ext cx="11165937" cy="127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kern="100" dirty="0">
                <a:latin typeface="+mn-ea"/>
              </a:rPr>
              <a:t>{{1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4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8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10}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{2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7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9}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{3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5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6}}</a:t>
            </a:r>
            <a:r>
              <a:rPr lang="zh-CN" altLang="en-US" b="1" kern="100" dirty="0">
                <a:latin typeface="+mn-ea"/>
              </a:rPr>
              <a:t>是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集合</a:t>
            </a:r>
            <a:r>
              <a:rPr lang="en-US" altLang="zh-CN" b="1" kern="100" dirty="0">
                <a:latin typeface="+mn-ea"/>
              </a:rPr>
              <a:t>A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＝</a:t>
            </a:r>
            <a:r>
              <a:rPr lang="en-US" altLang="zh-CN" b="1" kern="100" dirty="0">
                <a:latin typeface="+mn-ea"/>
              </a:rPr>
              <a:t>{1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2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,…,</a:t>
            </a:r>
            <a:r>
              <a:rPr lang="en-US" altLang="zh-CN" b="1" kern="100" dirty="0">
                <a:latin typeface="+mn-ea"/>
              </a:rPr>
              <a:t>10}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的一个划分；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en-US" altLang="zh-CN" b="1" kern="100" dirty="0">
                <a:latin typeface="+mn-ea"/>
              </a:rPr>
              <a:t>{ S</a:t>
            </a:r>
            <a:r>
              <a:rPr lang="en-US" altLang="zh-CN" b="1" kern="100" baseline="-25000" dirty="0">
                <a:latin typeface="+mn-ea"/>
              </a:rPr>
              <a:t>0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zh-CN" b="1" kern="100" dirty="0">
                <a:latin typeface="+mn-ea"/>
              </a:rPr>
              <a:t>S</a:t>
            </a:r>
            <a:r>
              <a:rPr lang="en-US" altLang="zh-CN" b="1" kern="100" baseline="-25000" dirty="0">
                <a:latin typeface="+mn-ea"/>
              </a:rPr>
              <a:t>1</a:t>
            </a:r>
            <a:r>
              <a:rPr lang="en-US" altLang="zh-CN" b="1" kern="100" dirty="0">
                <a:latin typeface="+mn-ea"/>
              </a:rPr>
              <a:t>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,…,</a:t>
            </a:r>
            <a:r>
              <a:rPr lang="en-US" altLang="zh-CN" b="1" kern="100" dirty="0">
                <a:latin typeface="+mn-ea"/>
              </a:rPr>
              <a:t>S</a:t>
            </a:r>
            <a:r>
              <a:rPr lang="en-US" altLang="zh-CN" b="1" kern="100" baseline="-25000" dirty="0">
                <a:latin typeface="+mn-ea"/>
              </a:rPr>
              <a:t>n</a:t>
            </a:r>
            <a:r>
              <a:rPr lang="en-US" altLang="zh-CN" b="1" kern="100" baseline="-25000" dirty="0">
                <a:latin typeface="+mn-ea"/>
                <a:cs typeface="Times New Roman" panose="02020603050405020304" pitchFamily="18" charset="0"/>
              </a:rPr>
              <a:t>-</a:t>
            </a:r>
            <a:r>
              <a:rPr lang="en-US" altLang="zh-CN" b="1" kern="100" baseline="-25000" dirty="0">
                <a:latin typeface="+mn-ea"/>
              </a:rPr>
              <a:t>1</a:t>
            </a:r>
            <a:r>
              <a:rPr lang="en-US" altLang="zh-CN" b="1" kern="100" dirty="0">
                <a:latin typeface="+mn-ea"/>
              </a:rPr>
              <a:t>}</a:t>
            </a:r>
            <a:r>
              <a:rPr lang="zh-CN" altLang="en-US" b="1" kern="100" dirty="0">
                <a:latin typeface="+mn-ea"/>
              </a:rPr>
              <a:t>是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整数集</a:t>
            </a:r>
            <a:r>
              <a:rPr lang="en-US" altLang="zh-CN" b="1" kern="100" dirty="0">
                <a:latin typeface="+mn-ea"/>
              </a:rPr>
              <a:t>Z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的一个划分。</a:t>
            </a:r>
            <a:endParaRPr lang="zh-CN" altLang="en-US" b="1" dirty="0">
              <a:latin typeface="+mn-ea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1ED498D-64E8-4D1A-934F-31B843C91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175" y="1064855"/>
            <a:ext cx="2861408" cy="1453110"/>
          </a:xfrm>
          <a:prstGeom prst="cloudCallout">
            <a:avLst>
              <a:gd name="adj1" fmla="val -78528"/>
              <a:gd name="adj2" fmla="val 1845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zh-CN" altLang="en-US" sz="2801" b="1" dirty="0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itchFamily="2" charset="-122"/>
                <a:ea typeface="黑体" pitchFamily="2" charset="-122"/>
              </a:rPr>
              <a:t>由等价关系产生的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D1AA8E-BC8E-47A9-B644-96BA0AA0D928}"/>
              </a:ext>
            </a:extLst>
          </p:cNvPr>
          <p:cNvSpPr/>
          <p:nvPr/>
        </p:nvSpPr>
        <p:spPr>
          <a:xfrm>
            <a:off x="688975" y="3998499"/>
            <a:ext cx="10972800" cy="113505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像这种由等价关系产生的划分又被称为</a:t>
            </a:r>
            <a:r>
              <a:rPr lang="zh-CN" altLang="en-US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集合</a:t>
            </a:r>
            <a:r>
              <a:rPr lang="en-US" altLang="zh-CN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上关于</a:t>
            </a:r>
            <a:r>
              <a:rPr lang="en-US" altLang="zh-CN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R</a:t>
            </a:r>
            <a:r>
              <a:rPr lang="zh-CN" altLang="en-US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的商集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，划分中的每一块被称为</a:t>
            </a:r>
            <a:r>
              <a:rPr lang="zh-CN" altLang="en-US" b="1" kern="100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等价类</a:t>
            </a:r>
            <a:r>
              <a:rPr lang="zh-CN" altLang="en-US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64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93369058-6111-4E98-94AD-718D5A3FA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175" y="305594"/>
            <a:ext cx="7621764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等价类的定义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3459" name="Rectangle 3">
                <a:extLst>
                  <a:ext uri="{FF2B5EF4-FFF2-40B4-BE49-F238E27FC236}">
                    <a16:creationId xmlns:a16="http://schemas.microsoft.com/office/drawing/2014/main" id="{E5857FE8-CD16-460D-8FEC-53B5A883FAF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5336" y="1067595"/>
                <a:ext cx="11488839" cy="25908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5.5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非空集合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A</a:t>
                </a:r>
                <a:r>
                  <a:rPr lang="zh-CN" altLang="en-US" dirty="0"/>
                  <a:t>上的等价关系，对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zh-CN" dirty="0" err="1"/>
                  <a:t>x∈A</a:t>
                </a:r>
                <a:r>
                  <a:rPr lang="zh-CN" altLang="en-US" dirty="0"/>
                  <a:t>，称集合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zh-CN" altLang="en-US" dirty="0"/>
                  <a:t>                              </a:t>
                </a:r>
                <a:r>
                  <a:rPr lang="en-US" altLang="zh-CN" dirty="0"/>
                  <a:t>[x]</a:t>
                </a:r>
                <a:r>
                  <a:rPr lang="en-US" altLang="zh-CN" baseline="-25000" dirty="0"/>
                  <a:t>R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</a:t>
                </a:r>
                <a:r>
                  <a:rPr lang="en-US" altLang="zh-CN" dirty="0" err="1"/>
                  <a:t>y|y∈A</a:t>
                </a:r>
                <a:r>
                  <a:rPr lang="en-US" altLang="zh-CN" dirty="0"/>
                  <a:t>∧&lt;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&gt;∈R}                                        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5-3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关于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等价类</a:t>
                </a:r>
                <a:r>
                  <a:rPr lang="en-US" altLang="zh-CN" dirty="0"/>
                  <a:t>(Equivalence Class)</a:t>
                </a:r>
                <a:r>
                  <a:rPr lang="zh-CN" altLang="en-US" dirty="0"/>
                  <a:t>，或叫作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由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x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生成的一个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R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等价类</a:t>
                </a:r>
                <a:r>
                  <a:rPr lang="zh-CN" altLang="en-US" dirty="0"/>
                  <a:t>，其中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称为</a:t>
                </a:r>
                <a:r>
                  <a:rPr lang="en-US" altLang="zh-CN" dirty="0"/>
                  <a:t>[x]</a:t>
                </a:r>
                <a:r>
                  <a:rPr lang="en-US" altLang="zh-CN" baseline="-25000" dirty="0"/>
                  <a:t>R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生成元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或叫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代表元</a:t>
                </a:r>
                <a:r>
                  <a:rPr lang="zh-CN" altLang="en-US" dirty="0"/>
                  <a:t>，或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典型元</a:t>
                </a:r>
                <a:r>
                  <a:rPr lang="en-US" altLang="zh-CN" dirty="0"/>
                  <a:t>)(Generator) 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1683459" name="Rectangle 3">
                <a:extLst>
                  <a:ext uri="{FF2B5EF4-FFF2-40B4-BE49-F238E27FC236}">
                    <a16:creationId xmlns:a16="http://schemas.microsoft.com/office/drawing/2014/main" id="{E5857FE8-CD16-460D-8FEC-53B5A883F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5336" y="1067595"/>
                <a:ext cx="11488839" cy="2590800"/>
              </a:xfrm>
              <a:blipFill>
                <a:blip r:embed="rId5"/>
                <a:stretch>
                  <a:fillRect l="-531" r="-1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556">
            <a:extLst>
              <a:ext uri="{FF2B5EF4-FFF2-40B4-BE49-F238E27FC236}">
                <a16:creationId xmlns:a16="http://schemas.microsoft.com/office/drawing/2014/main" id="{97FC9C84-C4D4-4B69-BE23-35F4CDF3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3865469"/>
            <a:ext cx="11125200" cy="1926524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解题小贴士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等价类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[x]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的计算方法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+mn-ea"/>
              </a:rPr>
              <a:t>对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中的任意</a:t>
            </a:r>
            <a:r>
              <a:rPr lang="en-US" altLang="zh-CN" b="1" dirty="0">
                <a:latin typeface="+mn-ea"/>
              </a:rPr>
              <a:t>x</a:t>
            </a:r>
            <a:r>
              <a:rPr lang="zh-CN" altLang="en-US" b="1" dirty="0">
                <a:latin typeface="+mn-ea"/>
              </a:rPr>
              <a:t>，找出以</a:t>
            </a:r>
            <a:r>
              <a:rPr lang="en-US" altLang="zh-CN" b="1" dirty="0">
                <a:latin typeface="+mn-ea"/>
              </a:rPr>
              <a:t>x</a:t>
            </a:r>
            <a:r>
              <a:rPr lang="zh-CN" altLang="en-US" b="1" dirty="0">
                <a:latin typeface="+mn-ea"/>
              </a:rPr>
              <a:t>为第一元素的所有序偶，将其第二元素构成集合，这个集合就是</a:t>
            </a:r>
            <a:r>
              <a:rPr lang="en-US" altLang="zh-CN" b="1" dirty="0">
                <a:latin typeface="+mn-ea"/>
              </a:rPr>
              <a:t>[x]</a:t>
            </a:r>
            <a:r>
              <a:rPr lang="en-US" altLang="zh-CN" b="1" baseline="-25000" dirty="0">
                <a:latin typeface="+mn-ea"/>
              </a:rPr>
              <a:t>R</a:t>
            </a:r>
            <a:r>
              <a:rPr lang="zh-CN" altLang="en-US" b="1" dirty="0">
                <a:latin typeface="+mn-ea"/>
              </a:rPr>
              <a:t>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EF5A785A-9640-40CE-8E9E-81D19E38D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5786" y="305594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5.8</a:t>
            </a:r>
          </a:p>
        </p:txBody>
      </p:sp>
      <p:sp>
        <p:nvSpPr>
          <p:cNvPr id="1681411" name="Rectangle 3">
            <a:extLst>
              <a:ext uri="{FF2B5EF4-FFF2-40B4-BE49-F238E27FC236}">
                <a16:creationId xmlns:a16="http://schemas.microsoft.com/office/drawing/2014/main" id="{7D61A2CA-266C-40FB-AD4F-0206FF328C4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4175" y="1051392"/>
            <a:ext cx="11430000" cy="2656502"/>
          </a:xfrm>
        </p:spPr>
        <p:txBody>
          <a:bodyPr/>
          <a:lstStyle/>
          <a:p>
            <a:pPr marL="457291" indent="-457291">
              <a:spcBef>
                <a:spcPct val="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5.8  </a:t>
            </a:r>
            <a:r>
              <a:rPr lang="zh-CN" altLang="zh-CN" dirty="0"/>
              <a:t>设</a:t>
            </a:r>
            <a:r>
              <a:rPr lang="en-US" altLang="zh-CN" dirty="0"/>
              <a:t>A</a:t>
            </a:r>
            <a:r>
              <a:rPr lang="zh-CN" altLang="zh-CN" dirty="0"/>
              <a:t>＝</a:t>
            </a:r>
            <a:r>
              <a:rPr lang="en-US" altLang="zh-CN" dirty="0"/>
              <a:t>{1,2,3,4,5,6,7,8,9}</a:t>
            </a:r>
            <a:r>
              <a:rPr lang="zh-CN" altLang="zh-CN" dirty="0"/>
              <a:t>，</a:t>
            </a:r>
            <a:r>
              <a:rPr lang="en-US" altLang="zh-CN" dirty="0"/>
              <a:t>R</a:t>
            </a:r>
            <a:r>
              <a:rPr lang="zh-CN" altLang="zh-CN" dirty="0"/>
              <a:t>是</a:t>
            </a:r>
            <a:r>
              <a:rPr lang="en-US" altLang="zh-CN" dirty="0"/>
              <a:t>A</a:t>
            </a:r>
            <a:r>
              <a:rPr lang="zh-CN" altLang="zh-CN" dirty="0"/>
              <a:t>上以</a:t>
            </a:r>
            <a:r>
              <a:rPr lang="en-US" altLang="zh-CN" dirty="0"/>
              <a:t>4</a:t>
            </a:r>
            <a:r>
              <a:rPr lang="zh-CN" altLang="zh-CN" dirty="0"/>
              <a:t>为模的同余关系。</a:t>
            </a:r>
            <a:endParaRPr lang="zh-CN" altLang="en-US" dirty="0"/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）写出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zh-CN" dirty="0">
                <a:solidFill>
                  <a:schemeClr val="tx1"/>
                </a:solidFill>
              </a:rPr>
              <a:t>中的所有元素。</a:t>
            </a:r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zh-CN" dirty="0">
                <a:solidFill>
                  <a:schemeClr val="tx1"/>
                </a:solidFill>
              </a:rPr>
              <a:t>）画出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zh-CN" dirty="0">
                <a:solidFill>
                  <a:schemeClr val="tx1"/>
                </a:solidFill>
              </a:rPr>
              <a:t>的关系图。</a:t>
            </a:r>
            <a:endParaRPr lang="en-US" altLang="zh-CN" dirty="0">
              <a:solidFill>
                <a:schemeClr val="tx1"/>
              </a:solidFill>
            </a:endParaRPr>
          </a:p>
          <a:p>
            <a:pPr marL="533587" lvl="1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zh-CN" dirty="0">
                <a:solidFill>
                  <a:schemeClr val="tx1"/>
                </a:solidFill>
              </a:rPr>
              <a:t>）计算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zh-CN" altLang="zh-CN" dirty="0">
                <a:solidFill>
                  <a:schemeClr val="tx1"/>
                </a:solidFill>
              </a:rPr>
              <a:t>的所有等价类。</a:t>
            </a:r>
          </a:p>
          <a:p>
            <a:pPr marL="533587" lvl="1" indent="0">
              <a:lnSpc>
                <a:spcPct val="150000"/>
              </a:lnSpc>
              <a:buNone/>
            </a:pPr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1681412" name="Text Box 4">
            <a:extLst>
              <a:ext uri="{FF2B5EF4-FFF2-40B4-BE49-F238E27FC236}">
                <a16:creationId xmlns:a16="http://schemas.microsoft.com/office/drawing/2014/main" id="{443A9031-2D3E-45A5-B4C2-BFA5FE09B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3594424"/>
            <a:ext cx="11353800" cy="153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buNone/>
            </a:pPr>
            <a:r>
              <a:rPr kumimoji="1"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解：</a:t>
            </a:r>
            <a:r>
              <a:rPr lang="zh-CN" altLang="zh-CN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zh-CN" sz="2400" dirty="0">
                <a:latin typeface="+mn-ea"/>
                <a:ea typeface="+mn-ea"/>
              </a:rPr>
              <a:t>）根据</a:t>
            </a:r>
            <a:r>
              <a:rPr lang="en-US" altLang="zh-CN" sz="2400" dirty="0">
                <a:latin typeface="+mn-ea"/>
                <a:ea typeface="+mn-ea"/>
              </a:rPr>
              <a:t>R</a:t>
            </a:r>
            <a:r>
              <a:rPr lang="zh-CN" altLang="zh-CN" sz="2400" dirty="0">
                <a:latin typeface="+mn-ea"/>
                <a:ea typeface="+mn-ea"/>
              </a:rPr>
              <a:t>的定义得：</a:t>
            </a:r>
          </a:p>
          <a:p>
            <a:pPr>
              <a:buNone/>
            </a:pPr>
            <a:r>
              <a:rPr lang="en-US" altLang="zh-CN" sz="2400" dirty="0">
                <a:latin typeface="+mn-ea"/>
                <a:ea typeface="+mn-ea"/>
              </a:rPr>
              <a:t>           R</a:t>
            </a:r>
            <a:r>
              <a:rPr lang="zh-CN" altLang="zh-CN" sz="2400" dirty="0">
                <a:latin typeface="+mn-ea"/>
                <a:ea typeface="+mn-ea"/>
              </a:rPr>
              <a:t>＝</a:t>
            </a:r>
            <a:r>
              <a:rPr lang="en-US" altLang="zh-CN" sz="2400" dirty="0">
                <a:latin typeface="+mn-ea"/>
                <a:ea typeface="+mn-ea"/>
              </a:rPr>
              <a:t>{&lt;1,1&gt;,&lt;2,2&gt;,…,&lt;9,9&gt;,&lt;1,5&gt;,&lt;5,1&gt;,&lt;1,9&gt;,&lt;9,1&gt;,&lt;5,9&gt;,&lt;9,5&gt;, </a:t>
            </a:r>
          </a:p>
          <a:p>
            <a:pPr>
              <a:buNone/>
            </a:pPr>
            <a:r>
              <a:rPr lang="en-US" altLang="zh-CN" sz="2400" dirty="0">
                <a:latin typeface="+mn-ea"/>
                <a:ea typeface="+mn-ea"/>
              </a:rPr>
              <a:t>            &lt;2,6&gt;,&lt;6,2&gt;,&lt;3,7&gt;,&lt;7,3&gt;,&lt;4,8&gt;,&lt;8,4&gt;}</a:t>
            </a:r>
            <a:r>
              <a:rPr lang="zh-CN" altLang="zh-CN" sz="2400" dirty="0">
                <a:latin typeface="+mn-ea"/>
                <a:ea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8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8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81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81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81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81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11" grpId="0" build="p"/>
      <p:bldP spid="1681412" grpId="0" uiExpand="1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EF5A785A-9640-40CE-8E9E-81D19E38D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5786" y="305594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5.8 </a:t>
            </a:r>
            <a:r>
              <a:rPr lang="zh-CN" altLang="en-US" dirty="0"/>
              <a:t>（续）</a:t>
            </a:r>
            <a:endParaRPr lang="en-US" altLang="zh-CN" dirty="0"/>
          </a:p>
        </p:txBody>
      </p:sp>
      <p:sp>
        <p:nvSpPr>
          <p:cNvPr id="1681412" name="Text Box 4">
            <a:extLst>
              <a:ext uri="{FF2B5EF4-FFF2-40B4-BE49-F238E27FC236}">
                <a16:creationId xmlns:a16="http://schemas.microsoft.com/office/drawing/2014/main" id="{443A9031-2D3E-45A5-B4C2-BFA5FE09B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53" y="1067594"/>
            <a:ext cx="8708322" cy="560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kumimoji="1"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kumimoji="1"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：</a:t>
            </a:r>
            <a:r>
              <a:rPr lang="zh-CN" altLang="zh-CN" sz="2400" dirty="0">
                <a:latin typeface="+mn-ea"/>
                <a:ea typeface="+mn-ea"/>
              </a:rPr>
              <a:t>（</a:t>
            </a:r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zh-CN" sz="2400" dirty="0">
                <a:latin typeface="+mn-ea"/>
                <a:ea typeface="+mn-ea"/>
              </a:rPr>
              <a:t>）</a:t>
            </a:r>
            <a:r>
              <a:rPr lang="en-US" altLang="zh-CN" sz="2400" dirty="0">
                <a:latin typeface="+mn-ea"/>
                <a:ea typeface="+mn-ea"/>
              </a:rPr>
              <a:t>R</a:t>
            </a:r>
            <a:r>
              <a:rPr lang="zh-CN" altLang="zh-CN" sz="2400" dirty="0">
                <a:latin typeface="+mn-ea"/>
                <a:ea typeface="+mn-ea"/>
              </a:rPr>
              <a:t>对应的关系图如</a:t>
            </a:r>
            <a:r>
              <a:rPr lang="zh-CN" altLang="en-US" sz="2400" dirty="0">
                <a:latin typeface="+mn-ea"/>
                <a:ea typeface="+mn-ea"/>
              </a:rPr>
              <a:t>下图</a:t>
            </a:r>
            <a:r>
              <a:rPr lang="zh-CN" altLang="zh-CN" sz="2400" dirty="0">
                <a:latin typeface="+mn-ea"/>
                <a:ea typeface="+mn-ea"/>
              </a:rPr>
              <a:t>所示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  <a:endParaRPr lang="zh-CN" altLang="zh-CN" sz="2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）由例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上的关系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是一个等价关系。于是有</a:t>
            </a:r>
          </a:p>
          <a:p>
            <a:pPr lvl="2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{1,5,9}     [2]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{2,6}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{3,7}           	 [4]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{4,8}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波形 6">
                <a:extLst>
                  <a:ext uri="{FF2B5EF4-FFF2-40B4-BE49-F238E27FC236}">
                    <a16:creationId xmlns:a16="http://schemas.microsoft.com/office/drawing/2014/main" id="{B0516A09-8413-48FE-B9D2-A77AF6400257}"/>
                  </a:ext>
                </a:extLst>
              </p:cNvPr>
              <p:cNvSpPr/>
              <p:nvPr/>
            </p:nvSpPr>
            <p:spPr>
              <a:xfrm>
                <a:off x="6367242" y="3671508"/>
                <a:ext cx="5355522" cy="2085719"/>
              </a:xfrm>
              <a:prstGeom prst="wave">
                <a:avLst>
                  <a:gd name="adj1" fmla="val 12500"/>
                  <a:gd name="adj2" fmla="val -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b="1" dirty="0">
                    <a:solidFill>
                      <a:srgbClr val="FFFF00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solidFill>
                      <a:srgbClr val="FFFF00"/>
                    </a:solidFill>
                  </a:rPr>
                  <a:t>x∈A</a:t>
                </a:r>
                <a:r>
                  <a:rPr lang="zh-CN" altLang="en-US" b="1" dirty="0">
                    <a:solidFill>
                      <a:srgbClr val="FFFF00"/>
                    </a:solidFill>
                  </a:rPr>
                  <a:t>，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[x]</a:t>
                </a:r>
                <a:r>
                  <a:rPr lang="en-US" altLang="zh-CN" b="1" baseline="-25000" dirty="0">
                    <a:solidFill>
                      <a:srgbClr val="FFFF00"/>
                    </a:solidFill>
                  </a:rPr>
                  <a:t>R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≠Φ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FFFF00"/>
                    </a:solidFill>
                  </a:rPr>
                  <a:t>x∈A,</a:t>
                </a:r>
                <a:r>
                  <a:rPr lang="es-ES" altLang="zh-CN" b="1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solidFill>
                      <a:srgbClr val="FFFF00"/>
                    </a:solidFill>
                  </a:rPr>
                  <a:t>y∈A</a:t>
                </a:r>
                <a:r>
                  <a:rPr lang="zh-CN" altLang="en-US" b="1" dirty="0">
                    <a:solidFill>
                      <a:srgbClr val="FFFF00"/>
                    </a:solidFill>
                  </a:rPr>
                  <a:t>，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y</a:t>
                </a:r>
                <a:r>
                  <a:rPr lang="en-US" altLang="en-US" b="1" dirty="0">
                    <a:solidFill>
                      <a:srgbClr val="FFFF00"/>
                    </a:solidFill>
                  </a:rPr>
                  <a:t>∈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[x]</a:t>
                </a:r>
                <a:r>
                  <a:rPr lang="en-US" altLang="zh-CN" b="1" baseline="-25000" dirty="0">
                    <a:solidFill>
                      <a:srgbClr val="FFFF00"/>
                    </a:solidFill>
                  </a:rPr>
                  <a:t>R</a:t>
                </a:r>
                <a:r>
                  <a:rPr lang="en-US" altLang="en-US" b="1" noProof="1">
                    <a:solidFill>
                      <a:srgbClr val="FFFF00"/>
                    </a:solidFill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x</a:t>
                </a:r>
                <a:r>
                  <a:rPr lang="en-US" altLang="en-US" b="1" dirty="0">
                    <a:solidFill>
                      <a:srgbClr val="FFFF00"/>
                    </a:solidFill>
                  </a:rPr>
                  <a:t>∈</a:t>
                </a:r>
                <a:r>
                  <a:rPr lang="en-US" altLang="zh-CN" b="1" dirty="0">
                    <a:solidFill>
                      <a:srgbClr val="FFFF00"/>
                    </a:solidFill>
                  </a:rPr>
                  <a:t>[y]</a:t>
                </a:r>
                <a:r>
                  <a:rPr lang="en-US" altLang="zh-CN" b="1" baseline="-25000" dirty="0">
                    <a:solidFill>
                      <a:srgbClr val="FFFF00"/>
                    </a:solidFill>
                  </a:rPr>
                  <a:t>R</a:t>
                </a:r>
                <a:endParaRPr lang="zh-CN" alt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波形 6">
                <a:extLst>
                  <a:ext uri="{FF2B5EF4-FFF2-40B4-BE49-F238E27FC236}">
                    <a16:creationId xmlns:a16="http://schemas.microsoft.com/office/drawing/2014/main" id="{B0516A09-8413-48FE-B9D2-A77AF6400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42" y="3671508"/>
                <a:ext cx="5355522" cy="2085719"/>
              </a:xfrm>
              <a:prstGeom prst="wave">
                <a:avLst>
                  <a:gd name="adj1" fmla="val 12500"/>
                  <a:gd name="adj2" fmla="val -860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4809D00C-7BF7-42F6-BC0D-68AB6C28A609}"/>
              </a:ext>
            </a:extLst>
          </p:cNvPr>
          <p:cNvGrpSpPr/>
          <p:nvPr/>
        </p:nvGrpSpPr>
        <p:grpSpPr>
          <a:xfrm>
            <a:off x="1272467" y="1932835"/>
            <a:ext cx="7669603" cy="2993917"/>
            <a:chOff x="1908175" y="3980253"/>
            <a:chExt cx="7669603" cy="29939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51F33F-D0CD-4571-8368-20FD5E7C3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175" y="3980253"/>
              <a:ext cx="7669603" cy="2993917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33E7D07-96B6-4AA2-B966-B4164BE55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3967" y="6340653"/>
              <a:ext cx="780952" cy="30476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4623964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81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81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81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81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81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81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1412" grpId="0" uiExpand="1" build="p" autoUpdateAnimBg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86531" name="Rectangle 3">
                <a:extLst>
                  <a:ext uri="{FF2B5EF4-FFF2-40B4-BE49-F238E27FC236}">
                    <a16:creationId xmlns:a16="http://schemas.microsoft.com/office/drawing/2014/main" id="{B048CC9A-D761-4033-8DD5-28498C291133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07975" y="1067594"/>
                <a:ext cx="10058400" cy="42396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定理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5.2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上的等价关系，则有下面的结论成立。</a:t>
                </a: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1) 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kumimoji="1" lang="en-US" altLang="zh-CN" dirty="0" err="1">
                    <a:solidFill>
                      <a:schemeClr val="tx1"/>
                    </a:solidFill>
                    <a:sym typeface="Symbol" panose="05050102010706020507" pitchFamily="18" charset="2"/>
                  </a:rPr>
                  <a:t></a:t>
                </a:r>
                <a:r>
                  <a:rPr kumimoji="1" lang="en-US" altLang="zh-CN" dirty="0" err="1">
                    <a:solidFill>
                      <a:schemeClr val="tx1"/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[x]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≠Φ</a:t>
                </a:r>
                <a:r>
                  <a:rPr kumimoji="1" lang="zh-CN" altLang="en-US">
                    <a:solidFill>
                      <a:schemeClr val="tx1"/>
                    </a:solidFill>
                  </a:rPr>
                  <a:t>。 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2) 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x∈A,</a:t>
                </a:r>
                <a:r>
                  <a:rPr lang="es-E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 err="1">
                    <a:solidFill>
                      <a:schemeClr val="tx1"/>
                    </a:solidFill>
                  </a:rPr>
                  <a:t>y∈A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，</a:t>
                </a: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       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a) 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r>
                  <a:rPr lang="en-US" altLang="en-US" dirty="0">
                    <a:solidFill>
                      <a:schemeClr val="tx1"/>
                    </a:solidFill>
                  </a:rPr>
                  <a:t>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[x]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，则有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[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x]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=[y]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，</a:t>
                </a: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        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b) 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399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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[x]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，则有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[x]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∩[y]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</a:rPr>
                  <a:t>R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＝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Φ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。</a:t>
                </a:r>
              </a:p>
              <a:p>
                <a:pPr marL="0" indent="0">
                  <a:spcBef>
                    <a:spcPct val="50000"/>
                  </a:spcBef>
                  <a:buNone/>
                </a:pPr>
                <a:r>
                  <a:rPr kumimoji="1"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3)     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　　     ＝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tx1"/>
                    </a:solidFill>
                  </a:rPr>
                  <a:t>。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86531" name="Rectangle 3">
                <a:extLst>
                  <a:ext uri="{FF2B5EF4-FFF2-40B4-BE49-F238E27FC236}">
                    <a16:creationId xmlns:a16="http://schemas.microsoft.com/office/drawing/2014/main" id="{B048CC9A-D761-4033-8DD5-28498C291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07975" y="1067594"/>
                <a:ext cx="10058400" cy="4239606"/>
              </a:xfrm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6B5AD155-AFAD-4014-98B8-3A99B18E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62" y="265903"/>
            <a:ext cx="10758267" cy="585924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8423B9-62B7-4A3D-9C0A-7AC2D237E79F}"/>
                  </a:ext>
                </a:extLst>
              </p:cNvPr>
              <p:cNvSpPr txBox="1"/>
              <p:nvPr/>
            </p:nvSpPr>
            <p:spPr>
              <a:xfrm>
                <a:off x="1030954" y="4039394"/>
                <a:ext cx="1602042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8423B9-62B7-4A3D-9C0A-7AC2D237E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54" y="4039394"/>
                <a:ext cx="1602042" cy="686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555" name="Rectangle 3">
            <a:extLst>
              <a:ext uri="{FF2B5EF4-FFF2-40B4-BE49-F238E27FC236}">
                <a16:creationId xmlns:a16="http://schemas.microsoft.com/office/drawing/2014/main" id="{52F272F2-D233-4355-8248-FEA704279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37482"/>
            <a:ext cx="11430000" cy="738340"/>
          </a:xfrm>
        </p:spPr>
        <p:txBody>
          <a:bodyPr>
            <a:noAutofit/>
          </a:bodyPr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证明</a:t>
            </a:r>
            <a:r>
              <a:rPr lang="en-US" altLang="zh-CN" dirty="0"/>
              <a:t>  </a:t>
            </a:r>
            <a:r>
              <a:rPr lang="zh-CN" altLang="zh-CN" dirty="0"/>
              <a:t>因为</a:t>
            </a:r>
            <a:r>
              <a:rPr lang="en-US" altLang="zh-CN" dirty="0"/>
              <a:t>R</a:t>
            </a:r>
            <a:r>
              <a:rPr lang="zh-CN" altLang="zh-CN" dirty="0"/>
              <a:t>是非空集合</a:t>
            </a:r>
            <a:r>
              <a:rPr lang="en-US" altLang="zh-CN" dirty="0"/>
              <a:t>A</a:t>
            </a:r>
            <a:r>
              <a:rPr lang="zh-CN" altLang="zh-CN" dirty="0"/>
              <a:t>上的等价关系，所以</a:t>
            </a:r>
            <a:r>
              <a:rPr lang="en-US" altLang="zh-CN" dirty="0"/>
              <a:t>R</a:t>
            </a:r>
            <a:r>
              <a:rPr lang="zh-CN" altLang="zh-CN" dirty="0"/>
              <a:t>是自反的、对称的和传递的。</a:t>
            </a:r>
          </a:p>
          <a:p>
            <a:pPr marL="533507" indent="-533507">
              <a:lnSpc>
                <a:spcPct val="150000"/>
              </a:lnSpc>
              <a:buNone/>
            </a:pPr>
            <a:endParaRPr kumimoji="1" lang="en-US" altLang="zh-CN" dirty="0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E83D945-92F6-4947-87DA-BB3C90094F4C}"/>
              </a:ext>
            </a:extLst>
          </p:cNvPr>
          <p:cNvSpPr txBox="1">
            <a:spLocks/>
          </p:cNvSpPr>
          <p:nvPr/>
        </p:nvSpPr>
        <p:spPr>
          <a:xfrm>
            <a:off x="756562" y="265903"/>
            <a:ext cx="10758267" cy="585924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定理</a:t>
            </a:r>
            <a:r>
              <a:rPr lang="en-US" altLang="zh-CN" dirty="0"/>
              <a:t>5.2 </a:t>
            </a:r>
            <a:r>
              <a:rPr lang="zh-CN" altLang="en-US" dirty="0"/>
              <a:t>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5E930D5-D4AF-4477-935A-DD03EB76BB6A}"/>
                  </a:ext>
                </a:extLst>
              </p:cNvPr>
              <p:cNvSpPr/>
              <p:nvPr/>
            </p:nvSpPr>
            <p:spPr>
              <a:xfrm>
                <a:off x="1222375" y="2080455"/>
                <a:ext cx="3797835" cy="461665"/>
              </a:xfrm>
              <a:prstGeom prst="rect">
                <a:avLst/>
              </a:prstGeom>
              <a:solidFill>
                <a:srgbClr val="1157AB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（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1)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 err="1">
                    <a:solidFill>
                      <a:schemeClr val="bg1"/>
                    </a:solidFill>
                    <a:latin typeface="+mn-ea"/>
                  </a:rPr>
                  <a:t>x</a:t>
                </a:r>
                <a:r>
                  <a:rPr kumimoji="1" lang="en-US" altLang="zh-CN" b="1" dirty="0" err="1">
                    <a:solidFill>
                      <a:schemeClr val="bg1"/>
                    </a:solidFill>
                    <a:latin typeface="+mn-ea"/>
                    <a:sym typeface="Symbol" panose="05050102010706020507" pitchFamily="18" charset="2"/>
                  </a:rPr>
                  <a:t></a:t>
                </a:r>
                <a:r>
                  <a:rPr kumimoji="1" lang="en-US" altLang="zh-CN" b="1" dirty="0" err="1">
                    <a:solidFill>
                      <a:schemeClr val="bg1"/>
                    </a:solidFill>
                    <a:latin typeface="+mn-ea"/>
                  </a:rPr>
                  <a:t>A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，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≠Φ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； 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95E930D5-D4AF-4477-935A-DD03EB76B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75" y="2080455"/>
                <a:ext cx="3797835" cy="461665"/>
              </a:xfrm>
              <a:prstGeom prst="rect">
                <a:avLst/>
              </a:prstGeom>
              <a:blipFill>
                <a:blip r:embed="rId5"/>
                <a:stretch>
                  <a:fillRect l="-2568" t="-1184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8E62733F-80A0-48BB-9444-39F4C9408B0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222375" y="2846754"/>
                <a:ext cx="5695038" cy="3535313"/>
              </a:xfrm>
              <a:prstGeom prst="rect">
                <a:avLst/>
              </a:prstGeom>
            </p:spPr>
            <p:txBody>
              <a:bodyPr vert="horz" lIns="121917" tIns="60958" rIns="121917" bIns="60958" rtlCol="0">
                <a:noAutofit/>
              </a:bodyPr>
              <a:lstStyle>
                <a:lvl1pPr marL="457360" indent="-457360" algn="l" defTabSz="1219627" rtl="0" eaLnBrk="1" latinLnBrk="0" hangingPunct="1">
                  <a:lnSpc>
                    <a:spcPct val="120000"/>
                  </a:lnSpc>
                  <a:spcBef>
                    <a:spcPts val="0"/>
                  </a:spcBef>
                  <a:buSzPct val="80000"/>
                  <a:buFont typeface="Wingdings" pitchFamily="2" charset="2"/>
                  <a:buChar char="l"/>
                  <a:defRPr sz="24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990947" indent="-381133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53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434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416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397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378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360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3414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3507" indent="-533507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None/>
                </a:pPr>
                <a:r>
                  <a:rPr kumimoji="1" lang="zh-CN" altLang="en-US" dirty="0"/>
                  <a:t>  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 err="1"/>
                  <a:t>x∈A</a:t>
                </a:r>
                <a:r>
                  <a:rPr lang="en-US" altLang="en-US" noProof="1">
                    <a:sym typeface="Symbol" panose="05050102010706020507" pitchFamily="18" charset="2"/>
                  </a:rPr>
                  <a:t> </a:t>
                </a:r>
              </a:p>
              <a:p>
                <a:pPr marL="533507" indent="-533507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         </a:t>
                </a:r>
                <a:r>
                  <a:rPr kumimoji="1" lang="en-US" altLang="zh-CN" dirty="0">
                    <a:solidFill>
                      <a:srgbClr val="0000CC"/>
                    </a:solidFill>
                  </a:rPr>
                  <a:t>R</a:t>
                </a:r>
                <a:r>
                  <a:rPr kumimoji="1" lang="zh-CN" altLang="en-US" dirty="0">
                    <a:solidFill>
                      <a:srgbClr val="0000CC"/>
                    </a:solidFill>
                  </a:rPr>
                  <a:t>是自反的</a:t>
                </a:r>
                <a:endParaRPr kumimoji="1" lang="en-US" altLang="zh-CN" dirty="0">
                  <a:solidFill>
                    <a:srgbClr val="0000CC"/>
                  </a:solidFill>
                </a:endParaRPr>
              </a:p>
              <a:p>
                <a:pPr marL="533507" indent="-533507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    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/>
                  <a:t>&lt;</a:t>
                </a:r>
                <a:r>
                  <a:rPr kumimoji="1" lang="en-US" altLang="zh-CN" dirty="0" err="1"/>
                  <a:t>x,x</a:t>
                </a:r>
                <a:r>
                  <a:rPr kumimoji="1" lang="en-US" altLang="zh-CN" dirty="0"/>
                  <a:t>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</a:t>
                </a:r>
              </a:p>
              <a:p>
                <a:pPr marL="533507" indent="-533507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     </a:t>
                </a:r>
                <a:r>
                  <a:rPr kumimoji="1" lang="en-US" altLang="zh-CN" dirty="0">
                    <a:solidFill>
                      <a:srgbClr val="0000CC"/>
                    </a:solidFill>
                  </a:rPr>
                  <a:t>x∈[x]</a:t>
                </a:r>
                <a:r>
                  <a:rPr kumimoji="1" lang="en-US" altLang="zh-CN" baseline="-25000" dirty="0">
                    <a:solidFill>
                      <a:srgbClr val="0000CC"/>
                    </a:solidFill>
                  </a:rPr>
                  <a:t>R </a:t>
                </a:r>
              </a:p>
              <a:p>
                <a:pPr marL="533507" indent="-533507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    </a:t>
                </a:r>
                <a:r>
                  <a:rPr kumimoji="1" lang="en-US" altLang="zh-CN" dirty="0">
                    <a:solidFill>
                      <a:srgbClr val="3333FF"/>
                    </a:solidFill>
                  </a:rPr>
                  <a:t>[x]</a:t>
                </a:r>
                <a:r>
                  <a:rPr kumimoji="1" lang="en-US" altLang="zh-CN" baseline="-25000" dirty="0">
                    <a:solidFill>
                      <a:srgbClr val="3333FF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rgbClr val="3333FF"/>
                    </a:solidFill>
                  </a:rPr>
                  <a:t>≠Φ</a:t>
                </a:r>
                <a:r>
                  <a:rPr kumimoji="1" lang="en-US" altLang="zh-CN" baseline="-25000" dirty="0">
                    <a:solidFill>
                      <a:srgbClr val="0000CC"/>
                    </a:solidFill>
                  </a:rPr>
                  <a:t>          </a:t>
                </a:r>
                <a:endParaRPr kumimoji="1" lang="zh-CN" altLang="en-US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8E62733F-80A0-48BB-9444-39F4C9408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75" y="2846754"/>
                <a:ext cx="5695038" cy="35353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7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7555" grpId="0" uiExpand="1" build="p" autoUpdateAnimBg="0" advAuto="0"/>
      <p:bldP spid="2" grpId="0" animBg="1"/>
      <p:bldP spid="6" grpId="0" uiExpand="1" build="p" autoUpdateAnimBg="0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555" name="Rectangle 3">
            <a:extLst>
              <a:ext uri="{FF2B5EF4-FFF2-40B4-BE49-F238E27FC236}">
                <a16:creationId xmlns:a16="http://schemas.microsoft.com/office/drawing/2014/main" id="{52F272F2-D233-4355-8248-FEA704279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37481"/>
            <a:ext cx="11206854" cy="715913"/>
          </a:xfrm>
        </p:spPr>
        <p:txBody>
          <a:bodyPr/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证明</a:t>
            </a:r>
            <a:r>
              <a:rPr lang="en-US" altLang="zh-CN" dirty="0"/>
              <a:t>  </a:t>
            </a:r>
            <a:r>
              <a:rPr lang="zh-CN" altLang="zh-CN" dirty="0"/>
              <a:t>因为</a:t>
            </a:r>
            <a:r>
              <a:rPr lang="en-US" altLang="zh-CN" dirty="0"/>
              <a:t>R</a:t>
            </a:r>
            <a:r>
              <a:rPr lang="zh-CN" altLang="zh-CN" dirty="0"/>
              <a:t>是非空集合</a:t>
            </a:r>
            <a:r>
              <a:rPr lang="en-US" altLang="zh-CN" dirty="0"/>
              <a:t>A</a:t>
            </a:r>
            <a:r>
              <a:rPr lang="zh-CN" altLang="zh-CN" dirty="0"/>
              <a:t>上的等价关系，所以</a:t>
            </a:r>
            <a:r>
              <a:rPr lang="en-US" altLang="zh-CN" dirty="0"/>
              <a:t>R</a:t>
            </a:r>
            <a:r>
              <a:rPr lang="zh-CN" altLang="zh-CN" dirty="0"/>
              <a:t>是自反的、对称的和传递的。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E83D945-92F6-4947-87DA-BB3C90094F4C}"/>
              </a:ext>
            </a:extLst>
          </p:cNvPr>
          <p:cNvSpPr txBox="1">
            <a:spLocks/>
          </p:cNvSpPr>
          <p:nvPr/>
        </p:nvSpPr>
        <p:spPr>
          <a:xfrm>
            <a:off x="756562" y="265903"/>
            <a:ext cx="10758267" cy="585924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定理</a:t>
            </a:r>
            <a:r>
              <a:rPr lang="en-US" altLang="zh-CN" dirty="0"/>
              <a:t>5.2 </a:t>
            </a:r>
            <a:r>
              <a:rPr lang="zh-CN" altLang="en-US" dirty="0"/>
              <a:t>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4C1A5A19-E821-4C9D-8C91-52B38A0C293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3099" y="3124994"/>
                <a:ext cx="11536605" cy="4220370"/>
              </a:xfrm>
              <a:prstGeom prst="rect">
                <a:avLst/>
              </a:prstGeom>
            </p:spPr>
            <p:txBody>
              <a:bodyPr vert="horz" lIns="121917" tIns="60958" rIns="121917" bIns="60958" rtlCol="0">
                <a:normAutofit/>
              </a:bodyPr>
              <a:lstStyle>
                <a:lvl1pPr marL="457360" indent="-457360" algn="l" defTabSz="1219627" rtl="0" eaLnBrk="1" latinLnBrk="0" hangingPunct="1">
                  <a:lnSpc>
                    <a:spcPct val="120000"/>
                  </a:lnSpc>
                  <a:spcBef>
                    <a:spcPts val="0"/>
                  </a:spcBef>
                  <a:buSzPct val="80000"/>
                  <a:buFont typeface="Wingdings" pitchFamily="2" charset="2"/>
                  <a:buChar char="l"/>
                  <a:defRPr sz="24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990947" indent="-381133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53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434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416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397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378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360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3414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3507" indent="-533507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dirty="0"/>
                  <a:t>   </a:t>
                </a:r>
                <a:r>
                  <a:rPr kumimoji="1" lang="en-US" altLang="zh-CN" dirty="0">
                    <a:solidFill>
                      <a:srgbClr val="0000FF"/>
                    </a:solidFill>
                  </a:rPr>
                  <a:t> a) </a:t>
                </a:r>
                <a:r>
                  <a:rPr lang="zh-CN" altLang="en-US" dirty="0"/>
                  <a:t>  对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/>
                  <a:t>x∈A,</a:t>
                </a:r>
                <a:r>
                  <a:rPr lang="es-E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y∈A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533507" indent="-533507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en-US" altLang="zh-CN" dirty="0"/>
                  <a:t>          y∈[x]</a:t>
                </a:r>
                <a:r>
                  <a:rPr kumimoji="1" lang="en-US" altLang="zh-CN" baseline="-25000" dirty="0"/>
                  <a:t>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kumimoji="1" lang="en-US" altLang="zh-CN" dirty="0"/>
                  <a:t>&lt;</a:t>
                </a:r>
                <a:r>
                  <a:rPr kumimoji="1" lang="en-US" altLang="zh-CN" dirty="0" err="1"/>
                  <a:t>x,y</a:t>
                </a:r>
                <a:r>
                  <a:rPr kumimoji="1" lang="en-US" altLang="zh-CN" dirty="0"/>
                  <a:t>&gt;∈R</a:t>
                </a:r>
                <a:r>
                  <a:rPr lang="en-US" altLang="en-US" noProof="1">
                    <a:sym typeface="Symbol" panose="05050102010706020507" pitchFamily="18" charset="2"/>
                  </a:rPr>
                  <a:t> </a:t>
                </a:r>
              </a:p>
              <a:p>
                <a:pPr marL="533507" indent="-533507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en-US" noProof="1">
                    <a:sym typeface="Symbol" panose="05050102010706020507" pitchFamily="18" charset="2"/>
                  </a:rPr>
                  <a:t>          </a:t>
                </a:r>
                <a:r>
                  <a:rPr kumimoji="1" lang="en-US" altLang="zh-CN" dirty="0">
                    <a:solidFill>
                      <a:srgbClr val="0000CC"/>
                    </a:solidFill>
                  </a:rPr>
                  <a:t>R</a:t>
                </a:r>
                <a:r>
                  <a:rPr kumimoji="1" lang="zh-CN" altLang="en-US" dirty="0">
                    <a:solidFill>
                      <a:srgbClr val="0000CC"/>
                    </a:solidFill>
                  </a:rPr>
                  <a:t>是对称的 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dirty="0"/>
                  <a:t> &lt;</a:t>
                </a:r>
                <a:r>
                  <a:rPr kumimoji="1" lang="en-US" altLang="zh-CN" dirty="0" err="1"/>
                  <a:t>y,x</a:t>
                </a:r>
                <a:r>
                  <a:rPr kumimoji="1" lang="en-US" altLang="zh-CN" dirty="0"/>
                  <a:t>&gt;∈R</a:t>
                </a:r>
                <a:r>
                  <a:rPr kumimoji="1" lang="zh-CN" altLang="en-US" dirty="0"/>
                  <a:t>                                 </a:t>
                </a:r>
                <a:endParaRPr kumimoji="1" lang="en-US" altLang="zh-CN" dirty="0">
                  <a:solidFill>
                    <a:srgbClr val="3333FF"/>
                  </a:solidFill>
                </a:endParaRPr>
              </a:p>
              <a:p>
                <a:pPr marL="533507" indent="-533507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dirty="0">
                    <a:solidFill>
                      <a:srgbClr val="C0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z</a:t>
                </a:r>
                <a:r>
                  <a:rPr kumimoji="1" lang="zh-CN" altLang="en-US" dirty="0">
                    <a:solidFill>
                      <a:srgbClr val="C00000"/>
                    </a:solidFill>
                    <a:sym typeface="Symbol" panose="05050102010706020507" pitchFamily="18" charset="2"/>
                  </a:rPr>
                  <a:t>，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z∈[x]</a:t>
                </a:r>
                <a:r>
                  <a:rPr kumimoji="1" lang="en-US" altLang="zh-CN" baseline="-25000" dirty="0">
                    <a:solidFill>
                      <a:srgbClr val="C00000"/>
                    </a:solidFill>
                  </a:rPr>
                  <a:t>R</a:t>
                </a:r>
                <a:endParaRPr kumimoji="1" lang="en-US" altLang="zh-CN" dirty="0"/>
              </a:p>
              <a:p>
                <a:pPr marL="533507" indent="-533507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kumimoji="1" lang="zh-CN" altLang="en-US" dirty="0"/>
                  <a:t>         因为</a:t>
                </a: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是传递的，且</a:t>
                </a:r>
                <a:r>
                  <a:rPr kumimoji="1" lang="en-US" altLang="zh-CN" dirty="0"/>
                  <a:t>&lt;</a:t>
                </a:r>
                <a:r>
                  <a:rPr kumimoji="1" lang="en-US" altLang="zh-CN" dirty="0" err="1"/>
                  <a:t>y,x</a:t>
                </a:r>
                <a:r>
                  <a:rPr kumimoji="1" lang="en-US" altLang="zh-CN" dirty="0"/>
                  <a:t>&gt;∈R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∧</a:t>
                </a:r>
                <a:r>
                  <a:rPr kumimoji="1" lang="en-US" altLang="zh-CN" dirty="0"/>
                  <a:t>&lt;</a:t>
                </a:r>
                <a:r>
                  <a:rPr kumimoji="1" lang="en-US" altLang="zh-CN" dirty="0" err="1"/>
                  <a:t>x,z</a:t>
                </a:r>
                <a:r>
                  <a:rPr kumimoji="1" lang="en-US" altLang="zh-CN" dirty="0"/>
                  <a:t>&gt;∈R</a:t>
                </a:r>
                <a:endParaRPr kumimoji="1" lang="zh-CN" alt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4C1A5A19-E821-4C9D-8C91-52B38A0C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9" y="3124994"/>
                <a:ext cx="11536605" cy="42203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0D0C11F-FEAF-4BE2-B212-7C93E9519336}"/>
                  </a:ext>
                </a:extLst>
              </p:cNvPr>
              <p:cNvSpPr/>
              <p:nvPr/>
            </p:nvSpPr>
            <p:spPr>
              <a:xfrm>
                <a:off x="422275" y="1808561"/>
                <a:ext cx="10978254" cy="1135054"/>
              </a:xfrm>
              <a:prstGeom prst="rect">
                <a:avLst/>
              </a:prstGeom>
              <a:solidFill>
                <a:srgbClr val="1157AB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（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2)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x∈A,</a:t>
                </a:r>
                <a:r>
                  <a:rPr lang="es-ES" altLang="zh-CN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 err="1">
                    <a:solidFill>
                      <a:schemeClr val="bg1"/>
                    </a:solidFill>
                    <a:latin typeface="+mn-ea"/>
                  </a:rPr>
                  <a:t>y∈A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        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a)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如果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y</a:t>
                </a:r>
                <a:r>
                  <a:rPr lang="en-US" altLang="en-US" b="1" dirty="0">
                    <a:solidFill>
                      <a:schemeClr val="bg1"/>
                    </a:solidFill>
                    <a:latin typeface="+mn-ea"/>
                  </a:rPr>
                  <a:t>∈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，则有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[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x]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=[y]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，   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b)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如果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</m:t>
                    </m:r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，则有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∩[y]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＝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Φ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0D0C11F-FEAF-4BE2-B212-7C93E9519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75" y="1808561"/>
                <a:ext cx="10978254" cy="1135054"/>
              </a:xfrm>
              <a:prstGeom prst="rect">
                <a:avLst/>
              </a:prstGeom>
              <a:blipFill>
                <a:blip r:embed="rId6"/>
                <a:stretch>
                  <a:fillRect l="-833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801ED34E-A709-479E-97C0-C67FEC191906}"/>
              </a:ext>
            </a:extLst>
          </p:cNvPr>
          <p:cNvSpPr/>
          <p:nvPr/>
        </p:nvSpPr>
        <p:spPr>
          <a:xfrm>
            <a:off x="3228836" y="6016744"/>
            <a:ext cx="1301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z∈[y]</a:t>
            </a:r>
            <a:r>
              <a:rPr kumimoji="1" lang="en-US" altLang="zh-CN" b="1" baseline="-25000" dirty="0">
                <a:solidFill>
                  <a:srgbClr val="C00000"/>
                </a:solidFill>
                <a:latin typeface="+mn-ea"/>
              </a:rPr>
              <a:t>R</a:t>
            </a: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 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F57ED0-1F41-4821-B2EE-ABCF90231820}"/>
              </a:ext>
            </a:extLst>
          </p:cNvPr>
          <p:cNvSpPr/>
          <p:nvPr/>
        </p:nvSpPr>
        <p:spPr>
          <a:xfrm>
            <a:off x="3031539" y="4948244"/>
            <a:ext cx="1997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noProof="1">
                <a:latin typeface="+mn-ea"/>
                <a:sym typeface="Symbol" panose="05050102010706020507" pitchFamily="18" charset="2"/>
              </a:rPr>
              <a:t> </a:t>
            </a:r>
            <a:r>
              <a:rPr kumimoji="1" lang="en-US" altLang="zh-CN" b="1" dirty="0">
                <a:latin typeface="+mn-ea"/>
              </a:rPr>
              <a:t>&lt;</a:t>
            </a:r>
            <a:r>
              <a:rPr kumimoji="1" lang="en-US" altLang="zh-CN" b="1" dirty="0" err="1">
                <a:latin typeface="+mn-ea"/>
              </a:rPr>
              <a:t>x,z</a:t>
            </a:r>
            <a:r>
              <a:rPr kumimoji="1" lang="en-US" altLang="zh-CN" b="1" dirty="0">
                <a:latin typeface="+mn-ea"/>
              </a:rPr>
              <a:t>&gt;∈R</a:t>
            </a:r>
            <a:endParaRPr lang="zh-CN" altLang="en-US" b="1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F85A22-1A8B-4173-818F-1B2CDF2504A4}"/>
              </a:ext>
            </a:extLst>
          </p:cNvPr>
          <p:cNvSpPr/>
          <p:nvPr/>
        </p:nvSpPr>
        <p:spPr>
          <a:xfrm>
            <a:off x="1069975" y="6047220"/>
            <a:ext cx="2158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latin typeface="+mn-ea"/>
              </a:rPr>
              <a:t>&lt;</a:t>
            </a:r>
            <a:r>
              <a:rPr kumimoji="1" lang="en-US" altLang="zh-CN" b="1" dirty="0" err="1">
                <a:latin typeface="+mn-ea"/>
              </a:rPr>
              <a:t>y,z</a:t>
            </a:r>
            <a:r>
              <a:rPr kumimoji="1" lang="en-US" altLang="zh-CN" b="1" dirty="0">
                <a:latin typeface="+mn-ea"/>
              </a:rPr>
              <a:t>&gt;∈ R</a:t>
            </a:r>
            <a:r>
              <a:rPr lang="en-US" altLang="en-US" b="1" noProof="1">
                <a:latin typeface="+mn-ea"/>
                <a:sym typeface="Symbol" panose="05050102010706020507" pitchFamily="18" charset="2"/>
              </a:rPr>
              <a:t> </a:t>
            </a:r>
            <a:r>
              <a:rPr kumimoji="1" lang="zh-CN" altLang="en-US" b="1" dirty="0">
                <a:latin typeface="+mn-ea"/>
              </a:rPr>
              <a:t> </a:t>
            </a:r>
            <a:endParaRPr lang="zh-CN" altLang="en-US" b="1" dirty="0">
              <a:latin typeface="+mn-e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EB43E02-88A9-49C0-BB49-826F6B39EF0C}"/>
              </a:ext>
            </a:extLst>
          </p:cNvPr>
          <p:cNvSpPr txBox="1">
            <a:spLocks noChangeArrowheads="1"/>
          </p:cNvSpPr>
          <p:nvPr/>
        </p:nvSpPr>
        <p:spPr>
          <a:xfrm>
            <a:off x="7470775" y="4725194"/>
            <a:ext cx="3775074" cy="194946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507" indent="-533507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dirty="0">
                <a:solidFill>
                  <a:srgbClr val="0000FF"/>
                </a:solidFill>
              </a:rPr>
              <a:t>即</a:t>
            </a:r>
            <a:r>
              <a:rPr kumimoji="1" lang="en-US" altLang="zh-CN" dirty="0">
                <a:solidFill>
                  <a:srgbClr val="0000FF"/>
                </a:solidFill>
              </a:rPr>
              <a:t>[x]</a:t>
            </a:r>
            <a:r>
              <a:rPr kumimoji="1" lang="en-US" altLang="zh-CN" baseline="-25000" dirty="0">
                <a:solidFill>
                  <a:srgbClr val="0000FF"/>
                </a:solidFill>
              </a:rPr>
              <a:t>R</a:t>
            </a:r>
            <a:r>
              <a:rPr kumimoji="1" lang="en-US" altLang="zh-CN" dirty="0">
                <a:solidFill>
                  <a:srgbClr val="0000FF"/>
                </a:solidFill>
                <a:sym typeface="Symbol" panose="05050102010706020507" pitchFamily="18" charset="2"/>
              </a:rPr>
              <a:t></a:t>
            </a:r>
            <a:r>
              <a:rPr kumimoji="1" lang="en-US" altLang="zh-CN" dirty="0">
                <a:solidFill>
                  <a:srgbClr val="0000FF"/>
                </a:solidFill>
              </a:rPr>
              <a:t>[y]</a:t>
            </a:r>
            <a:r>
              <a:rPr kumimoji="1" lang="en-US" altLang="zh-CN" baseline="-25000" dirty="0">
                <a:solidFill>
                  <a:srgbClr val="0000FF"/>
                </a:solidFill>
              </a:rPr>
              <a:t>R</a:t>
            </a:r>
            <a:r>
              <a:rPr kumimoji="1" lang="zh-CN" altLang="en-US" dirty="0">
                <a:solidFill>
                  <a:srgbClr val="0000FF"/>
                </a:solidFill>
              </a:rPr>
              <a:t>。</a:t>
            </a:r>
            <a:r>
              <a:rPr kumimoji="1" lang="zh-CN" altLang="en-US" dirty="0"/>
              <a:t> </a:t>
            </a:r>
          </a:p>
          <a:p>
            <a:pPr marL="533507" indent="-533507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/>
              <a:t> </a:t>
            </a:r>
            <a:r>
              <a:rPr lang="zh-CN" altLang="zh-CN" dirty="0"/>
              <a:t>同理可证</a:t>
            </a:r>
            <a:r>
              <a:rPr kumimoji="1" lang="en-US" altLang="zh-CN" dirty="0"/>
              <a:t>[y]</a:t>
            </a:r>
            <a:r>
              <a:rPr kumimoji="1" lang="en-US" altLang="zh-CN" baseline="-25000" dirty="0"/>
              <a:t>R</a:t>
            </a:r>
            <a:r>
              <a:rPr kumimoji="1" lang="en-US" altLang="zh-CN" dirty="0">
                <a:sym typeface="Symbol" panose="05050102010706020507" pitchFamily="18" charset="2"/>
              </a:rPr>
              <a:t></a:t>
            </a:r>
            <a:r>
              <a:rPr kumimoji="1" lang="en-US" altLang="zh-CN" dirty="0"/>
              <a:t>[x]</a:t>
            </a:r>
            <a:r>
              <a:rPr kumimoji="1" lang="en-US" altLang="zh-CN" baseline="-25000" dirty="0"/>
              <a:t>R</a:t>
            </a:r>
            <a:endParaRPr kumimoji="1" lang="en-US" altLang="zh-CN" dirty="0"/>
          </a:p>
          <a:p>
            <a:pPr marL="533507" indent="-533507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3333FF"/>
                </a:solidFill>
              </a:rPr>
              <a:t> </a:t>
            </a:r>
            <a:r>
              <a:rPr lang="zh-CN" altLang="zh-CN" dirty="0">
                <a:solidFill>
                  <a:srgbClr val="3333FF"/>
                </a:solidFill>
              </a:rPr>
              <a:t>综上可得</a:t>
            </a:r>
            <a:r>
              <a:rPr kumimoji="1" lang="en-US" altLang="zh-CN" dirty="0">
                <a:solidFill>
                  <a:srgbClr val="3333FF"/>
                </a:solidFill>
              </a:rPr>
              <a:t>[x]</a:t>
            </a:r>
            <a:r>
              <a:rPr kumimoji="1" lang="en-US" altLang="zh-CN" baseline="-25000" dirty="0">
                <a:solidFill>
                  <a:srgbClr val="3333FF"/>
                </a:solidFill>
              </a:rPr>
              <a:t>R</a:t>
            </a:r>
            <a:r>
              <a:rPr kumimoji="1" lang="zh-CN" altLang="en-US" dirty="0">
                <a:solidFill>
                  <a:srgbClr val="3333FF"/>
                </a:solidFill>
              </a:rPr>
              <a:t>＝</a:t>
            </a:r>
            <a:r>
              <a:rPr kumimoji="1" lang="en-US" altLang="zh-CN" dirty="0">
                <a:solidFill>
                  <a:srgbClr val="3333FF"/>
                </a:solidFill>
              </a:rPr>
              <a:t>[y]</a:t>
            </a:r>
            <a:r>
              <a:rPr kumimoji="1" lang="en-US" altLang="zh-CN" baseline="-25000" dirty="0">
                <a:solidFill>
                  <a:srgbClr val="3333FF"/>
                </a:solidFill>
              </a:rPr>
              <a:t>R</a:t>
            </a:r>
            <a:endParaRPr kumimoji="1" lang="zh-CN" altLang="en-US" dirty="0">
              <a:solidFill>
                <a:srgbClr val="3333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2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 advAuto="0"/>
      <p:bldP spid="3" grpId="0"/>
      <p:bldP spid="4" grpId="0"/>
      <p:bldP spid="7" grpId="0"/>
      <p:bldP spid="10" grpId="0" uiExpand="1" build="p" autoUpdateAnimBg="0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555" name="Rectangle 3">
            <a:extLst>
              <a:ext uri="{FF2B5EF4-FFF2-40B4-BE49-F238E27FC236}">
                <a16:creationId xmlns:a16="http://schemas.microsoft.com/office/drawing/2014/main" id="{52F272F2-D233-4355-8248-FEA704279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37481"/>
            <a:ext cx="11206854" cy="715913"/>
          </a:xfrm>
        </p:spPr>
        <p:txBody>
          <a:bodyPr/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证明</a:t>
            </a:r>
            <a:r>
              <a:rPr lang="en-US" altLang="zh-CN" dirty="0"/>
              <a:t>  </a:t>
            </a:r>
            <a:r>
              <a:rPr lang="zh-CN" altLang="zh-CN" dirty="0"/>
              <a:t>因为</a:t>
            </a:r>
            <a:r>
              <a:rPr lang="en-US" altLang="zh-CN" dirty="0"/>
              <a:t>R</a:t>
            </a:r>
            <a:r>
              <a:rPr lang="zh-CN" altLang="zh-CN" dirty="0"/>
              <a:t>是非空集合</a:t>
            </a:r>
            <a:r>
              <a:rPr lang="en-US" altLang="zh-CN" dirty="0"/>
              <a:t>A</a:t>
            </a:r>
            <a:r>
              <a:rPr lang="zh-CN" altLang="zh-CN" dirty="0"/>
              <a:t>上的等价关系，所以</a:t>
            </a:r>
            <a:r>
              <a:rPr lang="en-US" altLang="zh-CN" dirty="0"/>
              <a:t>R</a:t>
            </a:r>
            <a:r>
              <a:rPr lang="zh-CN" altLang="zh-CN" dirty="0"/>
              <a:t>是自反的、对称的和传递的。</a:t>
            </a: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0E83D945-92F6-4947-87DA-BB3C90094F4C}"/>
              </a:ext>
            </a:extLst>
          </p:cNvPr>
          <p:cNvSpPr txBox="1">
            <a:spLocks/>
          </p:cNvSpPr>
          <p:nvPr/>
        </p:nvSpPr>
        <p:spPr>
          <a:xfrm>
            <a:off x="756562" y="265903"/>
            <a:ext cx="10758267" cy="585924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定理</a:t>
            </a:r>
            <a:r>
              <a:rPr lang="en-US" altLang="zh-CN" dirty="0"/>
              <a:t>5.2 </a:t>
            </a:r>
            <a:r>
              <a:rPr lang="zh-CN" altLang="en-US" dirty="0"/>
              <a:t>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0D0C11F-FEAF-4BE2-B212-7C93E9519336}"/>
                  </a:ext>
                </a:extLst>
              </p:cNvPr>
              <p:cNvSpPr/>
              <p:nvPr/>
            </p:nvSpPr>
            <p:spPr>
              <a:xfrm>
                <a:off x="422275" y="1808561"/>
                <a:ext cx="10978254" cy="1135054"/>
              </a:xfrm>
              <a:prstGeom prst="rect">
                <a:avLst/>
              </a:prstGeom>
              <a:solidFill>
                <a:srgbClr val="1157AB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（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2)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x∈A,</a:t>
                </a:r>
                <a:r>
                  <a:rPr lang="es-ES" altLang="zh-CN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 err="1">
                    <a:solidFill>
                      <a:schemeClr val="bg1"/>
                    </a:solidFill>
                    <a:latin typeface="+mn-ea"/>
                  </a:rPr>
                  <a:t>y∈A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        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a)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如果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y</a:t>
                </a:r>
                <a:r>
                  <a:rPr lang="en-US" altLang="en-US" b="1" dirty="0">
                    <a:solidFill>
                      <a:schemeClr val="bg1"/>
                    </a:solidFill>
                    <a:latin typeface="+mn-ea"/>
                  </a:rPr>
                  <a:t>∈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，则有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[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x]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=[y]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，   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b) 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如果</a:t>
                </a:r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</m:t>
                    </m:r>
                  </m:oMath>
                </a14:m>
                <a:r>
                  <a:rPr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，则有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[x]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∩[y]</a:t>
                </a:r>
                <a:r>
                  <a:rPr kumimoji="1" lang="en-US" altLang="zh-CN" b="1" baseline="-25000" dirty="0">
                    <a:solidFill>
                      <a:schemeClr val="bg1"/>
                    </a:solidFill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＝</a:t>
                </a:r>
                <a:r>
                  <a:rPr kumimoji="1" lang="en-US" altLang="zh-CN" b="1" dirty="0">
                    <a:solidFill>
                      <a:schemeClr val="bg1"/>
                    </a:solidFill>
                    <a:latin typeface="+mn-ea"/>
                  </a:rPr>
                  <a:t>Φ</a:t>
                </a:r>
                <a:r>
                  <a:rPr kumimoji="1" lang="zh-CN" altLang="en-US" b="1" dirty="0">
                    <a:solidFill>
                      <a:schemeClr val="bg1"/>
                    </a:solidFill>
                    <a:latin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0D0C11F-FEAF-4BE2-B212-7C93E9519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75" y="1808561"/>
                <a:ext cx="10978254" cy="1135054"/>
              </a:xfrm>
              <a:prstGeom prst="rect">
                <a:avLst/>
              </a:prstGeom>
              <a:blipFill>
                <a:blip r:embed="rId5"/>
                <a:stretch>
                  <a:fillRect l="-833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A0B8BEA4-0ACB-4A3C-A68D-6C429A86E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683" y="3163480"/>
                <a:ext cx="6776292" cy="333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008" tIns="36008" rIns="36008" bIns="36008">
                <a:spAutoFit/>
              </a:bodyPr>
              <a:lstStyle>
                <a:lvl1pPr marL="457200" indent="-4572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  <a:buNone/>
                </a:pPr>
                <a:r>
                  <a:rPr kumimoji="1"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b) </a:t>
                </a:r>
                <a:r>
                  <a:rPr kumimoji="1"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kumimoji="1"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</a:t>
                </a:r>
                <a:r>
                  <a:rPr kumimoji="1" lang="en-US" altLang="zh-CN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[x]</a:t>
                </a:r>
                <a:r>
                  <a:rPr kumimoji="1" lang="en-US" altLang="zh-CN" sz="2400" baseline="-250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&lt;</a:t>
                </a:r>
                <a:r>
                  <a:rPr kumimoji="1"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x,y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pPr algn="l"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  <a:buNone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假设</a:t>
                </a:r>
                <a:r>
                  <a:rPr kumimoji="1" lang="en-US" altLang="zh-CN" sz="24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[x]</a:t>
                </a:r>
                <a:r>
                  <a:rPr kumimoji="1" lang="en-US" altLang="zh-CN" sz="2400" baseline="-25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en-US" altLang="zh-CN" sz="24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∩[y]</a:t>
                </a:r>
                <a:r>
                  <a:rPr kumimoji="1" lang="en-US" altLang="zh-CN" sz="2400" baseline="-25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en-US" altLang="zh-CN" sz="24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≠Φ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  <a:buNone/>
                </a:pPr>
                <a:r>
                  <a:rPr kumimoji="1" lang="en-US" altLang="zh-CN" sz="24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[x]</a:t>
                </a:r>
                <a:r>
                  <a:rPr kumimoji="1" lang="en-US" altLang="zh-CN" sz="2400" baseline="-25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en-US" altLang="zh-CN" sz="24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∩[y]</a:t>
                </a:r>
                <a:r>
                  <a:rPr kumimoji="1" lang="en-US" altLang="zh-CN" sz="2400" baseline="-250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en-US" altLang="zh-CN" sz="2400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≠Φ</a:t>
                </a:r>
                <a:r>
                  <a:rPr lang="en-US" altLang="en-US" sz="2400" noProof="1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</a:t>
                </a: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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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z∈[x]</a:t>
                </a:r>
                <a:r>
                  <a:rPr kumimoji="1" lang="en-US" altLang="zh-CN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∩[y]</a:t>
                </a:r>
                <a:r>
                  <a:rPr kumimoji="1" lang="en-US" altLang="zh-CN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</a:t>
                </a:r>
              </a:p>
              <a:p>
                <a:pPr algn="l"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  <a:buNone/>
                </a:pP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                         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&lt;</a:t>
                </a:r>
                <a:r>
                  <a:rPr kumimoji="1"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x,z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&gt;∈R</a:t>
                </a:r>
                <a:r>
                  <a:rPr lang="zh-CN" altLang="zh-CN" sz="2400" dirty="0"/>
                  <a:t>∧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</a:t>
                </a:r>
                <a:r>
                  <a:rPr kumimoji="1"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y,z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&gt;∈R</a:t>
                </a: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  <a:buNone/>
                </a:pP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        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是对称的 </a:t>
                </a: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&lt;</a:t>
                </a:r>
                <a:r>
                  <a:rPr kumimoji="1"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x,z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&gt;∈R</a:t>
                </a:r>
                <a:r>
                  <a:rPr lang="zh-CN" altLang="zh-CN" sz="2400" dirty="0"/>
                  <a:t>∧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</a:t>
                </a:r>
                <a:r>
                  <a:rPr kumimoji="1"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z,y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&gt;∈R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  <a:buNone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是传递的 </a:t>
                </a:r>
                <a:r>
                  <a:rPr lang="en-US" altLang="en-US" sz="2400" noProof="1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&lt;</a:t>
                </a:r>
                <a:r>
                  <a:rPr kumimoji="1"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x,y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&gt;∈R</a:t>
                </a:r>
              </a:p>
            </p:txBody>
          </p:sp>
        </mc:Choice>
        <mc:Fallback xmlns=""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A0B8BEA4-0ACB-4A3C-A68D-6C429A86E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683" y="3163480"/>
                <a:ext cx="6776292" cy="3330086"/>
              </a:xfrm>
              <a:prstGeom prst="rect">
                <a:avLst/>
              </a:prstGeom>
              <a:blipFill>
                <a:blip r:embed="rId6"/>
                <a:stretch>
                  <a:fillRect l="-899" b="-36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9E4226-C23E-4071-A05D-18A216C75AF6}"/>
                  </a:ext>
                </a:extLst>
              </p:cNvPr>
              <p:cNvSpPr/>
              <p:nvPr/>
            </p:nvSpPr>
            <p:spPr>
              <a:xfrm>
                <a:off x="7366594" y="5359153"/>
                <a:ext cx="4041775" cy="1134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</a:pPr>
                <a:r>
                  <a:rPr kumimoji="1" lang="zh-CN" altLang="en-US" b="1" dirty="0">
                    <a:latin typeface="+mn-ea"/>
                  </a:rPr>
                  <a:t> 显然与</a:t>
                </a:r>
                <a:r>
                  <a:rPr kumimoji="1" lang="en-US" altLang="zh-CN" b="1" dirty="0">
                    <a:latin typeface="+mn-ea"/>
                  </a:rPr>
                  <a:t>&lt;</a:t>
                </a:r>
                <a:r>
                  <a:rPr kumimoji="1" lang="en-US" altLang="zh-CN" b="1" dirty="0" err="1">
                    <a:latin typeface="+mn-ea"/>
                  </a:rPr>
                  <a:t>x,y</a:t>
                </a:r>
                <a:r>
                  <a:rPr kumimoji="1" lang="en-US" altLang="zh-CN" b="1" dirty="0">
                    <a:latin typeface="+mn-ea"/>
                  </a:rPr>
                  <a:t>&gt;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kumimoji="1" lang="en-US" altLang="zh-CN" b="1" dirty="0"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rgbClr val="FF0000"/>
                    </a:solidFill>
                    <a:latin typeface="+mn-ea"/>
                  </a:rPr>
                  <a:t>矛盾</a:t>
                </a:r>
                <a:r>
                  <a:rPr kumimoji="1" lang="zh-CN" altLang="en-US" b="1" dirty="0"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>
                    <a:srgbClr val="00FF00"/>
                  </a:buClr>
                </a:pPr>
                <a:r>
                  <a:rPr kumimoji="1" lang="zh-CN" altLang="en-US" b="1" dirty="0">
                    <a:latin typeface="+mn-ea"/>
                  </a:rPr>
                  <a:t> 从而</a:t>
                </a:r>
                <a:r>
                  <a:rPr kumimoji="1" lang="en-US" altLang="zh-CN" b="1" dirty="0">
                    <a:latin typeface="+mn-ea"/>
                  </a:rPr>
                  <a:t>[x]</a:t>
                </a:r>
                <a:r>
                  <a:rPr kumimoji="1" lang="en-US" altLang="zh-CN" b="1" baseline="-25000" dirty="0">
                    <a:latin typeface="+mn-ea"/>
                  </a:rPr>
                  <a:t>R</a:t>
                </a:r>
                <a:r>
                  <a:rPr kumimoji="1" lang="en-US" altLang="zh-CN" b="1" dirty="0">
                    <a:latin typeface="+mn-ea"/>
                  </a:rPr>
                  <a:t>∩[y]</a:t>
                </a:r>
                <a:r>
                  <a:rPr kumimoji="1" lang="en-US" altLang="zh-CN" b="1" baseline="-25000" dirty="0">
                    <a:latin typeface="+mn-ea"/>
                  </a:rPr>
                  <a:t>R</a:t>
                </a:r>
                <a:r>
                  <a:rPr kumimoji="1" lang="zh-CN" altLang="en-US" b="1" dirty="0">
                    <a:latin typeface="+mn-ea"/>
                  </a:rPr>
                  <a:t>＝</a:t>
                </a:r>
                <a:r>
                  <a:rPr kumimoji="1" lang="en-US" altLang="zh-CN" b="1" dirty="0">
                    <a:latin typeface="+mn-ea"/>
                  </a:rPr>
                  <a:t>Φ</a:t>
                </a:r>
                <a:r>
                  <a:rPr kumimoji="1" lang="zh-CN" altLang="en-US" b="1" dirty="0">
                    <a:latin typeface="+mn-ea"/>
                  </a:rPr>
                  <a:t>成立。</a:t>
                </a:r>
                <a:endParaRPr lang="zh-CN" altLang="en-US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9E4226-C23E-4071-A05D-18A216C75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594" y="5359153"/>
                <a:ext cx="4041775" cy="1134413"/>
              </a:xfrm>
              <a:prstGeom prst="rect">
                <a:avLst/>
              </a:prstGeom>
              <a:blipFill>
                <a:blip r:embed="rId7"/>
                <a:stretch>
                  <a:fillRect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64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8" name="Group 47"/>
          <p:cNvGrpSpPr>
            <a:grpSpLocks/>
          </p:cNvGrpSpPr>
          <p:nvPr/>
        </p:nvGrpSpPr>
        <p:grpSpPr bwMode="auto">
          <a:xfrm>
            <a:off x="1033453" y="1484944"/>
            <a:ext cx="1301142" cy="1016737"/>
            <a:chOff x="0" y="5"/>
            <a:chExt cx="668" cy="647"/>
          </a:xfrm>
          <a:solidFill>
            <a:srgbClr val="00B0F0"/>
          </a:solidFill>
        </p:grpSpPr>
        <p:sp>
          <p:nvSpPr>
            <p:cNvPr id="12331" name="Oval 47"/>
            <p:cNvSpPr>
              <a:spLocks noChangeArrowheads="1"/>
            </p:cNvSpPr>
            <p:nvPr/>
          </p:nvSpPr>
          <p:spPr bwMode="auto">
            <a:xfrm>
              <a:off x="0" y="52"/>
              <a:ext cx="668" cy="5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2332" name="Oval 48"/>
            <p:cNvSpPr>
              <a:spLocks noChangeArrowheads="1"/>
            </p:cNvSpPr>
            <p:nvPr/>
          </p:nvSpPr>
          <p:spPr bwMode="auto">
            <a:xfrm>
              <a:off x="7" y="5"/>
              <a:ext cx="646" cy="6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2333" name="Oval 49"/>
            <p:cNvSpPr>
              <a:spLocks noChangeArrowheads="1"/>
            </p:cNvSpPr>
            <p:nvPr/>
          </p:nvSpPr>
          <p:spPr bwMode="auto">
            <a:xfrm>
              <a:off x="15" y="9"/>
              <a:ext cx="631" cy="6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2334" name="Oval 50"/>
            <p:cNvSpPr>
              <a:spLocks noChangeArrowheads="1"/>
            </p:cNvSpPr>
            <p:nvPr/>
          </p:nvSpPr>
          <p:spPr bwMode="auto">
            <a:xfrm>
              <a:off x="22" y="15"/>
              <a:ext cx="600" cy="5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12335" name="Oval 51"/>
            <p:cNvSpPr>
              <a:spLocks noChangeArrowheads="1"/>
            </p:cNvSpPr>
            <p:nvPr/>
          </p:nvSpPr>
          <p:spPr bwMode="auto">
            <a:xfrm>
              <a:off x="57" y="31"/>
              <a:ext cx="533" cy="4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329" name="Text Box 52"/>
          <p:cNvSpPr txBox="1">
            <a:spLocks noChangeArrowheads="1"/>
          </p:cNvSpPr>
          <p:nvPr/>
        </p:nvSpPr>
        <p:spPr bwMode="auto">
          <a:xfrm>
            <a:off x="1172346" y="1742703"/>
            <a:ext cx="983161" cy="523220"/>
          </a:xfrm>
          <a:prstGeom prst="rect">
            <a:avLst/>
          </a:prstGeom>
          <a:solidFill>
            <a:srgbClr val="74B83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重点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30" name="Text Box 53"/>
          <p:cNvSpPr txBox="1">
            <a:spLocks noChangeArrowheads="1"/>
          </p:cNvSpPr>
          <p:nvPr/>
        </p:nvSpPr>
        <p:spPr bwMode="auto">
          <a:xfrm>
            <a:off x="2373978" y="1060878"/>
            <a:ext cx="7489865" cy="2243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1  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特殊关系的判定与证明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2  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等价类和商集的计算</a:t>
            </a:r>
            <a:endParaRPr lang="en-US" altLang="zh-CN" sz="2400" dirty="0">
              <a:solidFill>
                <a:srgbClr val="0033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3  8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个特殊元的判定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4  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复合函数的计算</a:t>
            </a:r>
            <a:endParaRPr lang="en-US" altLang="zh-CN" sz="2400" b="0" dirty="0">
              <a:latin typeface="+mn-ea"/>
              <a:ea typeface="+mn-ea"/>
            </a:endParaRPr>
          </a:p>
        </p:txBody>
      </p:sp>
      <p:grpSp>
        <p:nvGrpSpPr>
          <p:cNvPr id="82" name="Group 47"/>
          <p:cNvGrpSpPr>
            <a:grpSpLocks/>
          </p:cNvGrpSpPr>
          <p:nvPr/>
        </p:nvGrpSpPr>
        <p:grpSpPr bwMode="auto">
          <a:xfrm>
            <a:off x="1071678" y="4807644"/>
            <a:ext cx="1301142" cy="1016737"/>
            <a:chOff x="0" y="5"/>
            <a:chExt cx="668" cy="647"/>
          </a:xfrm>
          <a:solidFill>
            <a:srgbClr val="00B0F0"/>
          </a:solidFill>
        </p:grpSpPr>
        <p:sp>
          <p:nvSpPr>
            <p:cNvPr id="83" name="Oval 47"/>
            <p:cNvSpPr>
              <a:spLocks noChangeArrowheads="1"/>
            </p:cNvSpPr>
            <p:nvPr/>
          </p:nvSpPr>
          <p:spPr bwMode="auto">
            <a:xfrm>
              <a:off x="0" y="73"/>
              <a:ext cx="668" cy="5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4" name="Oval 48"/>
            <p:cNvSpPr>
              <a:spLocks noChangeArrowheads="1"/>
            </p:cNvSpPr>
            <p:nvPr/>
          </p:nvSpPr>
          <p:spPr bwMode="auto">
            <a:xfrm>
              <a:off x="7" y="5"/>
              <a:ext cx="646" cy="6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5" name="Oval 49"/>
            <p:cNvSpPr>
              <a:spLocks noChangeArrowheads="1"/>
            </p:cNvSpPr>
            <p:nvPr/>
          </p:nvSpPr>
          <p:spPr bwMode="auto">
            <a:xfrm>
              <a:off x="15" y="9"/>
              <a:ext cx="631" cy="63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6" name="Oval 50"/>
            <p:cNvSpPr>
              <a:spLocks noChangeArrowheads="1"/>
            </p:cNvSpPr>
            <p:nvPr/>
          </p:nvSpPr>
          <p:spPr bwMode="auto">
            <a:xfrm>
              <a:off x="22" y="15"/>
              <a:ext cx="600" cy="5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7" name="Oval 51"/>
            <p:cNvSpPr>
              <a:spLocks noChangeArrowheads="1"/>
            </p:cNvSpPr>
            <p:nvPr/>
          </p:nvSpPr>
          <p:spPr bwMode="auto">
            <a:xfrm>
              <a:off x="57" y="31"/>
              <a:ext cx="533" cy="47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Font typeface="Wingdings" panose="05000000000000000000" pitchFamily="2" charset="2"/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endParaRPr lang="zh-CN" altLang="en-US" sz="3201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8" name="Text Box 52"/>
          <p:cNvSpPr txBox="1">
            <a:spLocks noChangeArrowheads="1"/>
          </p:cNvSpPr>
          <p:nvPr/>
        </p:nvSpPr>
        <p:spPr bwMode="auto">
          <a:xfrm>
            <a:off x="1193343" y="5019976"/>
            <a:ext cx="983161" cy="565604"/>
          </a:xfrm>
          <a:prstGeom prst="rect">
            <a:avLst/>
          </a:prstGeom>
          <a:solidFill>
            <a:srgbClr val="74B83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难点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auto">
          <a:xfrm>
            <a:off x="2363513" y="3919800"/>
            <a:ext cx="7480594" cy="27930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1  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相容关系与覆盖的联系</a:t>
            </a: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ClrTx/>
              <a:buAutoNum type="arabicPlain" startAt="2"/>
            </a:pP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等价关系与集合划分的联系</a:t>
            </a:r>
            <a:endParaRPr lang="en-US" altLang="zh-CN" sz="2400" dirty="0">
              <a:solidFill>
                <a:srgbClr val="003300"/>
              </a:solidFill>
              <a:latin typeface="+mn-ea"/>
              <a:ea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ct val="0"/>
              </a:spcBef>
              <a:buClrTx/>
              <a:buAutoNum type="arabicPlain" startAt="2"/>
            </a:pP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特殊关系的判定与证明</a:t>
            </a:r>
            <a:endParaRPr lang="en-US" altLang="zh-CN" sz="2400" dirty="0">
              <a:solidFill>
                <a:srgbClr val="003300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4  8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个特殊元的判定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sz="2400" dirty="0">
                <a:solidFill>
                  <a:srgbClr val="003300"/>
                </a:solidFill>
                <a:latin typeface="+mn-ea"/>
                <a:ea typeface="+mn-ea"/>
              </a:rPr>
              <a:t>5  </a:t>
            </a:r>
            <a:r>
              <a:rPr lang="zh-CN" altLang="en-US" sz="2400" dirty="0">
                <a:solidFill>
                  <a:srgbClr val="003300"/>
                </a:solidFill>
                <a:latin typeface="+mn-ea"/>
                <a:ea typeface="+mn-ea"/>
              </a:rPr>
              <a:t>函数类型的证明</a:t>
            </a:r>
            <a:endParaRPr lang="en-US" altLang="zh-CN" sz="2400" dirty="0">
              <a:solidFill>
                <a:srgbClr val="003300"/>
              </a:solidFill>
              <a:latin typeface="+mn-ea"/>
              <a:ea typeface="+mn-ea"/>
            </a:endParaRPr>
          </a:p>
        </p:txBody>
      </p:sp>
      <p:sp>
        <p:nvSpPr>
          <p:cNvPr id="92" name="Rectangle 2"/>
          <p:cNvSpPr txBox="1">
            <a:spLocks noChangeArrowheads="1"/>
          </p:cNvSpPr>
          <p:nvPr/>
        </p:nvSpPr>
        <p:spPr>
          <a:xfrm>
            <a:off x="772942" y="362834"/>
            <a:ext cx="5305686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+mn-ea"/>
                <a:ea typeface="+mn-ea"/>
              </a:rPr>
              <a:t>   </a:t>
            </a:r>
            <a:r>
              <a:rPr lang="zh-CN" altLang="en-US" b="1">
                <a:latin typeface="+mn-ea"/>
                <a:ea typeface="+mn-ea"/>
              </a:rPr>
              <a:t>学习</a:t>
            </a:r>
            <a:r>
              <a:rPr lang="zh-CN" altLang="en-US" b="1" dirty="0">
                <a:latin typeface="+mn-ea"/>
                <a:ea typeface="+mn-ea"/>
              </a:rPr>
              <a:t>要求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448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88578" name="Rectangle 2">
                <a:extLst>
                  <a:ext uri="{FF2B5EF4-FFF2-40B4-BE49-F238E27FC236}">
                    <a16:creationId xmlns:a16="http://schemas.microsoft.com/office/drawing/2014/main" id="{80F7B20A-2403-424D-8428-7F7EB603D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61" y="1965148"/>
                <a:ext cx="11206854" cy="3259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•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–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4pPr>
                <a:lvl5pPr marL="2057400" indent="-228600" algn="just">
                  <a:lnSpc>
                    <a:spcPct val="120000"/>
                  </a:lnSpc>
                  <a:spcBef>
                    <a:spcPct val="20000"/>
                  </a:spcBef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5pPr>
                <a:lvl6pPr marL="25146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6pPr>
                <a:lvl7pPr marL="29718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7pPr>
                <a:lvl8pPr marL="34290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8pPr>
                <a:lvl9pPr marL="3886200" indent="-228600" algn="just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3300"/>
                  </a:buClr>
                  <a:buChar char="»"/>
                  <a:defRPr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9pPr>
              </a:lstStyle>
              <a:p>
                <a:pPr algn="l">
                  <a:lnSpc>
                    <a:spcPct val="200000"/>
                  </a:lnSpc>
                  <a:buClrTx/>
                  <a:buNone/>
                </a:pPr>
                <a:r>
                  <a:rPr kumimoji="1" lang="en-US" altLang="zh-CN" sz="2400" dirty="0"/>
                  <a:t>1</a:t>
                </a:r>
                <a:r>
                  <a:rPr kumimoji="1" lang="zh-CN" altLang="en-US" sz="2400" dirty="0"/>
                  <a:t>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400" dirty="0">
                        <a:latin typeface="+mn-ea"/>
                      </a:rPr>
                      <m:t>对</m:t>
                    </m:r>
                    <m:r>
                      <a:rPr lang="es-E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sz="2400" dirty="0">
                    <a:latin typeface="+mn-ea"/>
                  </a:rPr>
                  <a:t>x</a:t>
                </a:r>
                <a:r>
                  <a:rPr kumimoji="1" lang="zh-CN" altLang="en-US" sz="2400" dirty="0">
                    <a:latin typeface="+mn-ea"/>
                  </a:rPr>
                  <a:t>，</a:t>
                </a:r>
                <a:r>
                  <a:rPr kumimoji="1" lang="en-US" altLang="zh-CN" sz="2400" dirty="0" err="1">
                    <a:latin typeface="+mn-ea"/>
                  </a:rPr>
                  <a:t>x∈A</a:t>
                </a:r>
                <a:r>
                  <a:rPr lang="en-US" altLang="en-US" sz="2400" noProof="1">
                    <a:sym typeface="Symbol" panose="05050102010706020507" pitchFamily="18" charset="2"/>
                  </a:rPr>
                  <a:t>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[x]</a:t>
                </a:r>
                <a:r>
                  <a:rPr kumimoji="1" lang="en-US" altLang="zh-CN" sz="2400" baseline="-30000" dirty="0">
                    <a:solidFill>
                      <a:schemeClr val="tx1"/>
                    </a:solidFill>
                    <a:latin typeface="+mn-ea"/>
                    <a:ea typeface="+mn-ea"/>
                  </a:rPr>
                  <a:t>R 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  <a:ea typeface="+mn-ea"/>
                    <a:sym typeface="Symbol" panose="05050102010706020507" pitchFamily="18" charset="2"/>
                  </a:rPr>
                  <a:t></a:t>
                </a:r>
                <a:r>
                  <a:rPr kumimoji="1" lang="en-US" altLang="zh-CN" sz="2400" baseline="-300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A</a:t>
                </a:r>
                <a:r>
                  <a:rPr lang="en-US" altLang="en-US" sz="2400" noProof="1">
                    <a:sym typeface="Symbol" panose="05050102010706020507" pitchFamily="18" charset="2"/>
                  </a:rPr>
                  <a:t>    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　　　 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  <a:ea typeface="+mn-ea"/>
                    <a:sym typeface="Symbol" panose="05050102010706020507" pitchFamily="18" charset="2"/>
                  </a:rPr>
                  <a:t>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A</a:t>
                </a:r>
              </a:p>
              <a:p>
                <a:pPr algn="l">
                  <a:lnSpc>
                    <a:spcPct val="200000"/>
                  </a:lnSpc>
                  <a:buClrTx/>
                  <a:buNone/>
                </a:pPr>
                <a:r>
                  <a:rPr kumimoji="1" lang="en-US" altLang="zh-CN" sz="2400" dirty="0"/>
                  <a:t>2</a:t>
                </a:r>
                <a:r>
                  <a:rPr kumimoji="1" lang="zh-CN" altLang="en-US" sz="2400" dirty="0"/>
                  <a:t>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400" dirty="0">
                        <a:latin typeface="+mn-ea"/>
                      </a:rPr>
                      <m:t>对</m:t>
                    </m:r>
                    <m:r>
                      <a:rPr lang="es-E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sz="2400" dirty="0">
                    <a:latin typeface="+mn-ea"/>
                  </a:rPr>
                  <a:t>x</a:t>
                </a:r>
                <a:r>
                  <a:rPr kumimoji="1" lang="zh-CN" altLang="en-US" sz="2400" dirty="0">
                    <a:latin typeface="+mn-ea"/>
                  </a:rPr>
                  <a:t>，</a:t>
                </a:r>
                <a:r>
                  <a:rPr kumimoji="1" lang="en-US" altLang="zh-CN" sz="2400" dirty="0" err="1">
                    <a:latin typeface="+mn-ea"/>
                  </a:rPr>
                  <a:t>x∈A</a:t>
                </a:r>
                <a:r>
                  <a:rPr kumimoji="1" lang="en-US" altLang="zh-CN" sz="2400" dirty="0">
                    <a:latin typeface="+mn-ea"/>
                  </a:rPr>
                  <a:t> </a:t>
                </a:r>
                <a:r>
                  <a:rPr lang="en-US" altLang="en-US" sz="2400" noProof="1"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sz="2400" dirty="0">
                    <a:solidFill>
                      <a:srgbClr val="0000CC"/>
                    </a:solidFill>
                    <a:latin typeface="+mn-ea"/>
                    <a:ea typeface="+mn-ea"/>
                  </a:rPr>
                  <a:t>&lt;</a:t>
                </a:r>
                <a:r>
                  <a:rPr kumimoji="1" lang="en-US" altLang="zh-CN" sz="2400" dirty="0" err="1">
                    <a:solidFill>
                      <a:srgbClr val="0000CC"/>
                    </a:solidFill>
                    <a:latin typeface="+mn-ea"/>
                    <a:ea typeface="+mn-ea"/>
                  </a:rPr>
                  <a:t>x,x</a:t>
                </a:r>
                <a:r>
                  <a:rPr kumimoji="1" lang="en-US" altLang="zh-CN" sz="2400" dirty="0">
                    <a:solidFill>
                      <a:srgbClr val="0000CC"/>
                    </a:solidFill>
                    <a:latin typeface="+mn-ea"/>
                    <a:ea typeface="+mn-ea"/>
                  </a:rPr>
                  <a:t>&gt;∈R </a:t>
                </a:r>
                <a:r>
                  <a:rPr lang="en-US" altLang="en-US" sz="2400" noProof="1">
                    <a:sym typeface="Symbol" panose="05050102010706020507" pitchFamily="18" charset="2"/>
                  </a:rPr>
                  <a:t> 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x∈[x]</a:t>
                </a:r>
                <a:r>
                  <a:rPr kumimoji="1" lang="en-US" altLang="zh-CN" sz="2400" baseline="-25000" dirty="0">
                    <a:latin typeface="+mn-ea"/>
                    <a:ea typeface="+mn-ea"/>
                  </a:rPr>
                  <a:t>R</a:t>
                </a:r>
                <a:r>
                  <a:rPr lang="en-US" altLang="en-US" sz="2400" noProof="1">
                    <a:sym typeface="Symbol" panose="05050102010706020507" pitchFamily="18" charset="2"/>
                  </a:rPr>
                  <a:t>  </a:t>
                </a:r>
                <a:r>
                  <a:rPr kumimoji="1" lang="en-US" altLang="zh-CN" sz="2400" dirty="0">
                    <a:latin typeface="+mn-ea"/>
                  </a:rPr>
                  <a:t>x∈                </a:t>
                </a:r>
                <a:r>
                  <a:rPr lang="en-US" altLang="en-US" sz="2400" noProof="1">
                    <a:sym typeface="Symbol" panose="05050102010706020507" pitchFamily="18" charset="2"/>
                  </a:rPr>
                  <a:t>                 </a:t>
                </a:r>
              </a:p>
              <a:p>
                <a:pPr algn="l">
                  <a:lnSpc>
                    <a:spcPct val="200000"/>
                  </a:lnSpc>
                  <a:buClrTx/>
                  <a:buNone/>
                </a:pPr>
                <a:r>
                  <a:rPr lang="en-US" altLang="en-US" sz="2400" noProof="1">
                    <a:sym typeface="Symbol" panose="05050102010706020507" pitchFamily="18" charset="2"/>
                  </a:rPr>
                  <a:t>              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A</a:t>
                </a:r>
                <a:r>
                  <a:rPr kumimoji="1" lang="en-US" altLang="zh-CN" sz="2400" dirty="0">
                    <a:latin typeface="+mn-ea"/>
                    <a:ea typeface="+mn-ea"/>
                    <a:sym typeface="Symbol" panose="05050102010706020507" pitchFamily="18" charset="2"/>
                  </a:rPr>
                  <a:t>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 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　       　</a:t>
                </a:r>
                <a:endParaRPr kumimoji="1" lang="en-US" altLang="zh-CN" sz="2400" dirty="0">
                  <a:latin typeface="+mn-ea"/>
                  <a:ea typeface="+mn-ea"/>
                </a:endParaRPr>
              </a:p>
              <a:p>
                <a:pPr algn="l">
                  <a:lnSpc>
                    <a:spcPct val="200000"/>
                  </a:lnSpc>
                  <a:buClrTx/>
                  <a:buNone/>
                </a:pPr>
                <a:r>
                  <a:rPr lang="en-US" altLang="zh-CN" dirty="0"/>
                  <a:t>   </a:t>
                </a:r>
                <a:r>
                  <a:rPr lang="zh-CN" altLang="zh-CN" sz="2400" dirty="0">
                    <a:latin typeface="+mn-ea"/>
                    <a:ea typeface="+mn-ea"/>
                  </a:rPr>
                  <a:t>综上可得</a:t>
                </a:r>
                <a:r>
                  <a:rPr kumimoji="1" lang="zh-CN" altLang="en-US" sz="2400" dirty="0">
                    <a:latin typeface="+mn-ea"/>
                    <a:ea typeface="+mn-ea"/>
                  </a:rPr>
                  <a:t>　　　      </a:t>
                </a:r>
                <a:r>
                  <a:rPr kumimoji="1" lang="en-US" altLang="zh-CN" sz="2400" dirty="0">
                    <a:latin typeface="+mn-ea"/>
                    <a:ea typeface="+mn-ea"/>
                  </a:rPr>
                  <a:t>=A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1688578" name="Rectangle 2">
                <a:extLst>
                  <a:ext uri="{FF2B5EF4-FFF2-40B4-BE49-F238E27FC236}">
                    <a16:creationId xmlns:a16="http://schemas.microsoft.com/office/drawing/2014/main" id="{80F7B20A-2403-424D-8428-7F7EB603D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861" y="1965148"/>
                <a:ext cx="11206854" cy="3259675"/>
              </a:xfrm>
              <a:prstGeom prst="rect">
                <a:avLst/>
              </a:prstGeom>
              <a:blipFill>
                <a:blip r:embed="rId5"/>
                <a:stretch>
                  <a:fillRect l="-816" b="-3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2">
            <a:extLst>
              <a:ext uri="{FF2B5EF4-FFF2-40B4-BE49-F238E27FC236}">
                <a16:creationId xmlns:a16="http://schemas.microsoft.com/office/drawing/2014/main" id="{4A1326C0-9EAA-409D-919A-DBB159ED7C93}"/>
              </a:ext>
            </a:extLst>
          </p:cNvPr>
          <p:cNvSpPr txBox="1">
            <a:spLocks/>
          </p:cNvSpPr>
          <p:nvPr/>
        </p:nvSpPr>
        <p:spPr>
          <a:xfrm>
            <a:off x="756562" y="265903"/>
            <a:ext cx="10758267" cy="585924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en-US" dirty="0"/>
              <a:t>定理</a:t>
            </a:r>
            <a:r>
              <a:rPr lang="en-US" altLang="zh-CN" dirty="0"/>
              <a:t>5.2 </a:t>
            </a:r>
            <a:r>
              <a:rPr lang="zh-CN" altLang="en-US" dirty="0"/>
              <a:t>（续）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CFD1D1-6C41-4F56-AEED-A449EE6E92E5}"/>
              </a:ext>
            </a:extLst>
          </p:cNvPr>
          <p:cNvSpPr/>
          <p:nvPr/>
        </p:nvSpPr>
        <p:spPr>
          <a:xfrm>
            <a:off x="150431" y="939236"/>
            <a:ext cx="3222357" cy="857414"/>
          </a:xfrm>
          <a:prstGeom prst="rect">
            <a:avLst/>
          </a:prstGeom>
          <a:solidFill>
            <a:srgbClr val="1157AB"/>
          </a:solidFill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  <a:spcAft>
                <a:spcPts val="1200"/>
              </a:spcAft>
            </a:pPr>
            <a:r>
              <a:rPr kumimoji="1" lang="zh-CN" altLang="en-US" dirty="0">
                <a:solidFill>
                  <a:schemeClr val="bg1"/>
                </a:solidFill>
              </a:rPr>
              <a:t>（</a:t>
            </a:r>
            <a:r>
              <a:rPr kumimoji="1" lang="en-US" altLang="zh-CN" dirty="0">
                <a:solidFill>
                  <a:schemeClr val="bg1"/>
                </a:solidFill>
              </a:rPr>
              <a:t>3)       </a:t>
            </a:r>
            <a:r>
              <a:rPr kumimoji="1" lang="zh-CN" altLang="en-US" dirty="0">
                <a:solidFill>
                  <a:schemeClr val="bg1"/>
                </a:solidFill>
              </a:rPr>
              <a:t>　　     ＝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8A4C79-E7DB-4378-98F5-14E85A6CAA7C}"/>
                  </a:ext>
                </a:extLst>
              </p:cNvPr>
              <p:cNvSpPr txBox="1"/>
              <p:nvPr/>
            </p:nvSpPr>
            <p:spPr>
              <a:xfrm>
                <a:off x="954754" y="1108893"/>
                <a:ext cx="1602042" cy="686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8A4C79-E7DB-4378-98F5-14E85A6CA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54" y="1108893"/>
                <a:ext cx="1602042" cy="686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88FA78-6B4D-463A-89CC-A3435233C6DE}"/>
                  </a:ext>
                </a:extLst>
              </p:cNvPr>
              <p:cNvSpPr txBox="1"/>
              <p:nvPr/>
            </p:nvSpPr>
            <p:spPr>
              <a:xfrm>
                <a:off x="4533653" y="2022741"/>
                <a:ext cx="1602042" cy="686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88FA78-6B4D-463A-89CC-A3435233C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53" y="2022741"/>
                <a:ext cx="1602042" cy="686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53616A-9C63-4B4E-B68C-54AD871C06E0}"/>
                  </a:ext>
                </a:extLst>
              </p:cNvPr>
              <p:cNvSpPr txBox="1"/>
              <p:nvPr/>
            </p:nvSpPr>
            <p:spPr>
              <a:xfrm>
                <a:off x="2136775" y="4538225"/>
                <a:ext cx="1602042" cy="686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53616A-9C63-4B4E-B68C-54AD871C0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775" y="4538225"/>
                <a:ext cx="1602042" cy="6865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45C04A5-FD5E-4E14-B652-96318C54976C}"/>
                  </a:ext>
                </a:extLst>
              </p:cNvPr>
              <p:cNvSpPr txBox="1"/>
              <p:nvPr/>
            </p:nvSpPr>
            <p:spPr>
              <a:xfrm>
                <a:off x="3372788" y="3623782"/>
                <a:ext cx="1602042" cy="686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45C04A5-FD5E-4E14-B652-96318C54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88" y="3623782"/>
                <a:ext cx="1602042" cy="6865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232C3-0DA0-4172-8A9F-22257B935981}"/>
                  </a:ext>
                </a:extLst>
              </p:cNvPr>
              <p:cNvSpPr txBox="1"/>
              <p:nvPr/>
            </p:nvSpPr>
            <p:spPr>
              <a:xfrm>
                <a:off x="6937375" y="2908387"/>
                <a:ext cx="1602042" cy="686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sup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232C3-0DA0-4172-8A9F-22257B935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75" y="2908387"/>
                <a:ext cx="1602042" cy="6865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8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8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88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88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88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88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88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88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8578" grpId="0" uiExpand="1" build="p" autoUpdateAnimBg="0"/>
      <p:bldP spid="14" grpId="0" uiExpand="1"/>
      <p:bldP spid="17" grpId="0" uiExpan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E708727E-CD56-4A13-B173-400942E63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375" y="306459"/>
            <a:ext cx="8050488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商  集</a:t>
            </a:r>
          </a:p>
        </p:txBody>
      </p:sp>
      <p:sp>
        <p:nvSpPr>
          <p:cNvPr id="1689603" name="Rectangle 3">
            <a:extLst>
              <a:ext uri="{FF2B5EF4-FFF2-40B4-BE49-F238E27FC236}">
                <a16:creationId xmlns:a16="http://schemas.microsoft.com/office/drawing/2014/main" id="{4729E4D8-A20D-421E-B2F0-DA3D1D127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775" y="1143794"/>
            <a:ext cx="11353800" cy="188111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5.6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是非空集合</a:t>
            </a:r>
            <a:r>
              <a:rPr lang="en-US" altLang="zh-CN" dirty="0"/>
              <a:t>A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0000CC"/>
                </a:solidFill>
              </a:rPr>
              <a:t>等价关系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3333FF"/>
                </a:solidFill>
              </a:rPr>
              <a:t>由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确定的一切等价类构成的集合</a:t>
            </a:r>
            <a:r>
              <a:rPr lang="zh-CN" altLang="en-US" dirty="0"/>
              <a:t>，称为</a:t>
            </a:r>
            <a:r>
              <a:rPr lang="zh-CN" altLang="en-US" dirty="0">
                <a:solidFill>
                  <a:srgbClr val="3333FF"/>
                </a:solidFill>
              </a:rPr>
              <a:t>集合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zh-CN" dirty="0">
                <a:solidFill>
                  <a:srgbClr val="3333FF"/>
                </a:solidFill>
              </a:rPr>
              <a:t>上</a:t>
            </a:r>
            <a:r>
              <a:rPr lang="zh-CN" altLang="en-US" dirty="0">
                <a:solidFill>
                  <a:srgbClr val="3333FF"/>
                </a:solidFill>
              </a:rPr>
              <a:t>关于</a:t>
            </a:r>
            <a:r>
              <a:rPr lang="en-US" altLang="zh-CN" dirty="0">
                <a:solidFill>
                  <a:srgbClr val="3333FF"/>
                </a:solidFill>
              </a:rPr>
              <a:t>R</a:t>
            </a:r>
            <a:r>
              <a:rPr lang="zh-CN" altLang="en-US" dirty="0">
                <a:solidFill>
                  <a:srgbClr val="3333FF"/>
                </a:solidFill>
              </a:rPr>
              <a:t>的商集</a:t>
            </a:r>
            <a:r>
              <a:rPr lang="en-US" altLang="zh-CN" dirty="0"/>
              <a:t>(Quotient Set)</a:t>
            </a:r>
            <a:r>
              <a:rPr lang="zh-CN" altLang="en-US" dirty="0"/>
              <a:t>，记为</a:t>
            </a:r>
            <a:r>
              <a:rPr lang="en-US" altLang="zh-CN" dirty="0">
                <a:solidFill>
                  <a:srgbClr val="FF0000"/>
                </a:solidFill>
              </a:rPr>
              <a:t>A/R</a:t>
            </a:r>
            <a:r>
              <a:rPr lang="zh-CN" altLang="en-US" dirty="0"/>
              <a:t>，即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</a:t>
            </a:r>
            <a:r>
              <a:rPr lang="en-US" altLang="zh-CN" dirty="0"/>
              <a:t>A/R</a:t>
            </a:r>
            <a:r>
              <a:rPr lang="zh-CN" altLang="en-US" dirty="0"/>
              <a:t>＝</a:t>
            </a:r>
            <a:r>
              <a:rPr lang="en-US" altLang="zh-CN" dirty="0"/>
              <a:t>{[x]</a:t>
            </a:r>
            <a:r>
              <a:rPr lang="en-US" altLang="zh-CN" baseline="-25000" dirty="0"/>
              <a:t>R</a:t>
            </a:r>
            <a:r>
              <a:rPr lang="en-US" altLang="zh-CN" dirty="0"/>
              <a:t>|(</a:t>
            </a:r>
            <a:r>
              <a:rPr lang="en-US" altLang="zh-CN" dirty="0" err="1"/>
              <a:t>x∈A</a:t>
            </a:r>
            <a:r>
              <a:rPr lang="en-US" altLang="zh-CN" dirty="0"/>
              <a:t>)}                                                  </a:t>
            </a:r>
            <a:r>
              <a:rPr lang="zh-CN" altLang="en-US" dirty="0"/>
              <a:t>（</a:t>
            </a:r>
            <a:r>
              <a:rPr lang="en-US" altLang="zh-CN" dirty="0"/>
              <a:t>5-4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1689604" name="Rectangle 4">
            <a:extLst>
              <a:ext uri="{FF2B5EF4-FFF2-40B4-BE49-F238E27FC236}">
                <a16:creationId xmlns:a16="http://schemas.microsoft.com/office/drawing/2014/main" id="{192A4FCE-3507-44E4-89D9-3C344A138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3453680"/>
            <a:ext cx="11506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8" tIns="36008" rIns="36008" bIns="36008"/>
          <a:lstStyle/>
          <a:p>
            <a:r>
              <a:rPr lang="zh-CN" altLang="zh-CN" b="1" dirty="0">
                <a:solidFill>
                  <a:srgbClr val="C00000"/>
                </a:solidFill>
                <a:latin typeface="+mn-ea"/>
              </a:rPr>
              <a:t>例如</a:t>
            </a:r>
            <a:r>
              <a:rPr lang="zh-CN" altLang="zh-CN" b="1" dirty="0">
                <a:latin typeface="+mn-ea"/>
              </a:rPr>
              <a:t>，例</a:t>
            </a:r>
            <a:r>
              <a:rPr lang="en-US" altLang="zh-CN" b="1" dirty="0">
                <a:latin typeface="+mn-ea"/>
              </a:rPr>
              <a:t>5.8</a:t>
            </a:r>
            <a:r>
              <a:rPr lang="zh-CN" altLang="zh-CN" b="1" dirty="0">
                <a:latin typeface="+mn-ea"/>
              </a:rPr>
              <a:t>中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zh-CN" b="1" dirty="0">
                <a:latin typeface="+mn-ea"/>
              </a:rPr>
              <a:t>关于</a:t>
            </a:r>
            <a:r>
              <a:rPr lang="en-US" altLang="zh-CN" b="1" dirty="0">
                <a:latin typeface="+mn-ea"/>
              </a:rPr>
              <a:t>R</a:t>
            </a:r>
            <a:r>
              <a:rPr lang="zh-CN" altLang="zh-CN" b="1" dirty="0">
                <a:latin typeface="+mn-ea"/>
              </a:rPr>
              <a:t>的商集</a:t>
            </a:r>
            <a:r>
              <a:rPr lang="en-US" altLang="zh-CN" b="1" dirty="0">
                <a:latin typeface="+mn-ea"/>
              </a:rPr>
              <a:t>A/R={[1]</a:t>
            </a:r>
            <a:r>
              <a:rPr lang="en-US" altLang="zh-CN" b="1" baseline="-25000" dirty="0">
                <a:latin typeface="+mn-ea"/>
              </a:rPr>
              <a:t>R</a:t>
            </a:r>
            <a:r>
              <a:rPr lang="en-US" altLang="zh-CN" b="1" dirty="0">
                <a:latin typeface="+mn-ea"/>
              </a:rPr>
              <a:t>,[2]</a:t>
            </a:r>
            <a:r>
              <a:rPr lang="en-US" altLang="zh-CN" b="1" baseline="-25000" dirty="0">
                <a:latin typeface="+mn-ea"/>
              </a:rPr>
              <a:t>R</a:t>
            </a:r>
            <a:r>
              <a:rPr lang="en-US" altLang="zh-CN" b="1" dirty="0">
                <a:latin typeface="+mn-ea"/>
              </a:rPr>
              <a:t>,[3]</a:t>
            </a:r>
            <a:r>
              <a:rPr lang="en-US" altLang="zh-CN" b="1" baseline="-25000" dirty="0">
                <a:latin typeface="+mn-ea"/>
              </a:rPr>
              <a:t>R</a:t>
            </a:r>
            <a:r>
              <a:rPr lang="en-US" altLang="zh-CN" b="1" dirty="0">
                <a:latin typeface="+mn-ea"/>
              </a:rPr>
              <a:t>,[4]</a:t>
            </a:r>
            <a:r>
              <a:rPr lang="en-US" altLang="zh-CN" b="1" baseline="-25000" dirty="0">
                <a:latin typeface="+mn-ea"/>
              </a:rPr>
              <a:t>R</a:t>
            </a:r>
            <a:r>
              <a:rPr lang="en-US" altLang="zh-CN" b="1" dirty="0">
                <a:latin typeface="+mn-ea"/>
              </a:rPr>
              <a:t>}</a:t>
            </a:r>
            <a:r>
              <a:rPr lang="zh-CN" altLang="zh-CN" b="1" dirty="0">
                <a:latin typeface="+mn-ea"/>
              </a:rPr>
              <a:t>＝</a:t>
            </a:r>
            <a:r>
              <a:rPr lang="en-US" altLang="zh-CN" b="1" dirty="0">
                <a:latin typeface="+mn-ea"/>
              </a:rPr>
              <a:t>{{1,5,9},{2,6},{3,7},{4,8}}</a:t>
            </a:r>
            <a:r>
              <a:rPr lang="zh-CN" altLang="zh-CN" b="1" dirty="0">
                <a:latin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9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9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04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8C0B1079-9A99-4F92-A37D-EA55DC741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5.9</a:t>
            </a:r>
            <a:endParaRPr lang="zh-CN" altLang="en-US" dirty="0"/>
          </a:p>
        </p:txBody>
      </p:sp>
      <p:sp>
        <p:nvSpPr>
          <p:cNvPr id="1691651" name="Rectangle 3">
            <a:extLst>
              <a:ext uri="{FF2B5EF4-FFF2-40B4-BE49-F238E27FC236}">
                <a16:creationId xmlns:a16="http://schemas.microsoft.com/office/drawing/2014/main" id="{B8AE6EFB-6F7F-40F4-944D-721C430BC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1535" y="973986"/>
            <a:ext cx="11430000" cy="1981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5.9  </a:t>
            </a:r>
            <a:r>
              <a:rPr lang="zh-CN" altLang="en-US" dirty="0"/>
              <a:t>设</a:t>
            </a:r>
            <a:r>
              <a:rPr lang="en-US" altLang="zh-CN" dirty="0"/>
              <a:t>A={1,2,3}</a:t>
            </a:r>
            <a:r>
              <a:rPr lang="zh-CN" altLang="en-US" dirty="0"/>
              <a:t>，在</a:t>
            </a:r>
            <a:r>
              <a:rPr lang="en-US" altLang="zh-CN" dirty="0"/>
              <a:t>P(A)</a:t>
            </a:r>
            <a:r>
              <a:rPr lang="zh-CN" altLang="en-US" dirty="0"/>
              <a:t>上规定二元关系如下：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dirty="0"/>
              <a:t>R={&lt;</a:t>
            </a:r>
            <a:r>
              <a:rPr lang="en-US" altLang="zh-CN" dirty="0" err="1"/>
              <a:t>s,t</a:t>
            </a:r>
            <a:r>
              <a:rPr lang="en-US" altLang="zh-CN" dirty="0"/>
              <a:t>&gt;|</a:t>
            </a:r>
            <a:r>
              <a:rPr lang="en-US" altLang="zh-CN" dirty="0" err="1"/>
              <a:t>s,t∈P</a:t>
            </a:r>
            <a:r>
              <a:rPr lang="en-US" altLang="zh-CN" dirty="0"/>
              <a:t>(A)∧|s|=|t|}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试证明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上的等价关系，并计算商集</a:t>
            </a:r>
            <a:r>
              <a:rPr lang="en-US" altLang="zh-CN" dirty="0"/>
              <a:t>P(A)/R</a:t>
            </a:r>
            <a:r>
              <a:rPr lang="zh-CN" altLang="en-US" dirty="0"/>
              <a:t>。</a:t>
            </a:r>
          </a:p>
          <a:p>
            <a:pPr marL="0" indent="0" algn="ctr">
              <a:lnSpc>
                <a:spcPct val="150000"/>
              </a:lnSpc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6AD264-0C68-431D-98A0-9A1614BB1E32}"/>
                  </a:ext>
                </a:extLst>
              </p:cNvPr>
              <p:cNvSpPr/>
              <p:nvPr/>
            </p:nvSpPr>
            <p:spPr>
              <a:xfrm>
                <a:off x="291535" y="2820194"/>
                <a:ext cx="11244720" cy="390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解</a:t>
                </a:r>
                <a:r>
                  <a:rPr lang="zh-CN" altLang="en-US" b="1" dirty="0">
                    <a:latin typeface="+mn-ea"/>
                  </a:rPr>
                  <a:t>  （</a:t>
                </a:r>
                <a:r>
                  <a:rPr lang="en-US" altLang="zh-CN" b="1" dirty="0">
                    <a:latin typeface="+mn-ea"/>
                  </a:rPr>
                  <a:t>1</a:t>
                </a:r>
                <a:r>
                  <a:rPr lang="zh-CN" altLang="en-US" b="1" dirty="0">
                    <a:latin typeface="+mn-ea"/>
                  </a:rPr>
                  <a:t>）首先证明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</a:t>
                </a:r>
                <a:r>
                  <a:rPr lang="en-US" altLang="zh-CN" b="1" dirty="0">
                    <a:latin typeface="+mn-ea"/>
                  </a:rPr>
                  <a:t>P(A)</a:t>
                </a:r>
                <a:r>
                  <a:rPr lang="zh-CN" altLang="en-US" b="1" dirty="0">
                    <a:latin typeface="+mn-ea"/>
                  </a:rPr>
                  <a:t>上的等价关系。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① 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s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s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P(A)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|s|=|s|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s,s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是自反的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② 对 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s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P(A)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t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P(A)</a:t>
                </a:r>
                <a:r>
                  <a:rPr lang="zh-CN" altLang="en-US" b="1" dirty="0"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&lt;</a:t>
                </a:r>
                <a:r>
                  <a:rPr lang="en-US" altLang="zh-CN" b="1" dirty="0" err="1">
                    <a:latin typeface="+mn-ea"/>
                  </a:rPr>
                  <a:t>s,t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|s|=|t|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|t|=|s|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t,s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是对称的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③ 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s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P(A)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t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P(A)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u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P(A)</a:t>
                </a:r>
                <a:r>
                  <a:rPr lang="zh-CN" altLang="en-US" b="1" dirty="0">
                    <a:latin typeface="+mn-ea"/>
                  </a:rPr>
                  <a:t>，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s,t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R∧&lt;</a:t>
                </a:r>
                <a:r>
                  <a:rPr lang="en-US" altLang="zh-CN" b="1" dirty="0" err="1">
                    <a:latin typeface="+mn-ea"/>
                  </a:rPr>
                  <a:t>t,u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latin typeface="+mn-ea"/>
                  </a:rPr>
                  <a:t>|s|=|t|∧|t|=|u|</a:t>
                </a:r>
                <a:r>
                  <a:rPr lang="en-US" altLang="zh-CN" b="1" noProof="1">
                    <a:latin typeface="+mn-ea"/>
                    <a:sym typeface="Symbol" panose="05050102010706020507" pitchFamily="18" charset="2"/>
                  </a:rPr>
                  <a:t> 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|s|=|u| </a:t>
                </a:r>
                <a:r>
                  <a:rPr lang="en-US" altLang="en-US" noProof="1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s,u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es-E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∈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en-US" altLang="en-US" noProof="1">
                    <a:sym typeface="Symbol" panose="05050102010706020507" pitchFamily="18" charset="2"/>
                  </a:rPr>
                  <a:t> 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是传递的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综上可知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</a:t>
                </a:r>
                <a:r>
                  <a:rPr lang="en-US" altLang="zh-CN" b="1" dirty="0">
                    <a:latin typeface="+mn-ea"/>
                  </a:rPr>
                  <a:t>P(A)</a:t>
                </a:r>
                <a:r>
                  <a:rPr lang="zh-CN" altLang="en-US" b="1" dirty="0">
                    <a:latin typeface="+mn-ea"/>
                  </a:rPr>
                  <a:t>上的等价关系。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6AD264-0C68-431D-98A0-9A1614BB1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35" y="2820194"/>
                <a:ext cx="11244720" cy="3904402"/>
              </a:xfrm>
              <a:prstGeom prst="rect">
                <a:avLst/>
              </a:prstGeom>
              <a:blipFill>
                <a:blip r:embed="rId5"/>
                <a:stretch>
                  <a:fillRect l="-868" b="-2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8C0B1079-9A99-4F92-A37D-EA55DC741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5.9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6AD264-0C68-431D-98A0-9A1614BB1E32}"/>
                  </a:ext>
                </a:extLst>
              </p:cNvPr>
              <p:cNvSpPr/>
              <p:nvPr/>
            </p:nvSpPr>
            <p:spPr>
              <a:xfrm>
                <a:off x="307975" y="915194"/>
                <a:ext cx="11244720" cy="5013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2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）求出所有等价类。</a:t>
                </a:r>
                <a:r>
                  <a:rPr lang="zh-CN" altLang="en-US" b="1" dirty="0"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x∈P</a:t>
                </a:r>
                <a:r>
                  <a:rPr lang="en-US" altLang="zh-CN" b="1" dirty="0">
                    <a:latin typeface="+mn-ea"/>
                  </a:rPr>
                  <a:t>(A),</a:t>
                </a:r>
                <a:r>
                  <a:rPr lang="zh-CN" altLang="en-US" b="1" dirty="0">
                    <a:latin typeface="+mn-ea"/>
                  </a:rPr>
                  <a:t>有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[</a:t>
                </a:r>
                <a:r>
                  <a:rPr kumimoji="1" lang="en-US" altLang="zh-CN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Φ</a:t>
                </a:r>
                <a:r>
                  <a:rPr lang="en-US" altLang="zh-CN" b="1" dirty="0">
                    <a:latin typeface="+mn-ea"/>
                  </a:rPr>
                  <a:t>]</a:t>
                </a:r>
                <a:r>
                  <a:rPr lang="en-US" altLang="zh-CN" b="1" baseline="-25000" dirty="0">
                    <a:latin typeface="+mn-ea"/>
                  </a:rPr>
                  <a:t>R</a:t>
                </a:r>
                <a:r>
                  <a:rPr lang="en-US" altLang="zh-CN" b="1" dirty="0">
                    <a:latin typeface="+mn-ea"/>
                  </a:rPr>
                  <a:t>={</a:t>
                </a:r>
                <a:r>
                  <a:rPr kumimoji="1" lang="en-US" altLang="zh-CN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Φ</a:t>
                </a:r>
                <a:r>
                  <a:rPr lang="en-US" altLang="zh-CN" b="1" dirty="0">
                    <a:latin typeface="+mn-ea"/>
                  </a:rPr>
                  <a:t>}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[{1}]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=[{2}]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=[{3}]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={{1},{2},{3}}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[{1,2}]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=[{2,3}]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=[{1,3}]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={{1,2},{2,3},{1,3}}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[{1,2,3}]</a:t>
                </a:r>
                <a:r>
                  <a:rPr lang="en-US" altLang="zh-CN" b="1" baseline="-25000" dirty="0">
                    <a:latin typeface="+mn-ea"/>
                  </a:rPr>
                  <a:t> R </a:t>
                </a:r>
                <a:r>
                  <a:rPr lang="en-US" altLang="zh-CN" b="1" dirty="0">
                    <a:latin typeface="+mn-ea"/>
                  </a:rPr>
                  <a:t>={{1,2,3}}</a:t>
                </a:r>
                <a:r>
                  <a:rPr lang="zh-CN" altLang="en-US" b="1" dirty="0">
                    <a:latin typeface="+mn-ea"/>
                  </a:rPr>
                  <a:t>。</a:t>
                </a:r>
                <a:endParaRPr lang="en-US" altLang="zh-CN" b="1" dirty="0">
                  <a:latin typeface="+mn-ea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3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）根据式（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5-4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）可得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P(A)/R={[</a:t>
                </a:r>
                <a:r>
                  <a:rPr kumimoji="1" lang="en-US" altLang="zh-CN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Φ</a:t>
                </a:r>
                <a:r>
                  <a:rPr lang="en-US" altLang="zh-CN" b="1" dirty="0">
                    <a:latin typeface="+mn-ea"/>
                  </a:rPr>
                  <a:t>]</a:t>
                </a:r>
                <a:r>
                  <a:rPr lang="en-US" altLang="zh-CN" b="1" baseline="-25000" dirty="0">
                    <a:latin typeface="+mn-ea"/>
                  </a:rPr>
                  <a:t>R</a:t>
                </a:r>
                <a:r>
                  <a:rPr lang="en-US" altLang="zh-CN" b="1" dirty="0">
                    <a:latin typeface="+mn-ea"/>
                  </a:rPr>
                  <a:t>,[{1}]</a:t>
                </a:r>
                <a:r>
                  <a:rPr lang="en-US" altLang="zh-CN" b="1" baseline="-25000" dirty="0">
                    <a:latin typeface="+mn-ea"/>
                  </a:rPr>
                  <a:t> R</a:t>
                </a:r>
                <a:r>
                  <a:rPr lang="en-US" altLang="zh-CN" b="1" dirty="0">
                    <a:latin typeface="+mn-ea"/>
                  </a:rPr>
                  <a:t>,[{1,2}]</a:t>
                </a:r>
                <a:r>
                  <a:rPr lang="en-US" altLang="zh-CN" b="1" baseline="-25000" dirty="0">
                    <a:latin typeface="+mn-ea"/>
                  </a:rPr>
                  <a:t> R</a:t>
                </a:r>
                <a:r>
                  <a:rPr lang="en-US" altLang="zh-CN" b="1" dirty="0">
                    <a:latin typeface="+mn-ea"/>
                  </a:rPr>
                  <a:t>,[{1,2,3}]</a:t>
                </a:r>
                <a:r>
                  <a:rPr lang="en-US" altLang="zh-CN" b="1" baseline="-25000" dirty="0">
                    <a:latin typeface="+mn-ea"/>
                  </a:rPr>
                  <a:t> R</a:t>
                </a:r>
                <a:r>
                  <a:rPr lang="en-US" altLang="zh-CN" b="1" dirty="0">
                    <a:latin typeface="+mn-ea"/>
                  </a:rPr>
                  <a:t>}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={{</a:t>
                </a:r>
                <a:r>
                  <a:rPr kumimoji="1" lang="en-US" altLang="zh-CN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Φ</a:t>
                </a:r>
                <a:r>
                  <a:rPr lang="en-US" altLang="zh-CN" b="1" dirty="0">
                    <a:latin typeface="+mn-ea"/>
                  </a:rPr>
                  <a:t>},{{1},{2},{3}},{{1,2},{2,3},{1,3}},{{1,2,3}}}</a:t>
                </a:r>
                <a:r>
                  <a:rPr lang="zh-CN" altLang="en-US" b="1" dirty="0"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endParaRPr lang="zh-CN" altLang="en-US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76AD264-0C68-431D-98A0-9A1614BB1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915194"/>
                <a:ext cx="11244720" cy="5013039"/>
              </a:xfrm>
              <a:prstGeom prst="rect">
                <a:avLst/>
              </a:prstGeom>
              <a:blipFill>
                <a:blip r:embed="rId5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17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BDD57F9B-2298-4A51-8E0F-FDEF75941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计算商集</a:t>
            </a:r>
            <a:r>
              <a:rPr lang="en-US" altLang="zh-CN"/>
              <a:t>A/R</a:t>
            </a:r>
            <a:r>
              <a:rPr lang="zh-CN" altLang="en-US"/>
              <a:t>的通用过程</a:t>
            </a:r>
          </a:p>
        </p:txBody>
      </p:sp>
      <p:sp>
        <p:nvSpPr>
          <p:cNvPr id="6" name="Text Box 556">
            <a:extLst>
              <a:ext uri="{FF2B5EF4-FFF2-40B4-BE49-F238E27FC236}">
                <a16:creationId xmlns:a16="http://schemas.microsoft.com/office/drawing/2014/main" id="{8F11CA5C-A639-4CDC-8569-E2D67367A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1296194"/>
            <a:ext cx="10287000" cy="4267200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just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解题小贴士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—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是有限集或可数集，商集</a:t>
            </a:r>
            <a:r>
              <a:rPr kumimoji="0" lang="en-US" altLang="zh-CN" b="1" i="0" u="none" strike="noStrike" cap="none" normalizeH="0" baseline="0" noProof="1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A/R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的计算步骤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如下</a:t>
            </a:r>
            <a:r>
              <a:rPr lang="zh-CN" altLang="zh-CN" b="1" dirty="0">
                <a:solidFill>
                  <a:srgbClr val="C00000"/>
                </a:solidFill>
                <a:latin typeface="+mn-ea"/>
              </a:rPr>
              <a:t>：</a:t>
            </a:r>
            <a:endParaRPr lang="zh-CN" altLang="en-US" b="1" dirty="0">
              <a:solidFill>
                <a:srgbClr val="C00000"/>
              </a:solidFill>
              <a:latin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1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）任选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中一个元素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，计算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[a]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2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）如果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[a]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≠A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，任选一个元素</a:t>
            </a:r>
            <a:r>
              <a:rPr kumimoji="0" lang="en-US" altLang="zh-C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b∈A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−[a]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，计算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[b]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。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3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）如果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[a]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∪[b]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≠A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，任选一个元素</a:t>
            </a:r>
            <a:r>
              <a:rPr kumimoji="0" lang="en-US" altLang="zh-C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c∈A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−[a]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−[b]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，计算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[c]</a:t>
            </a:r>
            <a:r>
              <a:rPr kumimoji="0" lang="en-US" altLang="zh-CN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。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以此类推，直到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中所有元素都包含在计算出的等价类中。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27D51B90-F2F8-4372-9257-196E05BA9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598" y="276126"/>
            <a:ext cx="8050488" cy="585924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3699" name="Rectangle 3">
                <a:extLst>
                  <a:ext uri="{FF2B5EF4-FFF2-40B4-BE49-F238E27FC236}">
                    <a16:creationId xmlns:a16="http://schemas.microsoft.com/office/drawing/2014/main" id="{39112CE7-5C68-40B5-A5A7-AD8CFF9A1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75" y="1032908"/>
                <a:ext cx="11430000" cy="342799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 eaLnBrk="1" hangingPunct="1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kumimoji="1" lang="zh-CN" altLang="en-US" b="1" dirty="0">
                    <a:solidFill>
                      <a:srgbClr val="C00000"/>
                    </a:solidFill>
                    <a:latin typeface="+mn-ea"/>
                  </a:rPr>
                  <a:t>定理</a:t>
                </a:r>
                <a:r>
                  <a:rPr kumimoji="1" lang="en-US" altLang="zh-CN" b="1" dirty="0">
                    <a:solidFill>
                      <a:srgbClr val="C00000"/>
                    </a:solidFill>
                    <a:latin typeface="+mn-ea"/>
                  </a:rPr>
                  <a:t>5.3 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+mn-ea"/>
                  </a:rPr>
                  <a:t>设</a:t>
                </a:r>
                <a:r>
                  <a:rPr kumimoji="1" lang="en-US" altLang="zh-CN" b="1" dirty="0">
                    <a:solidFill>
                      <a:srgbClr val="0000CC"/>
                    </a:solidFill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rgbClr val="0000CC"/>
                    </a:solidFill>
                    <a:latin typeface="+mn-ea"/>
                  </a:rPr>
                  <a:t>是非空集合</a:t>
                </a:r>
                <a:r>
                  <a:rPr kumimoji="1" lang="en-US" altLang="zh-CN" b="1" dirty="0">
                    <a:solidFill>
                      <a:srgbClr val="0000CC"/>
                    </a:solidFill>
                    <a:latin typeface="+mn-ea"/>
                  </a:rPr>
                  <a:t>A</a:t>
                </a:r>
                <a:r>
                  <a:rPr kumimoji="1" lang="zh-CN" altLang="en-US" b="1" dirty="0">
                    <a:solidFill>
                      <a:srgbClr val="0000CC"/>
                    </a:solidFill>
                    <a:latin typeface="+mn-ea"/>
                  </a:rPr>
                  <a:t>上的等价关系，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+mn-ea"/>
                  </a:rPr>
                  <a:t>则</a:t>
                </a:r>
                <a:r>
                  <a:rPr kumimoji="1" lang="en-US" altLang="zh-CN" b="1" dirty="0">
                    <a:latin typeface="+mn-ea"/>
                  </a:rPr>
                  <a:t>A</a:t>
                </a:r>
                <a:r>
                  <a:rPr kumimoji="1" lang="zh-CN" altLang="en-US" b="1" dirty="0">
                    <a:latin typeface="+mn-ea"/>
                  </a:rPr>
                  <a:t>对</a:t>
                </a:r>
                <a:r>
                  <a:rPr kumimoji="1" lang="en-US" altLang="zh-CN" b="1" dirty="0">
                    <a:latin typeface="+mn-ea"/>
                  </a:rPr>
                  <a:t>R</a:t>
                </a:r>
                <a:r>
                  <a:rPr kumimoji="1" lang="zh-CN" altLang="en-US" b="1" dirty="0">
                    <a:latin typeface="+mn-ea"/>
                  </a:rPr>
                  <a:t>的商集</a:t>
                </a:r>
                <a:r>
                  <a:rPr kumimoji="1" lang="en-US" altLang="zh-CN" b="1" dirty="0">
                    <a:latin typeface="+mn-ea"/>
                  </a:rPr>
                  <a:t>A/R</a:t>
                </a:r>
                <a:r>
                  <a:rPr kumimoji="1" lang="zh-CN" altLang="en-US" b="1" dirty="0">
                    <a:latin typeface="+mn-ea"/>
                  </a:rPr>
                  <a:t>是</a:t>
                </a:r>
                <a:r>
                  <a:rPr kumimoji="1" lang="en-US" altLang="zh-CN" b="1" dirty="0">
                    <a:latin typeface="+mn-ea"/>
                  </a:rPr>
                  <a:t>A</a:t>
                </a:r>
                <a:r>
                  <a:rPr kumimoji="1" lang="zh-CN" altLang="en-US" b="1" dirty="0">
                    <a:latin typeface="+mn-ea"/>
                  </a:rPr>
                  <a:t>的一个划分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+mn-ea"/>
                  </a:rPr>
                  <a:t>，称之为由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rgbClr val="000000"/>
                    </a:solidFill>
                    <a:latin typeface="+mn-ea"/>
                  </a:rPr>
                  <a:t>所导出的等价划分。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defRPr/>
                </a:pPr>
                <a:r>
                  <a:rPr kumimoji="1" lang="zh-CN" altLang="en-US" b="1" dirty="0">
                    <a:solidFill>
                      <a:srgbClr val="C00000"/>
                    </a:solidFill>
                    <a:latin typeface="+mn-ea"/>
                  </a:rPr>
                  <a:t>证明 </a:t>
                </a:r>
                <a:r>
                  <a:rPr kumimoji="1" lang="zh-CN" altLang="en-US" b="1" dirty="0">
                    <a:solidFill>
                      <a:schemeClr val="accent2"/>
                    </a:solidFill>
                    <a:latin typeface="+mn-ea"/>
                  </a:rPr>
                  <a:t> </a:t>
                </a:r>
                <a:r>
                  <a:rPr kumimoji="1" lang="zh-CN" altLang="en-US" b="1" dirty="0">
                    <a:latin typeface="+mn-ea"/>
                  </a:rPr>
                  <a:t>根据定理</a:t>
                </a:r>
                <a:r>
                  <a:rPr kumimoji="1" lang="en-US" altLang="zh-CN" b="1" dirty="0">
                    <a:latin typeface="+mn-ea"/>
                  </a:rPr>
                  <a:t>5.2</a:t>
                </a:r>
                <a:r>
                  <a:rPr kumimoji="1" lang="zh-CN" altLang="en-US" b="1" dirty="0">
                    <a:latin typeface="+mn-ea"/>
                  </a:rPr>
                  <a:t>（</a:t>
                </a:r>
                <a:r>
                  <a:rPr kumimoji="1" lang="en-US" altLang="zh-CN" b="1" dirty="0">
                    <a:latin typeface="+mn-ea"/>
                  </a:rPr>
                  <a:t>1</a:t>
                </a:r>
                <a:r>
                  <a:rPr kumimoji="1" lang="zh-CN" altLang="en-US" b="1" dirty="0">
                    <a:latin typeface="+mn-ea"/>
                  </a:rPr>
                  <a:t>）知，对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 err="1">
                    <a:latin typeface="+mn-ea"/>
                  </a:rPr>
                  <a:t>x∈A</a:t>
                </a:r>
                <a:r>
                  <a:rPr kumimoji="1" lang="zh-CN" altLang="en-US" b="1" dirty="0">
                    <a:latin typeface="+mn-ea"/>
                  </a:rPr>
                  <a:t>，</a:t>
                </a:r>
                <a:r>
                  <a:rPr kumimoji="1" lang="en-US" altLang="zh-CN" b="1" dirty="0">
                    <a:latin typeface="+mn-ea"/>
                  </a:rPr>
                  <a:t>[x]</a:t>
                </a:r>
                <a:r>
                  <a:rPr kumimoji="1" lang="en-US" altLang="zh-CN" b="1" baseline="-25000" dirty="0">
                    <a:latin typeface="+mn-ea"/>
                  </a:rPr>
                  <a:t>R</a:t>
                </a:r>
                <a:r>
                  <a:rPr kumimoji="1" lang="en-US" altLang="zh-CN" b="1" dirty="0">
                    <a:latin typeface="+mn-ea"/>
                    <a:sym typeface="Symbol" panose="05050102010706020507" pitchFamily="18" charset="2"/>
                  </a:rPr>
                  <a:t>A</a:t>
                </a:r>
                <a:r>
                  <a:rPr kumimoji="1" lang="en-US" altLang="zh-CN" b="1" dirty="0">
                    <a:latin typeface="+mn-ea"/>
                  </a:rPr>
                  <a:t> </a:t>
                </a:r>
                <a:r>
                  <a:rPr kumimoji="1" lang="zh-CN" altLang="en-US" b="1" dirty="0">
                    <a:latin typeface="+mn-ea"/>
                  </a:rPr>
                  <a:t>且</a:t>
                </a:r>
                <a:r>
                  <a:rPr kumimoji="1" lang="en-US" altLang="zh-CN" b="1" dirty="0">
                    <a:latin typeface="+mn-ea"/>
                  </a:rPr>
                  <a:t>[x]</a:t>
                </a:r>
                <a:r>
                  <a:rPr kumimoji="1" lang="en-US" altLang="zh-CN" b="1" baseline="-25000" dirty="0">
                    <a:latin typeface="+mn-ea"/>
                  </a:rPr>
                  <a:t>R</a:t>
                </a:r>
                <a:r>
                  <a:rPr kumimoji="1" lang="en-US" altLang="zh-CN" b="1" dirty="0">
                    <a:latin typeface="+mn-ea"/>
                  </a:rPr>
                  <a:t>≠Φ </a:t>
                </a:r>
                <a:r>
                  <a:rPr kumimoji="1" lang="zh-CN" altLang="en-US" b="1" dirty="0">
                    <a:latin typeface="+mn-ea"/>
                  </a:rPr>
                  <a:t>。</a:t>
                </a:r>
                <a:endParaRPr kumimoji="1" lang="en-US" altLang="zh-CN" b="1" dirty="0">
                  <a:latin typeface="+mn-ea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latin typeface="+mn-ea"/>
                  </a:rPr>
                  <a:t>由定理</a:t>
                </a:r>
                <a:r>
                  <a:rPr kumimoji="1" lang="en-US" altLang="zh-CN" b="1" dirty="0">
                    <a:latin typeface="+mn-ea"/>
                  </a:rPr>
                  <a:t>5.2</a:t>
                </a:r>
                <a:r>
                  <a:rPr kumimoji="1" lang="zh-CN" altLang="en-US" b="1" dirty="0">
                    <a:latin typeface="+mn-ea"/>
                  </a:rPr>
                  <a:t>（</a:t>
                </a:r>
                <a:r>
                  <a:rPr kumimoji="1" lang="en-US" altLang="zh-CN" b="1" dirty="0">
                    <a:latin typeface="+mn-ea"/>
                  </a:rPr>
                  <a:t>2</a:t>
                </a:r>
                <a:r>
                  <a:rPr kumimoji="1" lang="zh-CN" altLang="en-US" b="1" dirty="0">
                    <a:latin typeface="+mn-ea"/>
                  </a:rPr>
                  <a:t>）知，不相等的两个等价类交集为空集。</a:t>
                </a:r>
                <a:endParaRPr kumimoji="1" lang="en-US" altLang="zh-CN" b="1" dirty="0">
                  <a:latin typeface="+mn-ea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latin typeface="+mn-ea"/>
                  </a:rPr>
                  <a:t>由定理</a:t>
                </a:r>
                <a:r>
                  <a:rPr kumimoji="1" lang="en-US" altLang="zh-CN" b="1" dirty="0">
                    <a:latin typeface="+mn-ea"/>
                  </a:rPr>
                  <a:t>5.2</a:t>
                </a:r>
                <a:r>
                  <a:rPr kumimoji="1" lang="zh-CN" altLang="en-US" b="1" dirty="0">
                    <a:latin typeface="+mn-ea"/>
                  </a:rPr>
                  <a:t>（</a:t>
                </a:r>
                <a:r>
                  <a:rPr kumimoji="1" lang="en-US" altLang="zh-CN" b="1" dirty="0">
                    <a:latin typeface="+mn-ea"/>
                  </a:rPr>
                  <a:t>3</a:t>
                </a:r>
                <a:r>
                  <a:rPr kumimoji="1" lang="zh-CN" altLang="en-US" b="1" dirty="0">
                    <a:latin typeface="+mn-ea"/>
                  </a:rPr>
                  <a:t>）知，所有等价类的并集为</a:t>
                </a:r>
                <a:r>
                  <a:rPr kumimoji="1" lang="en-US" altLang="zh-CN" b="1" dirty="0">
                    <a:latin typeface="+mn-ea"/>
                  </a:rPr>
                  <a:t>A</a:t>
                </a:r>
                <a:r>
                  <a:rPr kumimoji="1" lang="zh-CN" altLang="en-US" b="1" dirty="0">
                    <a:latin typeface="+mn-ea"/>
                  </a:rPr>
                  <a:t>。</a:t>
                </a:r>
                <a:endParaRPr kumimoji="1" lang="en-US" altLang="zh-CN" b="1" dirty="0">
                  <a:latin typeface="+mn-ea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latin typeface="+mn-ea"/>
                  </a:rPr>
                  <a:t>于是根据定义</a:t>
                </a:r>
                <a:r>
                  <a:rPr kumimoji="1" lang="en-US" altLang="zh-CN" b="1" dirty="0">
                    <a:latin typeface="+mn-ea"/>
                  </a:rPr>
                  <a:t>5.4</a:t>
                </a:r>
                <a:r>
                  <a:rPr kumimoji="1" lang="zh-CN" altLang="en-US" b="1" dirty="0">
                    <a:latin typeface="+mn-ea"/>
                  </a:rPr>
                  <a:t>知， </a:t>
                </a:r>
                <a:r>
                  <a:rPr kumimoji="1" lang="en-US" altLang="zh-CN" b="1" dirty="0">
                    <a:latin typeface="+mn-ea"/>
                  </a:rPr>
                  <a:t>A/R</a:t>
                </a:r>
                <a:r>
                  <a:rPr kumimoji="1" lang="zh-CN" altLang="en-US" b="1" dirty="0">
                    <a:latin typeface="+mn-ea"/>
                  </a:rPr>
                  <a:t>就是</a:t>
                </a:r>
                <a:r>
                  <a:rPr kumimoji="1" lang="en-US" altLang="zh-CN" b="1" dirty="0">
                    <a:latin typeface="+mn-ea"/>
                  </a:rPr>
                  <a:t>A</a:t>
                </a:r>
                <a:r>
                  <a:rPr kumimoji="1" lang="zh-CN" altLang="en-US" b="1" dirty="0">
                    <a:latin typeface="+mn-ea"/>
                  </a:rPr>
                  <a:t>的一个划分。</a:t>
                </a:r>
              </a:p>
            </p:txBody>
          </p:sp>
        </mc:Choice>
        <mc:Fallback xmlns="">
          <p:sp>
            <p:nvSpPr>
              <p:cNvPr id="1693699" name="Rectangle 3">
                <a:extLst>
                  <a:ext uri="{FF2B5EF4-FFF2-40B4-BE49-F238E27FC236}">
                    <a16:creationId xmlns:a16="http://schemas.microsoft.com/office/drawing/2014/main" id="{39112CE7-5C68-40B5-A5A7-AD8CFF9A1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" y="1032908"/>
                <a:ext cx="11430000" cy="3427990"/>
              </a:xfrm>
              <a:prstGeom prst="rect">
                <a:avLst/>
              </a:prstGeom>
              <a:blipFill>
                <a:blip r:embed="rId6"/>
                <a:stretch>
                  <a:fillRect l="-800" r="-853" b="-3020"/>
                </a:stretch>
              </a:blip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EAC8178-D364-48C7-9349-F26E8B4D243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84175" y="4460898"/>
                <a:ext cx="11497752" cy="2324246"/>
              </a:xfrm>
              <a:prstGeom prst="rect">
                <a:avLst/>
              </a:prstGeom>
              <a:solidFill>
                <a:srgbClr val="1157AB"/>
              </a:solidFill>
            </p:spPr>
            <p:txBody>
              <a:bodyPr vert="horz" lIns="121917" tIns="60958" rIns="121917" bIns="60958" rtlCol="0">
                <a:normAutofit lnSpcReduction="10000"/>
              </a:bodyPr>
              <a:lstStyle>
                <a:lvl1pPr marL="457360" indent="-457360" algn="l" defTabSz="1219627" rtl="0" eaLnBrk="1" latinLnBrk="0" hangingPunct="1">
                  <a:lnSpc>
                    <a:spcPct val="120000"/>
                  </a:lnSpc>
                  <a:spcBef>
                    <a:spcPts val="0"/>
                  </a:spcBef>
                  <a:buSzPct val="80000"/>
                  <a:buFont typeface="Wingdings" pitchFamily="2" charset="2"/>
                  <a:buChar char="l"/>
                  <a:defRPr sz="24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990947" indent="-381133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453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434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416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3973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3787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3600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3414" indent="-304907" algn="l" defTabSz="121962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rgbClr val="FFFF00"/>
                    </a:solidFill>
                  </a:rPr>
                  <a:t>定理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5.2 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是非空集合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上的等价关系，则有下面的结论成立。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dirty="0">
                    <a:solidFill>
                      <a:schemeClr val="bg1"/>
                    </a:solidFill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1)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 err="1">
                    <a:solidFill>
                      <a:schemeClr val="bg1"/>
                    </a:solidFill>
                  </a:rPr>
                  <a:t>x</a:t>
                </a:r>
                <a:r>
                  <a:rPr kumimoji="1" lang="en-US" altLang="zh-CN" dirty="0" err="1">
                    <a:solidFill>
                      <a:schemeClr val="bg1"/>
                    </a:solidFill>
                    <a:sym typeface="Symbol" panose="05050102010706020507" pitchFamily="18" charset="2"/>
                  </a:rPr>
                  <a:t></a:t>
                </a:r>
                <a:r>
                  <a:rPr kumimoji="1" lang="en-US" altLang="zh-CN" dirty="0" err="1">
                    <a:solidFill>
                      <a:schemeClr val="bg1"/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，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[x]</a:t>
                </a:r>
                <a:r>
                  <a:rPr kumimoji="1"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≠Φ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。 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dirty="0">
                    <a:solidFill>
                      <a:schemeClr val="bg1"/>
                    </a:solidFill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2)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</a:rPr>
                  <a:t>x∈A,</a:t>
                </a:r>
                <a:r>
                  <a:rPr lang="es-ES" altLang="zh-CN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dirty="0" err="1">
                    <a:solidFill>
                      <a:schemeClr val="bg1"/>
                    </a:solidFill>
                  </a:rPr>
                  <a:t>y∈A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，</a:t>
                </a: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chemeClr val="bg1"/>
                    </a:solidFill>
                  </a:rPr>
                  <a:t>        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a)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如果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y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∈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[x]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，则有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[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x]</a:t>
                </a:r>
                <a:r>
                  <a:rPr kumimoji="1"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=[y]</a:t>
                </a:r>
                <a:r>
                  <a:rPr kumimoji="1"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，   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b) 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如果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399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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[x]</a:t>
                </a:r>
                <a:r>
                  <a:rPr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，则有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[x]</a:t>
                </a:r>
                <a:r>
                  <a:rPr kumimoji="1"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∩[y]</a:t>
                </a:r>
                <a:r>
                  <a:rPr kumimoji="1" lang="en-US" altLang="zh-CN" baseline="-25000" dirty="0">
                    <a:solidFill>
                      <a:schemeClr val="bg1"/>
                    </a:solidFill>
                  </a:rPr>
                  <a:t>R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＝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Φ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。</a:t>
                </a:r>
              </a:p>
              <a:p>
                <a:pPr marL="0" indent="0">
                  <a:spcBef>
                    <a:spcPct val="50000"/>
                  </a:spcBef>
                  <a:buFont typeface="Wingdings" pitchFamily="2" charset="2"/>
                  <a:buNone/>
                </a:pPr>
                <a:r>
                  <a:rPr kumimoji="1" lang="zh-CN" altLang="en-US" dirty="0">
                    <a:solidFill>
                      <a:schemeClr val="bg1"/>
                    </a:solidFill>
                  </a:rPr>
                  <a:t>（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3)  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kumimoji="1"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kumimoji="1"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>
                    <a:solidFill>
                      <a:schemeClr val="bg1"/>
                    </a:solidFill>
                  </a:rPr>
                  <a:t>＝</a:t>
                </a:r>
                <a:r>
                  <a:rPr kumimoji="1" lang="en-US" altLang="zh-CN" dirty="0">
                    <a:solidFill>
                      <a:schemeClr val="bg1"/>
                    </a:solidFill>
                  </a:rPr>
                  <a:t>A</a:t>
                </a:r>
                <a:r>
                  <a:rPr kumimoji="1" lang="zh-CN" altLang="en-US" dirty="0">
                    <a:solidFill>
                      <a:schemeClr val="bg1"/>
                    </a:solidFill>
                  </a:rPr>
                  <a:t>。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4EAC8178-D364-48C7-9349-F26E8B4D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75" y="4460898"/>
                <a:ext cx="11497752" cy="2324246"/>
              </a:xfrm>
              <a:prstGeom prst="rect">
                <a:avLst/>
              </a:prstGeom>
              <a:blipFill>
                <a:blip r:embed="rId7"/>
                <a:stretch>
                  <a:fillRect l="-530" t="-1050" b="-28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9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9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27D51B90-F2F8-4372-9257-196E05BA9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598" y="276126"/>
            <a:ext cx="8050488" cy="585924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5.4</a:t>
            </a:r>
          </a:p>
        </p:txBody>
      </p:sp>
      <p:sp>
        <p:nvSpPr>
          <p:cNvPr id="1693699" name="Rectangle 3">
            <a:extLst>
              <a:ext uri="{FF2B5EF4-FFF2-40B4-BE49-F238E27FC236}">
                <a16:creationId xmlns:a16="http://schemas.microsoft.com/office/drawing/2014/main" id="{39112CE7-5C68-40B5-A5A7-AD8CFF9A1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1032908"/>
            <a:ext cx="11430000" cy="183678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100000"/>
              </a:spcBef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定理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5.4 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给定集合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的</a:t>
            </a:r>
            <a:r>
              <a:rPr kumimoji="1" lang="zh-CN" altLang="en-US" b="1" dirty="0">
                <a:solidFill>
                  <a:srgbClr val="0000CC"/>
                </a:solidFill>
                <a:latin typeface="+mn-ea"/>
              </a:rPr>
              <a:t>一个划分</a:t>
            </a:r>
            <a:r>
              <a:rPr lang="en-US" altLang="zh-CN" b="1" dirty="0">
                <a:latin typeface="+mn-ea"/>
              </a:rPr>
              <a:t>П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={A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,A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,…,A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}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， 则由该划分确定的关系</a:t>
            </a:r>
          </a:p>
          <a:p>
            <a:pPr algn="r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R=(A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×A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)∪(A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×A</a:t>
            </a:r>
            <a:r>
              <a:rPr kumimoji="1" lang="en-US" altLang="zh-CN" b="1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)∪…∪(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A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en-US" altLang="zh-CN" b="1" dirty="0" err="1">
                <a:solidFill>
                  <a:srgbClr val="000000"/>
                </a:solidFill>
                <a:latin typeface="+mn-ea"/>
              </a:rPr>
              <a:t>×A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+mn-ea"/>
              </a:rPr>
              <a:t>n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)                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（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5-5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）</a:t>
            </a:r>
            <a:endParaRPr kumimoji="1" lang="en-US" altLang="zh-CN" b="1" dirty="0">
              <a:solidFill>
                <a:srgbClr val="000000"/>
              </a:solidFill>
              <a:latin typeface="+mn-ea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是</a:t>
            </a:r>
            <a:r>
              <a:rPr kumimoji="1" lang="en-US" altLang="zh-CN" b="1" dirty="0">
                <a:solidFill>
                  <a:srgbClr val="0000CC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rgbClr val="0000CC"/>
                </a:solidFill>
                <a:latin typeface="+mn-ea"/>
              </a:rPr>
              <a:t>上的等价关系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,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称此关系</a:t>
            </a:r>
            <a:r>
              <a:rPr kumimoji="1" lang="en-US" altLang="zh-CN" b="1" dirty="0">
                <a:solidFill>
                  <a:srgbClr val="000000"/>
                </a:solidFill>
                <a:latin typeface="+mn-ea"/>
              </a:rPr>
              <a:t>R</a:t>
            </a:r>
            <a:r>
              <a:rPr kumimoji="1" lang="zh-CN" altLang="en-US" b="1" dirty="0">
                <a:solidFill>
                  <a:srgbClr val="000000"/>
                </a:solidFill>
                <a:latin typeface="+mn-ea"/>
              </a:rPr>
              <a:t>为由划分</a:t>
            </a:r>
            <a:r>
              <a:rPr lang="en-US" altLang="zh-CN" b="1" dirty="0">
                <a:latin typeface="+mn-ea"/>
              </a:rPr>
              <a:t>П</a:t>
            </a:r>
            <a:r>
              <a:rPr kumimoji="1" lang="zh-CN" altLang="en-US" b="1" dirty="0">
                <a:latin typeface="+mn-ea"/>
              </a:rPr>
              <a:t>所导出的等价关系。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364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69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27D51B90-F2F8-4372-9257-196E05BA9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598" y="276126"/>
            <a:ext cx="8050488" cy="585924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5.4</a:t>
            </a:r>
            <a:r>
              <a:rPr lang="zh-CN" altLang="en-US" dirty="0"/>
              <a:t>（续）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3699" name="Rectangle 3">
                <a:extLst>
                  <a:ext uri="{FF2B5EF4-FFF2-40B4-BE49-F238E27FC236}">
                    <a16:creationId xmlns:a16="http://schemas.microsoft.com/office/drawing/2014/main" id="{39112CE7-5C68-40B5-A5A7-AD8CFF9A1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76" y="1032908"/>
                <a:ext cx="5562600" cy="501303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证明</a:t>
                </a:r>
                <a:r>
                  <a:rPr kumimoji="1" lang="zh-CN" altLang="en-US" b="1" dirty="0">
                    <a:effectLst/>
                    <a:latin typeface="+mn-ea"/>
                  </a:rPr>
                  <a:t>  根据划分的定义，</a:t>
                </a:r>
                <a:r>
                  <a:rPr kumimoji="1" lang="en-US" altLang="zh-CN" b="1" dirty="0">
                    <a:effectLst/>
                    <a:latin typeface="+mn-ea"/>
                  </a:rPr>
                  <a:t>A=              </a:t>
                </a:r>
                <a:r>
                  <a:rPr kumimoji="1" lang="zh-CN" altLang="en-US" b="1" dirty="0">
                    <a:effectLst/>
                    <a:latin typeface="+mn-ea"/>
                  </a:rPr>
                  <a:t>。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endParaRPr kumimoji="1" lang="en-US" altLang="zh-CN" b="1" dirty="0">
                  <a:solidFill>
                    <a:srgbClr val="3333FF"/>
                  </a:solidFill>
                  <a:effectLst/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solidFill>
                      <a:srgbClr val="3333FF"/>
                    </a:solidFill>
                    <a:effectLst/>
                    <a:latin typeface="+mn-ea"/>
                  </a:rPr>
                  <a:t>（</a:t>
                </a:r>
                <a:r>
                  <a:rPr kumimoji="1" lang="en-US" altLang="zh-CN" b="1" dirty="0">
                    <a:solidFill>
                      <a:srgbClr val="3333FF"/>
                    </a:solidFill>
                    <a:effectLst/>
                    <a:latin typeface="+mn-ea"/>
                  </a:rPr>
                  <a:t>1</a:t>
                </a:r>
                <a:r>
                  <a:rPr kumimoji="1" lang="zh-CN" altLang="en-US" b="1" dirty="0">
                    <a:solidFill>
                      <a:srgbClr val="3333FF"/>
                    </a:solidFill>
                    <a:effectLst/>
                    <a:latin typeface="+mn-ea"/>
                  </a:rPr>
                  <a:t>）自反性 </a:t>
                </a:r>
                <a14:m>
                  <m:oMath xmlns:m="http://schemas.openxmlformats.org/officeDocument/2006/math">
                    <m:r>
                      <a:rPr lang="es-ES" altLang="zh-CN" b="1" i="1">
                        <a:effectLst/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>
                    <a:effectLst/>
                    <a:latin typeface="+mn-ea"/>
                  </a:rPr>
                  <a:t>x</a:t>
                </a:r>
                <a:r>
                  <a:rPr kumimoji="1" lang="zh-CN" altLang="en-US" b="1" dirty="0">
                    <a:effectLst/>
                    <a:latin typeface="+mn-ea"/>
                  </a:rPr>
                  <a:t>，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effectLst/>
                    <a:latin typeface="+mn-ea"/>
                  </a:rPr>
                  <a:t>     </a:t>
                </a:r>
                <a:r>
                  <a:rPr kumimoji="1" lang="en-US" altLang="zh-CN" b="1" dirty="0" err="1">
                    <a:effectLst/>
                    <a:latin typeface="+mn-ea"/>
                  </a:rPr>
                  <a:t>x∈A</a:t>
                </a:r>
                <a:endParaRPr kumimoji="1" lang="en-US" altLang="zh-CN" b="1" dirty="0">
                  <a:effectLst/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en-US" b="1" noProof="1">
                    <a:latin typeface="+mn-ea"/>
                    <a:sym typeface="Symbol" panose="05050102010706020507" pitchFamily="18" charset="2"/>
                  </a:rPr>
                  <a:t>    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 </a:t>
                </a:r>
                <a:r>
                  <a:rPr lang="en-US" altLang="zh-CN" b="1" dirty="0">
                    <a:effectLst/>
                    <a:latin typeface="+mn-ea"/>
                    <a:sym typeface="Symbol" panose="05050102010706020507" pitchFamily="18" charset="2"/>
                  </a:rPr>
                  <a:t></a:t>
                </a:r>
                <a:r>
                  <a:rPr kumimoji="1" lang="en-US" altLang="zh-CN" b="1" dirty="0" err="1">
                    <a:effectLst/>
                    <a:latin typeface="+mn-ea"/>
                  </a:rPr>
                  <a:t>i</a:t>
                </a:r>
                <a:r>
                  <a:rPr kumimoji="1" lang="en-US" altLang="zh-CN" b="1" dirty="0">
                    <a:effectLst/>
                    <a:latin typeface="+mn-ea"/>
                  </a:rPr>
                  <a:t>(</a:t>
                </a:r>
                <a:r>
                  <a:rPr kumimoji="1" lang="en-US" altLang="zh-CN" b="1" dirty="0" err="1">
                    <a:effectLst/>
                    <a:latin typeface="+mn-ea"/>
                  </a:rPr>
                  <a:t>i∈N</a:t>
                </a:r>
                <a:r>
                  <a:rPr kumimoji="1" lang="en-US" altLang="zh-CN" b="1" baseline="30000" dirty="0">
                    <a:effectLst/>
                    <a:latin typeface="+mn-ea"/>
                  </a:rPr>
                  <a:t>+</a:t>
                </a:r>
                <a:r>
                  <a:rPr kumimoji="1" lang="en-US" altLang="zh-CN" b="1" dirty="0">
                    <a:effectLst/>
                    <a:latin typeface="+mn-ea"/>
                  </a:rPr>
                  <a:t>∧</a:t>
                </a:r>
                <a:r>
                  <a:rPr kumimoji="1" lang="en-US" altLang="zh-CN" b="1" dirty="0" err="1">
                    <a:effectLst/>
                    <a:latin typeface="+mn-ea"/>
                  </a:rPr>
                  <a:t>x∈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i</a:t>
                </a:r>
                <a:r>
                  <a:rPr kumimoji="1" lang="en-US" altLang="zh-CN" b="1" dirty="0">
                    <a:effectLst/>
                    <a:latin typeface="+mn-ea"/>
                  </a:rPr>
                  <a:t>)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    </a:t>
                </a:r>
                <a:r>
                  <a:rPr lang="en-US" altLang="zh-CN" b="1" dirty="0">
                    <a:latin typeface="+mn-ea"/>
                  </a:rPr>
                  <a:t>A</a:t>
                </a:r>
                <a:r>
                  <a:rPr lang="en-US" altLang="zh-CN" b="1" baseline="-25000" dirty="0">
                    <a:latin typeface="+mn-ea"/>
                  </a:rPr>
                  <a:t>i</a:t>
                </a:r>
                <a:r>
                  <a:rPr kumimoji="1" lang="en-US" altLang="zh-CN" b="1" dirty="0">
                    <a:latin typeface="+mn-ea"/>
                  </a:rPr>
                  <a:t>×</a:t>
                </a:r>
                <a:r>
                  <a:rPr lang="en-US" altLang="zh-CN" b="1" dirty="0">
                    <a:latin typeface="+mn-ea"/>
                  </a:rPr>
                  <a:t> A</a:t>
                </a:r>
                <a:r>
                  <a:rPr lang="en-US" altLang="zh-CN" b="1" baseline="-25000" dirty="0">
                    <a:latin typeface="+mn-ea"/>
                  </a:rPr>
                  <a:t>i</a:t>
                </a:r>
                <a:r>
                  <a:rPr kumimoji="1" lang="zh-CN" altLang="en-US" b="1" dirty="0">
                    <a:latin typeface="+mn-ea"/>
                  </a:rPr>
                  <a:t>是自反的</a:t>
                </a:r>
                <a:endParaRPr kumimoji="1" lang="en-US" altLang="zh-CN" b="1" dirty="0"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latin typeface="+mn-ea"/>
                  </a:rPr>
                  <a:t>     </a:t>
                </a:r>
                <a:r>
                  <a:rPr kumimoji="1" lang="zh-CN" altLang="en-US" b="1" dirty="0">
                    <a:latin typeface="+mn-ea"/>
                  </a:rPr>
                  <a:t>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 </a:t>
                </a:r>
                <a:r>
                  <a:rPr kumimoji="1" lang="en-US" altLang="zh-CN" b="1" dirty="0">
                    <a:effectLst/>
                    <a:latin typeface="+mn-ea"/>
                  </a:rPr>
                  <a:t>&lt;x</a:t>
                </a:r>
                <a:r>
                  <a:rPr kumimoji="1" lang="en-US" altLang="zh-CN" b="1" dirty="0">
                    <a:latin typeface="+mn-ea"/>
                  </a:rPr>
                  <a:t>, </a:t>
                </a:r>
                <a:r>
                  <a:rPr kumimoji="1" lang="en-US" altLang="zh-CN" b="1" dirty="0">
                    <a:effectLst/>
                    <a:latin typeface="+mn-ea"/>
                  </a:rPr>
                  <a:t>x&gt;∈</a:t>
                </a:r>
                <a:r>
                  <a:rPr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i</a:t>
                </a:r>
                <a:r>
                  <a:rPr kumimoji="1" lang="en-US" altLang="zh-CN" b="1" dirty="0" err="1">
                    <a:effectLst/>
                    <a:latin typeface="+mn-ea"/>
                  </a:rPr>
                  <a:t>×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i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   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b="1" dirty="0">
                    <a:effectLst/>
                    <a:latin typeface="+mn-ea"/>
                  </a:rPr>
                  <a:t>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x,x</a:t>
                </a:r>
                <a:r>
                  <a:rPr kumimoji="1" lang="en-US" altLang="zh-CN" b="1" dirty="0">
                    <a:effectLst/>
                    <a:latin typeface="+mn-ea"/>
                  </a:rPr>
                  <a:t>&gt;∈R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latin typeface="+mn-ea"/>
                  </a:rPr>
                  <a:t>    </a:t>
                </a:r>
                <a:r>
                  <a:rPr kumimoji="1" lang="en-US" altLang="zh-CN" b="1" dirty="0">
                    <a:effectLst/>
                    <a:latin typeface="+mn-ea"/>
                  </a:rPr>
                  <a:t> </a:t>
                </a:r>
                <a:r>
                  <a:rPr kumimoji="1" lang="zh-CN" altLang="en-US" b="1" dirty="0">
                    <a:effectLst/>
                    <a:latin typeface="+mn-ea"/>
                  </a:rPr>
                  <a:t>即</a:t>
                </a:r>
                <a:r>
                  <a:rPr kumimoji="1" lang="en-US" altLang="zh-CN" b="1" dirty="0">
                    <a:effectLst/>
                    <a:latin typeface="+mn-ea"/>
                  </a:rPr>
                  <a:t>R</a:t>
                </a:r>
                <a:r>
                  <a:rPr kumimoji="1" lang="zh-CN" altLang="en-US" b="1" dirty="0">
                    <a:effectLst/>
                    <a:latin typeface="+mn-ea"/>
                  </a:rPr>
                  <a:t>是自反的。</a:t>
                </a:r>
              </a:p>
            </p:txBody>
          </p:sp>
        </mc:Choice>
        <mc:Fallback xmlns="">
          <p:sp>
            <p:nvSpPr>
              <p:cNvPr id="1693699" name="Rectangle 3">
                <a:extLst>
                  <a:ext uri="{FF2B5EF4-FFF2-40B4-BE49-F238E27FC236}">
                    <a16:creationId xmlns:a16="http://schemas.microsoft.com/office/drawing/2014/main" id="{39112CE7-5C68-40B5-A5A7-AD8CFF9A1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6" y="1032908"/>
                <a:ext cx="5562600" cy="5013039"/>
              </a:xfrm>
              <a:prstGeom prst="rect">
                <a:avLst/>
              </a:prstGeom>
              <a:blipFill>
                <a:blip r:embed="rId5"/>
                <a:stretch>
                  <a:fillRect l="-1643" b="-1823"/>
                </a:stretch>
              </a:blip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5EEEBD-9156-4186-8E98-AEBC453C996D}"/>
                  </a:ext>
                </a:extLst>
              </p:cNvPr>
              <p:cNvSpPr txBox="1"/>
              <p:nvPr/>
            </p:nvSpPr>
            <p:spPr>
              <a:xfrm>
                <a:off x="4117975" y="1045628"/>
                <a:ext cx="1176283" cy="731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subSup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C5EEEBD-9156-4186-8E98-AEBC453C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75" y="1045628"/>
                <a:ext cx="1176283" cy="7314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DCFCA67-ABB7-4436-B751-AA2400009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6375" y="2134394"/>
                <a:ext cx="5794375" cy="390504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solidFill>
                      <a:srgbClr val="3333FF"/>
                    </a:solidFill>
                    <a:effectLst/>
                    <a:latin typeface="+mn-ea"/>
                  </a:rPr>
                  <a:t>（</a:t>
                </a:r>
                <a:r>
                  <a:rPr kumimoji="1" lang="en-US" altLang="zh-CN" b="1" dirty="0">
                    <a:solidFill>
                      <a:srgbClr val="3333FF"/>
                    </a:solidFill>
                    <a:effectLst/>
                    <a:latin typeface="+mn-ea"/>
                  </a:rPr>
                  <a:t>2</a:t>
                </a:r>
                <a:r>
                  <a:rPr kumimoji="1" lang="zh-CN" altLang="en-US" b="1" dirty="0">
                    <a:solidFill>
                      <a:srgbClr val="3333FF"/>
                    </a:solidFill>
                    <a:effectLst/>
                    <a:latin typeface="+mn-ea"/>
                  </a:rPr>
                  <a:t>）对称性 </a:t>
                </a:r>
                <a14:m>
                  <m:oMath xmlns:m="http://schemas.openxmlformats.org/officeDocument/2006/math">
                    <m:r>
                      <a:rPr lang="es-ES" altLang="zh-CN" b="1" i="1">
                        <a:effectLst/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>
                    <a:effectLst/>
                    <a:latin typeface="+mn-ea"/>
                  </a:rPr>
                  <a:t>x∈A </a:t>
                </a:r>
                <a:r>
                  <a:rPr kumimoji="1" lang="zh-CN" altLang="en-US" b="1" dirty="0">
                    <a:effectLst/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effectLst/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kumimoji="1" lang="en-US" altLang="zh-CN" b="1" dirty="0" err="1">
                    <a:effectLst/>
                    <a:latin typeface="+mn-ea"/>
                  </a:rPr>
                  <a:t>y∈A</a:t>
                </a:r>
                <a:endParaRPr kumimoji="1" lang="en-US" altLang="zh-CN" b="1" dirty="0">
                  <a:effectLst/>
                  <a:latin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effectLst/>
                    <a:latin typeface="+mn-ea"/>
                  </a:rPr>
                  <a:t>     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x,y</a:t>
                </a:r>
                <a:r>
                  <a:rPr kumimoji="1" lang="en-US" altLang="zh-CN" b="1" dirty="0">
                    <a:effectLst/>
                    <a:latin typeface="+mn-ea"/>
                  </a:rPr>
                  <a:t>&gt;∈R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     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en-US" b="1" noProof="1">
                    <a:latin typeface="+mn-ea"/>
                    <a:sym typeface="Symbol" panose="05050102010706020507" pitchFamily="18" charset="2"/>
                  </a:rPr>
                  <a:t>     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>
                    <a:effectLst/>
                    <a:latin typeface="+mn-ea"/>
                    <a:sym typeface="Symbol" panose="05050102010706020507" pitchFamily="18" charset="2"/>
                  </a:rPr>
                  <a:t></a:t>
                </a:r>
                <a:r>
                  <a:rPr kumimoji="1" lang="en-US" altLang="zh-CN" b="1" dirty="0">
                    <a:effectLst/>
                    <a:latin typeface="+mn-ea"/>
                  </a:rPr>
                  <a:t>j(</a:t>
                </a:r>
                <a:r>
                  <a:rPr kumimoji="1" lang="en-US" altLang="zh-CN" b="1" dirty="0" err="1">
                    <a:effectLst/>
                    <a:latin typeface="+mn-ea"/>
                  </a:rPr>
                  <a:t>j∈N</a:t>
                </a:r>
                <a:r>
                  <a:rPr kumimoji="1" lang="en-US" altLang="zh-CN" b="1" baseline="30000" dirty="0">
                    <a:effectLst/>
                    <a:latin typeface="+mn-ea"/>
                  </a:rPr>
                  <a:t>+</a:t>
                </a:r>
                <a:r>
                  <a:rPr kumimoji="1" lang="en-US" altLang="zh-CN" b="1" dirty="0">
                    <a:effectLst/>
                    <a:latin typeface="+mn-ea"/>
                  </a:rPr>
                  <a:t>∧&lt;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x,y</a:t>
                </a:r>
                <a:r>
                  <a:rPr kumimoji="1" lang="en-US" altLang="zh-CN" b="1" dirty="0">
                    <a:effectLst/>
                    <a:latin typeface="+mn-ea"/>
                  </a:rPr>
                  <a:t>&gt;∈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j</a:t>
                </a:r>
                <a:r>
                  <a:rPr lang="en-US" altLang="zh-CN" b="1" dirty="0" err="1">
                    <a:effectLst/>
                    <a:latin typeface="+mn-ea"/>
                  </a:rPr>
                  <a:t>×A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j</a:t>
                </a:r>
                <a:r>
                  <a:rPr kumimoji="1" lang="en-US" altLang="zh-CN" b="1" dirty="0">
                    <a:effectLst/>
                    <a:latin typeface="+mn-ea"/>
                  </a:rPr>
                  <a:t>)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    </a:t>
                </a:r>
                <a:r>
                  <a:rPr lang="en-US" altLang="zh-CN" b="1" dirty="0" err="1"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dirty="0" err="1">
                    <a:latin typeface="+mn-ea"/>
                  </a:rPr>
                  <a:t>×A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kumimoji="1" lang="zh-CN" altLang="en-US" b="1" dirty="0">
                    <a:latin typeface="+mn-ea"/>
                  </a:rPr>
                  <a:t>是对称的</a:t>
                </a:r>
                <a:endParaRPr kumimoji="1"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1"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    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b="1" dirty="0">
                    <a:effectLst/>
                    <a:latin typeface="+mn-ea"/>
                  </a:rPr>
                  <a:t>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y,x</a:t>
                </a:r>
                <a:r>
                  <a:rPr kumimoji="1" lang="en-US" altLang="zh-CN" b="1" dirty="0">
                    <a:effectLst/>
                    <a:latin typeface="+mn-ea"/>
                  </a:rPr>
                  <a:t>&gt;∈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j</a:t>
                </a:r>
                <a:r>
                  <a:rPr lang="en-US" altLang="zh-CN" b="1" dirty="0" err="1">
                    <a:effectLst/>
                    <a:latin typeface="+mn-ea"/>
                  </a:rPr>
                  <a:t>×A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j</a:t>
                </a:r>
                <a:r>
                  <a:rPr lang="en-US" altLang="zh-CN" b="1" baseline="-25000" dirty="0">
                    <a:effectLst/>
                    <a:latin typeface="+mn-ea"/>
                  </a:rPr>
                  <a:t>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en-US" b="1" baseline="-25000" noProof="1">
                    <a:latin typeface="+mn-ea"/>
                    <a:sym typeface="Symbol" panose="05050102010706020507" pitchFamily="18" charset="2"/>
                  </a:rPr>
                  <a:t>       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</a:t>
                </a:r>
                <a:r>
                  <a:rPr kumimoji="1" lang="en-US" altLang="zh-CN" b="1" dirty="0">
                    <a:effectLst/>
                    <a:latin typeface="+mn-ea"/>
                  </a:rPr>
                  <a:t>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y,x</a:t>
                </a:r>
                <a:r>
                  <a:rPr kumimoji="1" lang="en-US" altLang="zh-CN" b="1" dirty="0">
                    <a:effectLst/>
                    <a:latin typeface="+mn-ea"/>
                  </a:rPr>
                  <a:t>&gt;∈R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effectLst/>
                    <a:latin typeface="+mn-ea"/>
                  </a:rPr>
                  <a:t>    即</a:t>
                </a:r>
                <a:r>
                  <a:rPr kumimoji="1" lang="en-US" altLang="zh-CN" b="1" dirty="0">
                    <a:effectLst/>
                    <a:latin typeface="+mn-ea"/>
                  </a:rPr>
                  <a:t>R</a:t>
                </a:r>
                <a:r>
                  <a:rPr kumimoji="1" lang="zh-CN" altLang="en-US" b="1" dirty="0">
                    <a:effectLst/>
                    <a:latin typeface="+mn-ea"/>
                  </a:rPr>
                  <a:t>是对称的。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DCFCA67-ABB7-4436-B751-AA2400009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56375" y="2134394"/>
                <a:ext cx="5794375" cy="3905043"/>
              </a:xfrm>
              <a:prstGeom prst="rect">
                <a:avLst/>
              </a:prstGeom>
              <a:blipFill>
                <a:blip r:embed="rId7"/>
                <a:stretch>
                  <a:fillRect l="-1684" b="-2652"/>
                </a:stretch>
              </a:blip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99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699" grpId="0" uiExpand="1" build="p"/>
      <p:bldP spid="6" grpId="0"/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27D51B90-F2F8-4372-9257-196E05BA9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598" y="276126"/>
            <a:ext cx="8050488" cy="585924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5.4</a:t>
            </a:r>
            <a:r>
              <a:rPr lang="zh-CN" altLang="en-US" dirty="0"/>
              <a:t>（续）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3699" name="Rectangle 3">
                <a:extLst>
                  <a:ext uri="{FF2B5EF4-FFF2-40B4-BE49-F238E27FC236}">
                    <a16:creationId xmlns:a16="http://schemas.microsoft.com/office/drawing/2014/main" id="{39112CE7-5C68-40B5-A5A7-AD8CFF9A1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75" y="1032908"/>
                <a:ext cx="11430000" cy="388375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solidFill>
                      <a:srgbClr val="3333FF"/>
                    </a:solidFill>
                    <a:effectLst/>
                    <a:latin typeface="+mn-ea"/>
                  </a:rPr>
                  <a:t>（</a:t>
                </a:r>
                <a:r>
                  <a:rPr kumimoji="1" lang="en-US" altLang="zh-CN" b="1" dirty="0">
                    <a:solidFill>
                      <a:srgbClr val="3333FF"/>
                    </a:solidFill>
                    <a:effectLst/>
                    <a:latin typeface="+mn-ea"/>
                  </a:rPr>
                  <a:t>3</a:t>
                </a:r>
                <a:r>
                  <a:rPr kumimoji="1" lang="zh-CN" altLang="en-US" b="1" dirty="0">
                    <a:solidFill>
                      <a:srgbClr val="3333FF"/>
                    </a:solidFill>
                    <a:effectLst/>
                    <a:latin typeface="+mn-ea"/>
                  </a:rPr>
                  <a:t>）传递性    </a:t>
                </a:r>
                <a:r>
                  <a:rPr lang="zh-CN" altLang="en-US" b="1" dirty="0">
                    <a:effectLst/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s-ES" altLang="zh-CN" b="1" i="1">
                        <a:effectLst/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effectLst/>
                    <a:latin typeface="+mn-ea"/>
                  </a:rPr>
                  <a:t>x∈A,</a:t>
                </a:r>
                <a:r>
                  <a:rPr lang="es-ES" altLang="zh-CN" b="1" dirty="0">
                    <a:effectLst/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s-ES" altLang="zh-CN" b="1" i="1">
                        <a:effectLst/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effectLst/>
                    <a:latin typeface="+mn-ea"/>
                  </a:rPr>
                  <a:t>y∈A</a:t>
                </a:r>
                <a:r>
                  <a:rPr lang="en-US" altLang="zh-CN" b="1" dirty="0">
                    <a:effectLst/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s-ES" altLang="zh-CN" b="1" i="1">
                        <a:effectLst/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effectLst/>
                    <a:latin typeface="+mn-ea"/>
                  </a:rPr>
                  <a:t>z∈A</a:t>
                </a:r>
                <a:r>
                  <a:rPr lang="en-US" altLang="zh-CN" b="1" dirty="0">
                    <a:effectLst/>
                    <a:latin typeface="+mn-ea"/>
                  </a:rPr>
                  <a:t>,</a:t>
                </a:r>
                <a:endParaRPr kumimoji="1" lang="zh-CN" altLang="en-US" b="1" dirty="0">
                  <a:effectLst/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effectLst/>
                    <a:latin typeface="+mn-ea"/>
                  </a:rPr>
                  <a:t>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x,y</a:t>
                </a:r>
                <a:r>
                  <a:rPr kumimoji="1" lang="en-US" altLang="zh-CN" b="1" dirty="0">
                    <a:effectLst/>
                    <a:latin typeface="+mn-ea"/>
                  </a:rPr>
                  <a:t>&gt;∈R∧&lt;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y,z</a:t>
                </a:r>
                <a:r>
                  <a:rPr kumimoji="1" lang="en-US" altLang="zh-CN" b="1" dirty="0">
                    <a:effectLst/>
                    <a:latin typeface="+mn-ea"/>
                  </a:rPr>
                  <a:t>&gt;∈R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  </a:t>
                </a:r>
                <a:r>
                  <a:rPr lang="en-US" altLang="zh-CN" b="1" dirty="0">
                    <a:effectLst/>
                    <a:latin typeface="+mn-ea"/>
                    <a:sym typeface="Symbol" panose="05050102010706020507" pitchFamily="18" charset="2"/>
                  </a:rPr>
                  <a:t></a:t>
                </a:r>
                <a:r>
                  <a:rPr kumimoji="1" lang="en-US" altLang="zh-CN" b="1" dirty="0" err="1">
                    <a:effectLst/>
                    <a:latin typeface="+mn-ea"/>
                  </a:rPr>
                  <a:t>i</a:t>
                </a:r>
                <a:r>
                  <a:rPr lang="en-US" altLang="zh-CN" b="1" dirty="0" err="1">
                    <a:effectLst/>
                    <a:latin typeface="+mn-ea"/>
                    <a:sym typeface="Symbol" panose="05050102010706020507" pitchFamily="18" charset="2"/>
                  </a:rPr>
                  <a:t>j</a:t>
                </a:r>
                <a:r>
                  <a:rPr kumimoji="1" lang="en-US" altLang="zh-CN" b="1" dirty="0">
                    <a:effectLst/>
                    <a:latin typeface="+mn-ea"/>
                  </a:rPr>
                  <a:t>(</a:t>
                </a:r>
                <a:r>
                  <a:rPr kumimoji="1" lang="en-US" altLang="zh-CN" b="1" dirty="0" err="1">
                    <a:effectLst/>
                    <a:latin typeface="+mn-ea"/>
                  </a:rPr>
                  <a:t>i∈N</a:t>
                </a:r>
                <a:r>
                  <a:rPr kumimoji="1" lang="en-US" altLang="zh-CN" b="1" baseline="30000" dirty="0">
                    <a:effectLst/>
                    <a:latin typeface="+mn-ea"/>
                  </a:rPr>
                  <a:t>+</a:t>
                </a:r>
                <a:r>
                  <a:rPr kumimoji="1" lang="en-US" altLang="zh-CN" b="1" dirty="0">
                    <a:effectLst/>
                    <a:latin typeface="+mn-ea"/>
                  </a:rPr>
                  <a:t>∧</a:t>
                </a:r>
                <a:r>
                  <a:rPr kumimoji="1" lang="en-US" altLang="zh-CN" b="1" dirty="0" err="1">
                    <a:effectLst/>
                    <a:latin typeface="+mn-ea"/>
                  </a:rPr>
                  <a:t>j∈N</a:t>
                </a:r>
                <a:r>
                  <a:rPr kumimoji="1" lang="en-US" altLang="zh-CN" b="1" baseline="30000" dirty="0">
                    <a:effectLst/>
                    <a:latin typeface="+mn-ea"/>
                  </a:rPr>
                  <a:t>+</a:t>
                </a:r>
                <a:r>
                  <a:rPr kumimoji="1" lang="en-US" altLang="zh-CN" b="1" dirty="0">
                    <a:effectLst/>
                    <a:latin typeface="+mn-ea"/>
                  </a:rPr>
                  <a:t>∧&lt;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x,y</a:t>
                </a:r>
                <a:r>
                  <a:rPr kumimoji="1" lang="en-US" altLang="zh-CN" b="1" dirty="0">
                    <a:effectLst/>
                    <a:latin typeface="+mn-ea"/>
                  </a:rPr>
                  <a:t>&gt;∈</a:t>
                </a:r>
                <a:r>
                  <a:rPr lang="en-US" altLang="zh-CN" b="1" dirty="0">
                    <a:effectLst/>
                    <a:latin typeface="+mn-ea"/>
                  </a:rPr>
                  <a:t>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lang="en-US" altLang="zh-CN" b="1" dirty="0">
                    <a:effectLst/>
                    <a:latin typeface="+mn-ea"/>
                  </a:rPr>
                  <a:t>×A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en-US" altLang="zh-CN" b="1" dirty="0">
                    <a:effectLst/>
                    <a:latin typeface="+mn-ea"/>
                  </a:rPr>
                  <a:t>∧&lt;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y,z</a:t>
                </a:r>
                <a:r>
                  <a:rPr kumimoji="1" lang="en-US" altLang="zh-CN" b="1" dirty="0">
                    <a:effectLst/>
                    <a:latin typeface="+mn-ea"/>
                  </a:rPr>
                  <a:t>&gt;∈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j</a:t>
                </a:r>
                <a:r>
                  <a:rPr lang="en-US" altLang="zh-CN" b="1" dirty="0" err="1">
                    <a:effectLst/>
                    <a:latin typeface="+mn-ea"/>
                  </a:rPr>
                  <a:t>×A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j</a:t>
                </a:r>
                <a:r>
                  <a:rPr kumimoji="1" lang="en-US" altLang="zh-CN" b="1" dirty="0">
                    <a:effectLst/>
                    <a:latin typeface="+mn-ea"/>
                  </a:rPr>
                  <a:t>)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 </a:t>
                </a:r>
                <a:r>
                  <a:rPr kumimoji="1" lang="en-US" altLang="zh-CN" b="1" dirty="0" err="1">
                    <a:effectLst/>
                    <a:latin typeface="+mn-ea"/>
                  </a:rPr>
                  <a:t>x∈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effectLst/>
                    <a:latin typeface="+mn-ea"/>
                  </a:rPr>
                  <a:t>i</a:t>
                </a:r>
                <a:r>
                  <a:rPr lang="en-US" altLang="zh-CN" b="1" baseline="-25000" dirty="0">
                    <a:effectLst/>
                    <a:latin typeface="+mn-ea"/>
                  </a:rPr>
                  <a:t> </a:t>
                </a:r>
                <a:r>
                  <a:rPr kumimoji="1" lang="en-US" altLang="zh-CN" b="1" dirty="0">
                    <a:effectLst/>
                    <a:latin typeface="+mn-ea"/>
                  </a:rPr>
                  <a:t>∧y∈</a:t>
                </a:r>
                <a:r>
                  <a:rPr lang="en-US" altLang="zh-CN" b="1" dirty="0">
                    <a:effectLst/>
                    <a:latin typeface="+mn-ea"/>
                  </a:rPr>
                  <a:t> 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en-US" altLang="zh-CN" b="1" dirty="0">
                    <a:effectLst/>
                    <a:latin typeface="+mn-ea"/>
                  </a:rPr>
                  <a:t>∧y∈</a:t>
                </a:r>
                <a:r>
                  <a:rPr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zh-CN" b="1" baseline="-25000" dirty="0">
                    <a:effectLst/>
                    <a:latin typeface="+mn-ea"/>
                  </a:rPr>
                  <a:t> </a:t>
                </a:r>
                <a:r>
                  <a:rPr kumimoji="1" lang="en-US" altLang="zh-CN" b="1" dirty="0">
                    <a:effectLst/>
                    <a:latin typeface="+mn-ea"/>
                  </a:rPr>
                  <a:t>∧z∈</a:t>
                </a:r>
                <a:r>
                  <a:rPr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endParaRPr kumimoji="1" lang="en-US" altLang="zh-CN" b="1" dirty="0">
                  <a:effectLst/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 </a:t>
                </a:r>
                <a:r>
                  <a:rPr kumimoji="1" lang="en-US" altLang="zh-CN" b="1" dirty="0">
                    <a:effectLst/>
                    <a:latin typeface="+mn-ea"/>
                  </a:rPr>
                  <a:t>y∈</a:t>
                </a:r>
                <a:r>
                  <a:rPr lang="en-US" altLang="zh-CN" b="1" dirty="0">
                    <a:effectLst/>
                    <a:latin typeface="+mn-ea"/>
                  </a:rPr>
                  <a:t> 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en-US" altLang="zh-CN" b="1" dirty="0">
                    <a:effectLst/>
                    <a:latin typeface="+mn-ea"/>
                  </a:rPr>
                  <a:t>∩</a:t>
                </a:r>
                <a:r>
                  <a:rPr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lang="en-US" altLang="en-US" b="1" noProof="1">
                    <a:effectLst/>
                    <a:latin typeface="+mn-ea"/>
                    <a:sym typeface="Symbol" panose="05050102010706020507" pitchFamily="18" charset="2"/>
                  </a:rPr>
                  <a:t> </a:t>
                </a:r>
                <a:r>
                  <a:rPr lang="en-US" altLang="zh-CN" b="1" dirty="0">
                    <a:effectLst/>
                    <a:latin typeface="+mn-ea"/>
                  </a:rPr>
                  <a:t>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en-US" altLang="zh-CN" b="1" dirty="0">
                    <a:effectLst/>
                    <a:latin typeface="+mn-ea"/>
                  </a:rPr>
                  <a:t>=</a:t>
                </a:r>
                <a:r>
                  <a:rPr lang="en-US" altLang="zh-CN" b="1" dirty="0">
                    <a:effectLst/>
                    <a:latin typeface="+mn-ea"/>
                  </a:rPr>
                  <a:t> </a:t>
                </a:r>
                <a:r>
                  <a:rPr lang="en-US" altLang="zh-CN" b="1" dirty="0" err="1">
                    <a:effectLst/>
                    <a:latin typeface="+mn-ea"/>
                  </a:rPr>
                  <a:t>A</a:t>
                </a:r>
                <a:r>
                  <a:rPr lang="en-US" altLang="zh-CN" b="1" baseline="-25000" dirty="0" err="1">
                    <a:latin typeface="+mn-ea"/>
                  </a:rPr>
                  <a:t>j</a:t>
                </a:r>
                <a:r>
                  <a:rPr kumimoji="1" lang="en-US" altLang="zh-CN" b="1" dirty="0">
                    <a:effectLst/>
                    <a:latin typeface="+mn-ea"/>
                  </a:rPr>
                  <a:t>                             </a:t>
                </a:r>
                <a:r>
                  <a:rPr kumimoji="1" lang="zh-CN" altLang="en-US" b="1" dirty="0">
                    <a:effectLst/>
                    <a:latin typeface="+mn-ea"/>
                  </a:rPr>
                  <a:t>（不同的划分块交集为空）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effectLst/>
                    <a:latin typeface="+mn-ea"/>
                  </a:rPr>
                  <a:t>不妨设</a:t>
                </a:r>
                <a:r>
                  <a:rPr kumimoji="1" lang="en-US" altLang="zh-CN" b="1" dirty="0">
                    <a:effectLst/>
                    <a:latin typeface="+mn-ea"/>
                  </a:rPr>
                  <a:t>x</a:t>
                </a:r>
                <a:r>
                  <a:rPr kumimoji="1" lang="zh-CN" altLang="en-US" b="1" dirty="0">
                    <a:effectLst/>
                    <a:latin typeface="+mn-ea"/>
                  </a:rPr>
                  <a:t>，</a:t>
                </a:r>
                <a:r>
                  <a:rPr kumimoji="1" lang="en-US" altLang="zh-CN" b="1" dirty="0">
                    <a:effectLst/>
                    <a:latin typeface="+mn-ea"/>
                  </a:rPr>
                  <a:t>y</a:t>
                </a:r>
                <a:r>
                  <a:rPr kumimoji="1" lang="zh-CN" altLang="en-US" b="1" dirty="0">
                    <a:effectLst/>
                    <a:latin typeface="+mn-ea"/>
                  </a:rPr>
                  <a:t>和</a:t>
                </a:r>
                <a:r>
                  <a:rPr kumimoji="1" lang="en-US" altLang="zh-CN" b="1" dirty="0">
                    <a:effectLst/>
                    <a:latin typeface="+mn-ea"/>
                  </a:rPr>
                  <a:t>z</a:t>
                </a:r>
                <a:r>
                  <a:rPr kumimoji="1" lang="zh-CN" altLang="en-US" b="1" dirty="0">
                    <a:effectLst/>
                    <a:latin typeface="+mn-ea"/>
                  </a:rPr>
                  <a:t>都属于</a:t>
                </a:r>
                <a:r>
                  <a:rPr lang="en-US" altLang="zh-CN" b="1" dirty="0">
                    <a:effectLst/>
                    <a:latin typeface="+mn-ea"/>
                  </a:rPr>
                  <a:t>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zh-CN" altLang="en-US" b="1" dirty="0">
                    <a:effectLst/>
                    <a:latin typeface="+mn-ea"/>
                  </a:rPr>
                  <a:t>，于是由</a:t>
                </a:r>
                <a:r>
                  <a:rPr lang="en-US" altLang="zh-CN" b="1" dirty="0">
                    <a:effectLst/>
                    <a:latin typeface="+mn-ea"/>
                  </a:rPr>
                  <a:t>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en-US" altLang="zh-CN" b="1" dirty="0">
                    <a:effectLst/>
                    <a:latin typeface="+mn-ea"/>
                  </a:rPr>
                  <a:t>×</a:t>
                </a:r>
                <a:r>
                  <a:rPr lang="en-US" altLang="zh-CN" b="1" dirty="0">
                    <a:effectLst/>
                    <a:latin typeface="+mn-ea"/>
                  </a:rPr>
                  <a:t> A</a:t>
                </a:r>
                <a:r>
                  <a:rPr lang="en-US" altLang="zh-CN" b="1" baseline="-25000" dirty="0">
                    <a:effectLst/>
                    <a:latin typeface="+mn-ea"/>
                  </a:rPr>
                  <a:t>i</a:t>
                </a:r>
                <a:r>
                  <a:rPr kumimoji="1" lang="zh-CN" altLang="en-US" b="1" dirty="0">
                    <a:effectLst/>
                    <a:latin typeface="+mn-ea"/>
                  </a:rPr>
                  <a:t>是传递的可得，</a:t>
                </a:r>
                <a:endParaRPr kumimoji="1" lang="en-US" altLang="zh-CN" b="1" dirty="0">
                  <a:effectLst/>
                  <a:latin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en-US" altLang="zh-CN" b="1" dirty="0">
                    <a:effectLst/>
                    <a:latin typeface="+mn-ea"/>
                  </a:rPr>
                  <a:t>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x,z</a:t>
                </a:r>
                <a:r>
                  <a:rPr kumimoji="1" lang="en-US" altLang="zh-CN" b="1" dirty="0">
                    <a:effectLst/>
                    <a:latin typeface="+mn-ea"/>
                  </a:rPr>
                  <a:t>&gt;∈</a:t>
                </a:r>
                <a:r>
                  <a:rPr lang="en-US" altLang="zh-CN" b="1" dirty="0">
                    <a:effectLst/>
                    <a:latin typeface="+mn-ea"/>
                  </a:rPr>
                  <a:t> 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lang="en-US" altLang="zh-CN" b="1" dirty="0">
                    <a:effectLst/>
                    <a:latin typeface="+mn-ea"/>
                  </a:rPr>
                  <a:t>×A</a:t>
                </a:r>
                <a:r>
                  <a:rPr lang="en-US" altLang="zh-CN" b="1" baseline="-25000" dirty="0">
                    <a:effectLst/>
                    <a:latin typeface="+mn-ea"/>
                  </a:rPr>
                  <a:t>i </a:t>
                </a:r>
                <a:r>
                  <a:rPr kumimoji="1" lang="zh-CN" altLang="en-US" b="1" dirty="0">
                    <a:effectLst/>
                    <a:latin typeface="+mn-ea"/>
                  </a:rPr>
                  <a:t>，从而</a:t>
                </a:r>
                <a:r>
                  <a:rPr kumimoji="1" lang="en-US" altLang="zh-CN" b="1" dirty="0">
                    <a:effectLst/>
                    <a:latin typeface="+mn-ea"/>
                  </a:rPr>
                  <a:t>&lt;</a:t>
                </a:r>
                <a:r>
                  <a:rPr kumimoji="1" lang="en-US" altLang="zh-CN" b="1" dirty="0" err="1">
                    <a:effectLst/>
                    <a:latin typeface="+mn-ea"/>
                  </a:rPr>
                  <a:t>x,z</a:t>
                </a:r>
                <a:r>
                  <a:rPr kumimoji="1" lang="en-US" altLang="zh-CN" b="1" dirty="0">
                    <a:effectLst/>
                    <a:latin typeface="+mn-ea"/>
                  </a:rPr>
                  <a:t>&gt;∈R</a:t>
                </a:r>
                <a:r>
                  <a:rPr kumimoji="1" lang="zh-CN" altLang="en-US" b="1" dirty="0">
                    <a:effectLst/>
                    <a:latin typeface="+mn-ea"/>
                  </a:rPr>
                  <a:t>。即</a:t>
                </a:r>
                <a:r>
                  <a:rPr kumimoji="1" lang="en-US" altLang="zh-CN" b="1" dirty="0">
                    <a:effectLst/>
                    <a:latin typeface="+mn-ea"/>
                  </a:rPr>
                  <a:t>R</a:t>
                </a:r>
                <a:r>
                  <a:rPr kumimoji="1" lang="zh-CN" altLang="en-US" b="1" dirty="0">
                    <a:effectLst/>
                    <a:latin typeface="+mn-ea"/>
                  </a:rPr>
                  <a:t>是传递的。</a:t>
                </a: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由（</a:t>
                </a:r>
                <a:r>
                  <a:rPr kumimoji="1" lang="en-US" altLang="zh-CN" b="1" dirty="0">
                    <a:solidFill>
                      <a:srgbClr val="C00000"/>
                    </a:solidFill>
                    <a:effectLst/>
                    <a:latin typeface="+mn-ea"/>
                  </a:rPr>
                  <a:t>1</a:t>
                </a: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），（</a:t>
                </a:r>
                <a:r>
                  <a:rPr kumimoji="1" lang="en-US" altLang="zh-CN" b="1" dirty="0">
                    <a:solidFill>
                      <a:srgbClr val="C00000"/>
                    </a:solidFill>
                    <a:effectLst/>
                    <a:latin typeface="+mn-ea"/>
                  </a:rPr>
                  <a:t>2</a:t>
                </a: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）和（</a:t>
                </a:r>
                <a:r>
                  <a:rPr kumimoji="1" lang="en-US" altLang="zh-CN" b="1" dirty="0">
                    <a:solidFill>
                      <a:srgbClr val="C00000"/>
                    </a:solidFill>
                    <a:effectLst/>
                    <a:latin typeface="+mn-ea"/>
                  </a:rPr>
                  <a:t>3</a:t>
                </a: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）知，</a:t>
                </a:r>
                <a:r>
                  <a:rPr kumimoji="1" lang="en-US" altLang="zh-CN" b="1" dirty="0">
                    <a:solidFill>
                      <a:srgbClr val="C00000"/>
                    </a:solidFill>
                    <a:effectLst/>
                    <a:latin typeface="+mn-ea"/>
                  </a:rPr>
                  <a:t>R</a:t>
                </a: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是</a:t>
                </a:r>
                <a:r>
                  <a:rPr kumimoji="1" lang="en-US" altLang="zh-CN" b="1" dirty="0">
                    <a:solidFill>
                      <a:srgbClr val="C00000"/>
                    </a:solidFill>
                    <a:effectLst/>
                    <a:latin typeface="+mn-ea"/>
                  </a:rPr>
                  <a:t>A</a:t>
                </a:r>
                <a:r>
                  <a:rPr kumimoji="1" lang="zh-CN" altLang="en-US" b="1" dirty="0">
                    <a:solidFill>
                      <a:srgbClr val="C00000"/>
                    </a:solidFill>
                    <a:effectLst/>
                    <a:latin typeface="+mn-ea"/>
                  </a:rPr>
                  <a:t>上的等价关系。</a:t>
                </a:r>
              </a:p>
            </p:txBody>
          </p:sp>
        </mc:Choice>
        <mc:Fallback xmlns="">
          <p:sp>
            <p:nvSpPr>
              <p:cNvPr id="1693699" name="Rectangle 3">
                <a:extLst>
                  <a:ext uri="{FF2B5EF4-FFF2-40B4-BE49-F238E27FC236}">
                    <a16:creationId xmlns:a16="http://schemas.microsoft.com/office/drawing/2014/main" id="{39112CE7-5C68-40B5-A5A7-AD8CFF9A1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" y="1032908"/>
                <a:ext cx="11430000" cy="3883755"/>
              </a:xfrm>
              <a:prstGeom prst="rect">
                <a:avLst/>
              </a:prstGeom>
              <a:blipFill>
                <a:blip r:embed="rId5"/>
                <a:stretch>
                  <a:fillRect l="-800" b="-3135"/>
                </a:stretch>
              </a:blip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卷形: 垂直 6">
            <a:extLst>
              <a:ext uri="{FF2B5EF4-FFF2-40B4-BE49-F238E27FC236}">
                <a16:creationId xmlns:a16="http://schemas.microsoft.com/office/drawing/2014/main" id="{64E014F5-2366-4071-A5C7-079894047440}"/>
              </a:ext>
            </a:extLst>
          </p:cNvPr>
          <p:cNvSpPr/>
          <p:nvPr/>
        </p:nvSpPr>
        <p:spPr>
          <a:xfrm>
            <a:off x="231775" y="5369480"/>
            <a:ext cx="11193759" cy="9144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/>
              <a:t>注意：集合</a:t>
            </a:r>
            <a:r>
              <a:rPr lang="en-US" altLang="zh-CN" b="1" dirty="0"/>
              <a:t>A</a:t>
            </a:r>
            <a:r>
              <a:rPr lang="zh-CN" altLang="zh-CN" b="1" dirty="0"/>
              <a:t>上的等价关系与集合</a:t>
            </a:r>
            <a:r>
              <a:rPr lang="en-US" altLang="zh-CN" b="1" dirty="0"/>
              <a:t>A</a:t>
            </a:r>
            <a:r>
              <a:rPr lang="zh-CN" altLang="zh-CN" b="1" dirty="0"/>
              <a:t>的划分是一一对应的。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2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699" grpId="0" uiExpand="1" build="p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27D51B90-F2F8-4372-9257-196E05BA9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598" y="276126"/>
            <a:ext cx="8050488" cy="585924"/>
          </a:xfrm>
        </p:spPr>
        <p:txBody>
          <a:bodyPr/>
          <a:lstStyle/>
          <a:p>
            <a:r>
              <a:rPr kumimoji="1" lang="zh-CN" altLang="en-US" dirty="0"/>
              <a:t>例</a:t>
            </a:r>
            <a:r>
              <a:rPr kumimoji="1" lang="en-US" altLang="zh-CN" dirty="0"/>
              <a:t>5.10</a:t>
            </a:r>
            <a:endParaRPr lang="en-US" altLang="zh-CN" dirty="0"/>
          </a:p>
        </p:txBody>
      </p:sp>
      <p:sp>
        <p:nvSpPr>
          <p:cNvPr id="1693699" name="Rectangle 3">
            <a:extLst>
              <a:ext uri="{FF2B5EF4-FFF2-40B4-BE49-F238E27FC236}">
                <a16:creationId xmlns:a16="http://schemas.microsoft.com/office/drawing/2014/main" id="{39112CE7-5C68-40B5-A5A7-AD8CFF9A1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1032908"/>
            <a:ext cx="11430000" cy="445904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例</a:t>
            </a:r>
            <a:r>
              <a:rPr kumimoji="1" lang="en-US" altLang="zh-CN" b="1" dirty="0">
                <a:solidFill>
                  <a:srgbClr val="C00000"/>
                </a:solidFill>
                <a:latin typeface="+mn-ea"/>
              </a:rPr>
              <a:t>5.10  </a:t>
            </a:r>
            <a:r>
              <a:rPr kumimoji="1" lang="zh-CN" altLang="en-US" b="1" dirty="0">
                <a:latin typeface="+mn-ea"/>
              </a:rPr>
              <a:t>设</a:t>
            </a:r>
            <a:r>
              <a:rPr kumimoji="1" lang="en-US" altLang="zh-CN" b="1" dirty="0">
                <a:latin typeface="+mn-ea"/>
              </a:rPr>
              <a:t>A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{1,2,3,4,5,6}</a:t>
            </a:r>
            <a:r>
              <a:rPr kumimoji="1" lang="zh-CN" altLang="en-US" b="1" dirty="0">
                <a:latin typeface="+mn-ea"/>
              </a:rPr>
              <a:t>，求出与下列划分对应的等价关系。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zh-CN" altLang="en-US" b="1" dirty="0">
                <a:latin typeface="+mn-ea"/>
              </a:rPr>
              <a:t>（</a:t>
            </a:r>
            <a:r>
              <a:rPr kumimoji="1" lang="en-US" altLang="zh-CN" b="1" dirty="0">
                <a:latin typeface="+mn-ea"/>
              </a:rPr>
              <a:t>1</a:t>
            </a:r>
            <a:r>
              <a:rPr kumimoji="1" lang="zh-CN" altLang="en-US" b="1" dirty="0">
                <a:latin typeface="+mn-ea"/>
              </a:rPr>
              <a:t>）</a:t>
            </a: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1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{{1,2},{3,5},{4}}</a:t>
            </a:r>
            <a:r>
              <a:rPr kumimoji="1" lang="zh-CN" altLang="en-US" b="1" dirty="0">
                <a:latin typeface="+mn-ea"/>
              </a:rPr>
              <a:t>；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zh-CN" altLang="en-US" b="1" dirty="0">
                <a:latin typeface="+mn-ea"/>
              </a:rPr>
              <a:t>（</a:t>
            </a:r>
            <a:r>
              <a:rPr kumimoji="1" lang="en-US" altLang="zh-CN" b="1" dirty="0">
                <a:latin typeface="+mn-ea"/>
              </a:rPr>
              <a:t>2</a:t>
            </a:r>
            <a:r>
              <a:rPr kumimoji="1" lang="zh-CN" altLang="en-US" b="1" dirty="0">
                <a:latin typeface="+mn-ea"/>
              </a:rPr>
              <a:t>）</a:t>
            </a: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2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{{1,3},{2,4,5}}</a:t>
            </a:r>
            <a:r>
              <a:rPr kumimoji="1" lang="zh-CN" altLang="en-US" b="1" dirty="0">
                <a:latin typeface="+mn-ea"/>
              </a:rPr>
              <a:t>。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kumimoji="1" lang="zh-CN" altLang="en-US" b="1" dirty="0">
                <a:latin typeface="+mn-ea"/>
              </a:rPr>
              <a:t>  （</a:t>
            </a:r>
            <a:r>
              <a:rPr kumimoji="1" lang="en-US" altLang="zh-CN" b="1" dirty="0">
                <a:latin typeface="+mn-ea"/>
              </a:rPr>
              <a:t>1</a:t>
            </a:r>
            <a:r>
              <a:rPr kumimoji="1" lang="zh-CN" altLang="en-US" b="1" dirty="0">
                <a:latin typeface="+mn-ea"/>
              </a:rPr>
              <a:t>）设与划分</a:t>
            </a: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1</a:t>
            </a:r>
            <a:r>
              <a:rPr kumimoji="1" lang="zh-CN" altLang="en-US" b="1" dirty="0">
                <a:latin typeface="+mn-ea"/>
              </a:rPr>
              <a:t>对应的等价关系为</a:t>
            </a:r>
            <a:r>
              <a:rPr lang="en-US" altLang="zh-CN" b="1" dirty="0">
                <a:latin typeface="+mn-ea"/>
              </a:rPr>
              <a:t>R</a:t>
            </a:r>
            <a:r>
              <a:rPr lang="en-US" altLang="zh-CN" b="1" baseline="-25000" dirty="0">
                <a:latin typeface="+mn-ea"/>
              </a:rPr>
              <a:t>1 </a:t>
            </a:r>
            <a:r>
              <a:rPr kumimoji="1" lang="zh-CN" altLang="en-US" b="1" dirty="0">
                <a:latin typeface="+mn-ea"/>
              </a:rPr>
              <a:t>，则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b="1" dirty="0">
                <a:latin typeface="+mn-ea"/>
              </a:rPr>
              <a:t>R</a:t>
            </a:r>
            <a:r>
              <a:rPr lang="en-US" altLang="zh-CN" b="1" baseline="-25000" dirty="0">
                <a:latin typeface="+mn-ea"/>
              </a:rPr>
              <a:t>1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({1,2}×{1,2})∪({3,5}×{3,5})∪({4}×{4})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b="1" dirty="0">
                <a:latin typeface="+mn-ea"/>
              </a:rPr>
              <a:t>   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{&lt;1,1&gt;,&lt;1,2&gt;,&lt;2,1&gt;,&lt;2,2&gt;}∪{&lt;3,3&gt;,&lt;3,5&gt;,&lt;5,3&gt;,&lt;5,5&gt;}∪{&lt;4,4&gt;}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b="1" dirty="0">
                <a:latin typeface="+mn-ea"/>
              </a:rPr>
              <a:t>   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{&lt;1,1&gt;,&lt;2,2&gt;,&lt;3,3&gt;,&lt;4,4&gt;,&lt;5,5&gt;,&lt;1,2&gt;,&lt;2,1&gt;,&lt;3,5&gt;,&lt;5,3&gt;}</a:t>
            </a:r>
            <a:r>
              <a:rPr kumimoji="1" lang="zh-CN" altLang="en-US" b="1" dirty="0">
                <a:latin typeface="+mn-ea"/>
              </a:rPr>
              <a:t>。</a:t>
            </a:r>
          </a:p>
          <a:p>
            <a:pPr algn="just">
              <a:lnSpc>
                <a:spcPct val="150000"/>
              </a:lnSpc>
              <a:defRPr/>
            </a:pPr>
            <a:endParaRPr kumimoji="1" lang="zh-CN" altLang="en-US" b="1" dirty="0">
              <a:effectLst/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9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69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37175" y="2029771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313052" cy="369353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593209" y="15113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 lvl="0"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6212209" y="15524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5.2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31822" y="1450062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215812218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27D51B90-F2F8-4372-9257-196E05BA9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598" y="276126"/>
            <a:ext cx="8050488" cy="585924"/>
          </a:xfrm>
        </p:spPr>
        <p:txBody>
          <a:bodyPr/>
          <a:lstStyle/>
          <a:p>
            <a:r>
              <a:rPr kumimoji="1" lang="zh-CN" altLang="en-US" dirty="0"/>
              <a:t>例</a:t>
            </a:r>
            <a:r>
              <a:rPr kumimoji="1" lang="en-US" altLang="zh-CN" dirty="0"/>
              <a:t>5.10 (</a:t>
            </a:r>
            <a:r>
              <a:rPr kumimoji="1" lang="zh-CN" altLang="en-US" dirty="0"/>
              <a:t>续</a:t>
            </a:r>
            <a:r>
              <a:rPr kumimoji="1" lang="en-US" altLang="zh-CN" dirty="0"/>
              <a:t>)</a:t>
            </a:r>
            <a:endParaRPr lang="en-US" altLang="zh-CN" dirty="0"/>
          </a:p>
        </p:txBody>
      </p:sp>
      <p:sp>
        <p:nvSpPr>
          <p:cNvPr id="1693699" name="Rectangle 3">
            <a:extLst>
              <a:ext uri="{FF2B5EF4-FFF2-40B4-BE49-F238E27FC236}">
                <a16:creationId xmlns:a16="http://schemas.microsoft.com/office/drawing/2014/main" id="{39112CE7-5C68-40B5-A5A7-AD8CFF9A1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1032908"/>
            <a:ext cx="11430000" cy="39050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1" lang="zh-CN" altLang="en-US" b="1" dirty="0">
                <a:latin typeface="+mn-ea"/>
              </a:rPr>
              <a:t>（</a:t>
            </a:r>
            <a:r>
              <a:rPr kumimoji="1" lang="en-US" altLang="zh-CN" b="1" dirty="0">
                <a:latin typeface="+mn-ea"/>
              </a:rPr>
              <a:t>2</a:t>
            </a:r>
            <a:r>
              <a:rPr kumimoji="1" lang="zh-CN" altLang="en-US" b="1" dirty="0">
                <a:latin typeface="+mn-ea"/>
              </a:rPr>
              <a:t>）设与划分</a:t>
            </a:r>
            <a:r>
              <a:rPr lang="en-US" altLang="zh-CN" b="1" dirty="0">
                <a:latin typeface="+mn-ea"/>
              </a:rPr>
              <a:t>S</a:t>
            </a:r>
            <a:r>
              <a:rPr lang="en-US" altLang="zh-CN" b="1" baseline="-25000" dirty="0">
                <a:latin typeface="+mn-ea"/>
              </a:rPr>
              <a:t>2</a:t>
            </a:r>
            <a:r>
              <a:rPr kumimoji="1" lang="zh-CN" altLang="en-US" b="1" dirty="0">
                <a:latin typeface="+mn-ea"/>
              </a:rPr>
              <a:t>对应的等价关系为</a:t>
            </a:r>
            <a:r>
              <a:rPr lang="en-US" altLang="zh-CN" b="1" dirty="0">
                <a:latin typeface="+mn-ea"/>
              </a:rPr>
              <a:t>R</a:t>
            </a:r>
            <a:r>
              <a:rPr lang="en-US" altLang="zh-CN" b="1" baseline="-25000" dirty="0">
                <a:latin typeface="+mn-ea"/>
              </a:rPr>
              <a:t>2</a:t>
            </a:r>
            <a:r>
              <a:rPr kumimoji="1" lang="zh-CN" altLang="en-US" b="1" dirty="0">
                <a:latin typeface="+mn-ea"/>
              </a:rPr>
              <a:t>，则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b="1" dirty="0">
                <a:latin typeface="+mn-ea"/>
              </a:rPr>
              <a:t>          R</a:t>
            </a:r>
            <a:r>
              <a:rPr lang="en-US" altLang="zh-CN" b="1" baseline="-25000" dirty="0">
                <a:latin typeface="+mn-ea"/>
              </a:rPr>
              <a:t>2 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({1,3}×{1,3})∪({2,3,5}×{2,3,5})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b="1" dirty="0">
                <a:latin typeface="+mn-ea"/>
              </a:rPr>
              <a:t>	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{&lt;1,1&gt;,&lt;1,3&gt;,&lt;3,1&gt;,&lt;3,3&gt;}∪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b="1" dirty="0">
                <a:latin typeface="+mn-ea"/>
              </a:rPr>
              <a:t>	   {&lt;2,2&gt;,&lt;3,3&gt;,&lt;5,5&gt;,&lt;2,3&gt;,&lt;3,2&gt;,&lt;2,5&gt;,&lt;5,2&gt;,&lt;5,3&gt;,&lt;3,5&gt;}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b="1" dirty="0">
                <a:latin typeface="+mn-ea"/>
              </a:rPr>
              <a:t>	</a:t>
            </a:r>
            <a:r>
              <a:rPr kumimoji="1" lang="zh-CN" altLang="en-US" b="1" dirty="0">
                <a:latin typeface="+mn-ea"/>
              </a:rPr>
              <a:t>＝</a:t>
            </a:r>
            <a:r>
              <a:rPr kumimoji="1" lang="en-US" altLang="zh-CN" b="1" dirty="0">
                <a:latin typeface="+mn-ea"/>
              </a:rPr>
              <a:t>{&lt;1,1&gt;,&lt;2,2&gt;,&lt;3,3&gt;,&lt;4,4&gt;,&lt;5,5&gt;,&lt;1,3&gt;,&lt;3,1&gt;,&lt;2,3&gt;,&lt;3,2&gt;,</a:t>
            </a:r>
          </a:p>
          <a:p>
            <a:pPr algn="just">
              <a:lnSpc>
                <a:spcPct val="150000"/>
              </a:lnSpc>
              <a:defRPr/>
            </a:pPr>
            <a:r>
              <a:rPr kumimoji="1" lang="en-US" altLang="zh-CN" b="1" dirty="0">
                <a:latin typeface="+mn-ea"/>
              </a:rPr>
              <a:t>	&lt;2,5&gt;,&lt;5,2&gt;,&lt;5,3&gt;,&lt;3,5&gt;}</a:t>
            </a:r>
            <a:r>
              <a:rPr kumimoji="1" lang="zh-CN" altLang="en-US" b="1" dirty="0">
                <a:latin typeface="+mn-ea"/>
              </a:rPr>
              <a:t>。</a:t>
            </a:r>
          </a:p>
          <a:p>
            <a:pPr algn="just">
              <a:lnSpc>
                <a:spcPct val="150000"/>
              </a:lnSpc>
              <a:defRPr/>
            </a:pPr>
            <a:endParaRPr kumimoji="1" lang="zh-CN" altLang="en-US" b="1" dirty="0">
              <a:effectLst/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0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369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4EC7F4E8-653F-4D2C-8201-DBC4DC814B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218" y="312016"/>
            <a:ext cx="7705920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5.11</a:t>
            </a:r>
            <a:endParaRPr lang="zh-CN" altLang="en-US" dirty="0"/>
          </a:p>
        </p:txBody>
      </p:sp>
      <p:sp>
        <p:nvSpPr>
          <p:cNvPr id="1696771" name="Rectangle 3">
            <a:extLst>
              <a:ext uri="{FF2B5EF4-FFF2-40B4-BE49-F238E27FC236}">
                <a16:creationId xmlns:a16="http://schemas.microsoft.com/office/drawing/2014/main" id="{BE3E85B7-23F2-4D96-AA0E-AB4FDA6584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9203" y="1077878"/>
            <a:ext cx="11348772" cy="213015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5.11  </a:t>
            </a:r>
            <a:r>
              <a:rPr lang="zh-CN" altLang="en-US" dirty="0">
                <a:solidFill>
                  <a:schemeClr val="tx1"/>
                </a:solidFill>
              </a:rPr>
              <a:t>设</a:t>
            </a:r>
            <a:r>
              <a:rPr lang="en-US" altLang="zh-CN" dirty="0">
                <a:solidFill>
                  <a:schemeClr val="tx1"/>
                </a:solidFill>
              </a:rPr>
              <a:t>A={</a:t>
            </a:r>
            <a:r>
              <a:rPr lang="en-US" altLang="zh-CN" dirty="0" err="1">
                <a:solidFill>
                  <a:schemeClr val="tx1"/>
                </a:solidFill>
              </a:rPr>
              <a:t>a,b,c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  <a:r>
              <a:rPr lang="zh-CN" altLang="en-US" dirty="0">
                <a:solidFill>
                  <a:schemeClr val="tx1"/>
                </a:solidFill>
              </a:rPr>
              <a:t>，求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上所有的等价关系及其对应的商集。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/>
              <a:t>  只有</a:t>
            </a:r>
            <a:r>
              <a:rPr lang="en-US" altLang="zh-CN" dirty="0">
                <a:solidFill>
                  <a:srgbClr val="3333FF"/>
                </a:solidFill>
              </a:rPr>
              <a:t>1</a:t>
            </a:r>
            <a:r>
              <a:rPr lang="zh-CN" altLang="en-US" dirty="0">
                <a:solidFill>
                  <a:srgbClr val="3333FF"/>
                </a:solidFill>
              </a:rPr>
              <a:t>个划分块的划分为</a:t>
            </a:r>
            <a:r>
              <a:rPr lang="en-US" altLang="zh-CN" dirty="0">
                <a:solidFill>
                  <a:srgbClr val="3333FF"/>
                </a:solidFill>
              </a:rPr>
              <a:t>S</a:t>
            </a:r>
            <a:r>
              <a:rPr lang="en-US" altLang="zh-CN" baseline="-25000" dirty="0">
                <a:solidFill>
                  <a:srgbClr val="3333FF"/>
                </a:solidFill>
              </a:rPr>
              <a:t>1</a:t>
            </a:r>
            <a:r>
              <a:rPr lang="zh-CN" altLang="en-US" dirty="0"/>
              <a:t>，见图</a:t>
            </a:r>
            <a:r>
              <a:rPr lang="en-US" altLang="zh-CN" dirty="0"/>
              <a:t>(a)</a:t>
            </a:r>
            <a:r>
              <a:rPr lang="zh-CN" altLang="en-US" dirty="0"/>
              <a:t>；具有</a:t>
            </a:r>
            <a:r>
              <a:rPr lang="en-US" altLang="zh-CN" dirty="0">
                <a:solidFill>
                  <a:srgbClr val="0000CC"/>
                </a:solidFill>
              </a:rPr>
              <a:t>2</a:t>
            </a:r>
            <a:r>
              <a:rPr lang="zh-CN" altLang="en-US" dirty="0">
                <a:solidFill>
                  <a:srgbClr val="0000CC"/>
                </a:solidFill>
              </a:rPr>
              <a:t>个划分块的划分</a:t>
            </a:r>
            <a:r>
              <a:rPr lang="zh-CN" altLang="en-US" dirty="0"/>
              <a:t>为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  <a:r>
              <a:rPr lang="en-US" altLang="zh-CN" baseline="-25000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en-US" altLang="zh-CN" baseline="-25000" dirty="0"/>
              <a:t>4</a:t>
            </a:r>
            <a:r>
              <a:rPr lang="zh-CN" altLang="en-US" dirty="0"/>
              <a:t>，见图</a:t>
            </a:r>
            <a:r>
              <a:rPr lang="en-US" altLang="zh-CN" dirty="0"/>
              <a:t>(b)</a:t>
            </a:r>
            <a:r>
              <a:rPr lang="zh-CN" altLang="en-US" dirty="0"/>
              <a:t>、</a:t>
            </a:r>
            <a:r>
              <a:rPr lang="en-US" altLang="zh-CN" dirty="0"/>
              <a:t>(c)</a:t>
            </a:r>
            <a:r>
              <a:rPr lang="zh-CN" altLang="en-US" dirty="0"/>
              <a:t>和</a:t>
            </a:r>
            <a:r>
              <a:rPr lang="en-US" altLang="zh-CN" dirty="0"/>
              <a:t>(d)</a:t>
            </a:r>
            <a:r>
              <a:rPr lang="zh-CN" altLang="en-US" dirty="0"/>
              <a:t>，具有</a:t>
            </a:r>
            <a:r>
              <a:rPr lang="en-US" altLang="zh-CN" dirty="0">
                <a:solidFill>
                  <a:srgbClr val="3333FF"/>
                </a:solidFill>
              </a:rPr>
              <a:t>3</a:t>
            </a:r>
            <a:r>
              <a:rPr lang="zh-CN" altLang="en-US" dirty="0">
                <a:solidFill>
                  <a:srgbClr val="3333FF"/>
                </a:solidFill>
              </a:rPr>
              <a:t>个划分块的划分</a:t>
            </a:r>
            <a:r>
              <a:rPr lang="zh-CN" altLang="en-US" dirty="0"/>
              <a:t>为</a:t>
            </a:r>
            <a:r>
              <a:rPr lang="en-US" altLang="zh-CN" dirty="0"/>
              <a:t>S</a:t>
            </a:r>
            <a:r>
              <a:rPr lang="en-US" altLang="zh-CN" baseline="-25000" dirty="0"/>
              <a:t>5</a:t>
            </a:r>
            <a:r>
              <a:rPr lang="zh-CN" altLang="en-US" dirty="0"/>
              <a:t>，见图</a:t>
            </a:r>
            <a:r>
              <a:rPr lang="en-US" altLang="zh-CN" dirty="0"/>
              <a:t>(e)</a:t>
            </a:r>
            <a:r>
              <a:rPr lang="zh-CN" altLang="en-US" dirty="0"/>
              <a:t>。</a:t>
            </a:r>
          </a:p>
        </p:txBody>
      </p:sp>
      <p:grpSp>
        <p:nvGrpSpPr>
          <p:cNvPr id="47" name="Group 48">
            <a:extLst>
              <a:ext uri="{FF2B5EF4-FFF2-40B4-BE49-F238E27FC236}">
                <a16:creationId xmlns:a16="http://schemas.microsoft.com/office/drawing/2014/main" id="{F29EF11A-A210-44B4-A1B9-E865B600CFCC}"/>
              </a:ext>
            </a:extLst>
          </p:cNvPr>
          <p:cNvGrpSpPr>
            <a:grpSpLocks/>
          </p:cNvGrpSpPr>
          <p:nvPr/>
        </p:nvGrpSpPr>
        <p:grpSpPr bwMode="auto">
          <a:xfrm>
            <a:off x="949603" y="3459515"/>
            <a:ext cx="10058400" cy="2333321"/>
            <a:chOff x="612" y="2841"/>
            <a:chExt cx="4455" cy="1018"/>
          </a:xfrm>
        </p:grpSpPr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6D7FC511-6EB0-4C98-B045-3CBF2A414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" y="3200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b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 Box 7">
              <a:extLst>
                <a:ext uri="{FF2B5EF4-FFF2-40B4-BE49-F238E27FC236}">
                  <a16:creationId xmlns:a16="http://schemas.microsoft.com/office/drawing/2014/main" id="{9760487B-922B-4E03-AA16-C68AD6079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5" y="3098"/>
              <a:ext cx="97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c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 Box 8">
              <a:extLst>
                <a:ext uri="{FF2B5EF4-FFF2-40B4-BE49-F238E27FC236}">
                  <a16:creationId xmlns:a16="http://schemas.microsoft.com/office/drawing/2014/main" id="{04B9BDC0-F37A-4942-BB49-1F4EA2F5F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2841"/>
              <a:ext cx="13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a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909CE744-77F9-4664-B5DE-5FADC8A161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" y="3251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b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 Box 10">
              <a:extLst>
                <a:ext uri="{FF2B5EF4-FFF2-40B4-BE49-F238E27FC236}">
                  <a16:creationId xmlns:a16="http://schemas.microsoft.com/office/drawing/2014/main" id="{0644ACA5-A94B-43C4-87C2-0B4B7E2E3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4" y="3067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c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CB3894AD-C908-4BD2-B062-A3D1F3C50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841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a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12">
              <a:extLst>
                <a:ext uri="{FF2B5EF4-FFF2-40B4-BE49-F238E27FC236}">
                  <a16:creationId xmlns:a16="http://schemas.microsoft.com/office/drawing/2014/main" id="{BAAB19A1-3D90-448F-BAB2-C4E75D678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4" y="3275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b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13">
              <a:extLst>
                <a:ext uri="{FF2B5EF4-FFF2-40B4-BE49-F238E27FC236}">
                  <a16:creationId xmlns:a16="http://schemas.microsoft.com/office/drawing/2014/main" id="{4778458C-CEFC-4B08-BA9B-C8B7E77FB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0" y="3098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c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4">
              <a:extLst>
                <a:ext uri="{FF2B5EF4-FFF2-40B4-BE49-F238E27FC236}">
                  <a16:creationId xmlns:a16="http://schemas.microsoft.com/office/drawing/2014/main" id="{5044AF8C-FEED-405E-9277-5BFF21D6C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2928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a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>
              <a:extLst>
                <a:ext uri="{FF2B5EF4-FFF2-40B4-BE49-F238E27FC236}">
                  <a16:creationId xmlns:a16="http://schemas.microsoft.com/office/drawing/2014/main" id="{4943BD7E-7F93-4A95-9051-5DB64D637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5" y="3245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b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 Box 16">
              <a:extLst>
                <a:ext uri="{FF2B5EF4-FFF2-40B4-BE49-F238E27FC236}">
                  <a16:creationId xmlns:a16="http://schemas.microsoft.com/office/drawing/2014/main" id="{30ECEB67-9136-4735-90E4-5E42692D2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" y="3022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c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 Box 17">
              <a:extLst>
                <a:ext uri="{FF2B5EF4-FFF2-40B4-BE49-F238E27FC236}">
                  <a16:creationId xmlns:a16="http://schemas.microsoft.com/office/drawing/2014/main" id="{292943C8-397B-46A7-9774-DD0A2DCFB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896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a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E60C96E3-2754-4C8E-81D4-31A48D4AC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" y="3200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b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61" name="Text Box 19">
              <a:extLst>
                <a:ext uri="{FF2B5EF4-FFF2-40B4-BE49-F238E27FC236}">
                  <a16:creationId xmlns:a16="http://schemas.microsoft.com/office/drawing/2014/main" id="{093760F5-9D91-4F5D-ACE7-9888276FD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1" y="3098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c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 Box 20">
              <a:extLst>
                <a:ext uri="{FF2B5EF4-FFF2-40B4-BE49-F238E27FC236}">
                  <a16:creationId xmlns:a16="http://schemas.microsoft.com/office/drawing/2014/main" id="{FF26DFCC-D3A8-4867-9BF0-C39BC11B7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" y="2904"/>
              <a:ext cx="13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a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63" name="Oval 21">
              <a:extLst>
                <a:ext uri="{FF2B5EF4-FFF2-40B4-BE49-F238E27FC236}">
                  <a16:creationId xmlns:a16="http://schemas.microsoft.com/office/drawing/2014/main" id="{2BC055DC-4F77-435C-8DD9-41DE62C8B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841"/>
              <a:ext cx="679" cy="711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64" name="Oval 22">
              <a:extLst>
                <a:ext uri="{FF2B5EF4-FFF2-40B4-BE49-F238E27FC236}">
                  <a16:creationId xmlns:a16="http://schemas.microsoft.com/office/drawing/2014/main" id="{74429F3B-2E77-444A-B2DF-5C366C280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3074"/>
              <a:ext cx="42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65" name="Oval 23">
              <a:extLst>
                <a:ext uri="{FF2B5EF4-FFF2-40B4-BE49-F238E27FC236}">
                  <a16:creationId xmlns:a16="http://schemas.microsoft.com/office/drawing/2014/main" id="{55AC083D-A265-4726-90B2-5D47DC60B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3188"/>
              <a:ext cx="42" cy="44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66" name="Oval 24">
              <a:extLst>
                <a:ext uri="{FF2B5EF4-FFF2-40B4-BE49-F238E27FC236}">
                  <a16:creationId xmlns:a16="http://schemas.microsoft.com/office/drawing/2014/main" id="{BDA1CFCA-E718-413F-BBDA-1E5C5B793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" y="3311"/>
              <a:ext cx="42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67" name="Oval 25">
              <a:extLst>
                <a:ext uri="{FF2B5EF4-FFF2-40B4-BE49-F238E27FC236}">
                  <a16:creationId xmlns:a16="http://schemas.microsoft.com/office/drawing/2014/main" id="{4444D402-87B4-4976-A3DC-58A84006C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841"/>
              <a:ext cx="679" cy="711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68" name="Oval 26">
              <a:extLst>
                <a:ext uri="{FF2B5EF4-FFF2-40B4-BE49-F238E27FC236}">
                  <a16:creationId xmlns:a16="http://schemas.microsoft.com/office/drawing/2014/main" id="{EBA4E82A-4B79-4A9B-B773-824B8BE2A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5" y="3011"/>
              <a:ext cx="42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69" name="Oval 27">
              <a:extLst>
                <a:ext uri="{FF2B5EF4-FFF2-40B4-BE49-F238E27FC236}">
                  <a16:creationId xmlns:a16="http://schemas.microsoft.com/office/drawing/2014/main" id="{804AFA29-4C5A-4A26-BAE8-F6C24766E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3172"/>
              <a:ext cx="42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0" name="Oval 28">
              <a:extLst>
                <a:ext uri="{FF2B5EF4-FFF2-40B4-BE49-F238E27FC236}">
                  <a16:creationId xmlns:a16="http://schemas.microsoft.com/office/drawing/2014/main" id="{C602FA1F-ED1B-4386-BE77-A57E7DCB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3413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E91F422B-23E9-4756-9278-4CB5418F9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3090"/>
              <a:ext cx="569" cy="338"/>
            </a:xfrm>
            <a:custGeom>
              <a:avLst/>
              <a:gdLst>
                <a:gd name="T0" fmla="*/ 0 w 760"/>
                <a:gd name="T1" fmla="*/ 0 h 430"/>
                <a:gd name="T2" fmla="*/ 23 w 760"/>
                <a:gd name="T3" fmla="*/ 24 h 430"/>
                <a:gd name="T4" fmla="*/ 0 60000 65536"/>
                <a:gd name="T5" fmla="*/ 0 60000 65536"/>
                <a:gd name="T6" fmla="*/ 0 w 760"/>
                <a:gd name="T7" fmla="*/ 0 h 430"/>
                <a:gd name="T8" fmla="*/ 760 w 760"/>
                <a:gd name="T9" fmla="*/ 430 h 4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0" h="430">
                  <a:moveTo>
                    <a:pt x="0" y="0"/>
                  </a:moveTo>
                  <a:lnTo>
                    <a:pt x="760" y="43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72" name="Oval 30">
              <a:extLst>
                <a:ext uri="{FF2B5EF4-FFF2-40B4-BE49-F238E27FC236}">
                  <a16:creationId xmlns:a16="http://schemas.microsoft.com/office/drawing/2014/main" id="{E144EEDE-57A8-4D94-8141-7AE28A088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" y="2841"/>
              <a:ext cx="679" cy="711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3" name="Oval 31">
              <a:extLst>
                <a:ext uri="{FF2B5EF4-FFF2-40B4-BE49-F238E27FC236}">
                  <a16:creationId xmlns:a16="http://schemas.microsoft.com/office/drawing/2014/main" id="{BF69E4EC-0EC2-4ACE-819D-BBA1D33E6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" y="3074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4" name="Oval 32">
              <a:extLst>
                <a:ext uri="{FF2B5EF4-FFF2-40B4-BE49-F238E27FC236}">
                  <a16:creationId xmlns:a16="http://schemas.microsoft.com/office/drawing/2014/main" id="{094234A2-775C-4F69-A2AB-787FBECA0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3250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5" name="Oval 33">
              <a:extLst>
                <a:ext uri="{FF2B5EF4-FFF2-40B4-BE49-F238E27FC236}">
                  <a16:creationId xmlns:a16="http://schemas.microsoft.com/office/drawing/2014/main" id="{C7F528E0-EBB2-4E80-99A4-5B46637AB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" y="3413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87B36A57-7488-426A-B160-09BB8032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" y="3035"/>
              <a:ext cx="577" cy="346"/>
            </a:xfrm>
            <a:custGeom>
              <a:avLst/>
              <a:gdLst>
                <a:gd name="T0" fmla="*/ 0 w 770"/>
                <a:gd name="T1" fmla="*/ 24 h 440"/>
                <a:gd name="T2" fmla="*/ 24 w 770"/>
                <a:gd name="T3" fmla="*/ 0 h 440"/>
                <a:gd name="T4" fmla="*/ 0 60000 65536"/>
                <a:gd name="T5" fmla="*/ 0 60000 65536"/>
                <a:gd name="T6" fmla="*/ 0 w 770"/>
                <a:gd name="T7" fmla="*/ 0 h 440"/>
                <a:gd name="T8" fmla="*/ 770 w 770"/>
                <a:gd name="T9" fmla="*/ 440 h 4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70" h="440">
                  <a:moveTo>
                    <a:pt x="0" y="440"/>
                  </a:moveTo>
                  <a:lnTo>
                    <a:pt x="77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77" name="Oval 35">
              <a:extLst>
                <a:ext uri="{FF2B5EF4-FFF2-40B4-BE49-F238E27FC236}">
                  <a16:creationId xmlns:a16="http://schemas.microsoft.com/office/drawing/2014/main" id="{345DB9EA-BD01-4CAC-8AE9-83BCC43EE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" y="2841"/>
              <a:ext cx="679" cy="711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8" name="Oval 36">
              <a:extLst>
                <a:ext uri="{FF2B5EF4-FFF2-40B4-BE49-F238E27FC236}">
                  <a16:creationId xmlns:a16="http://schemas.microsoft.com/office/drawing/2014/main" id="{B1E8895B-A198-4B6E-829B-D4B8DD27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3051"/>
              <a:ext cx="43" cy="44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79" name="Oval 37">
              <a:extLst>
                <a:ext uri="{FF2B5EF4-FFF2-40B4-BE49-F238E27FC236}">
                  <a16:creationId xmlns:a16="http://schemas.microsoft.com/office/drawing/2014/main" id="{F6550AB4-1DF4-4858-8629-D490284DC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" y="3250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80" name="Oval 38">
              <a:extLst>
                <a:ext uri="{FF2B5EF4-FFF2-40B4-BE49-F238E27FC236}">
                  <a16:creationId xmlns:a16="http://schemas.microsoft.com/office/drawing/2014/main" id="{42FEF07B-3860-4722-AD26-C13525153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3358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EAF0818A-40FD-4464-B663-8E46283BD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3012"/>
              <a:ext cx="599" cy="304"/>
            </a:xfrm>
            <a:custGeom>
              <a:avLst/>
              <a:gdLst>
                <a:gd name="T0" fmla="*/ 0 w 800"/>
                <a:gd name="T1" fmla="*/ 21 h 387"/>
                <a:gd name="T2" fmla="*/ 25 w 800"/>
                <a:gd name="T3" fmla="*/ 0 h 387"/>
                <a:gd name="T4" fmla="*/ 0 60000 65536"/>
                <a:gd name="T5" fmla="*/ 0 60000 65536"/>
                <a:gd name="T6" fmla="*/ 0 w 800"/>
                <a:gd name="T7" fmla="*/ 0 h 387"/>
                <a:gd name="T8" fmla="*/ 800 w 800"/>
                <a:gd name="T9" fmla="*/ 387 h 38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00" h="387">
                  <a:moveTo>
                    <a:pt x="0" y="387"/>
                  </a:moveTo>
                  <a:lnTo>
                    <a:pt x="80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B2F45543-AFBF-4AE0-BDD8-FEB9C69C7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7" y="3169"/>
              <a:ext cx="180" cy="345"/>
            </a:xfrm>
            <a:custGeom>
              <a:avLst/>
              <a:gdLst>
                <a:gd name="T0" fmla="*/ 0 w 240"/>
                <a:gd name="T1" fmla="*/ 0 h 440"/>
                <a:gd name="T2" fmla="*/ 8 w 240"/>
                <a:gd name="T3" fmla="*/ 24 h 440"/>
                <a:gd name="T4" fmla="*/ 0 60000 65536"/>
                <a:gd name="T5" fmla="*/ 0 60000 65536"/>
                <a:gd name="T6" fmla="*/ 0 w 240"/>
                <a:gd name="T7" fmla="*/ 0 h 440"/>
                <a:gd name="T8" fmla="*/ 240 w 240"/>
                <a:gd name="T9" fmla="*/ 440 h 4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40">
                  <a:moveTo>
                    <a:pt x="0" y="0"/>
                  </a:moveTo>
                  <a:lnTo>
                    <a:pt x="240" y="44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83" name="Text Box 41">
              <a:extLst>
                <a:ext uri="{FF2B5EF4-FFF2-40B4-BE49-F238E27FC236}">
                  <a16:creationId xmlns:a16="http://schemas.microsoft.com/office/drawing/2014/main" id="{07887BA1-D42B-498E-8AD0-ED11A587F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698"/>
              <a:ext cx="4450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0" dirty="0">
                  <a:solidFill>
                    <a:srgbClr val="FF0000"/>
                  </a:solidFill>
                </a:rPr>
                <a:t>  </a:t>
              </a:r>
              <a:r>
                <a:rPr lang="en-US" altLang="zh-CN" sz="2400" dirty="0">
                  <a:solidFill>
                    <a:srgbClr val="FF0000"/>
                  </a:solidFill>
                </a:rPr>
                <a:t>(a)             (b)           (c)           (d)           (e)</a:t>
              </a:r>
            </a:p>
          </p:txBody>
        </p:sp>
        <p:sp>
          <p:nvSpPr>
            <p:cNvPr id="84" name="Oval 42">
              <a:extLst>
                <a:ext uri="{FF2B5EF4-FFF2-40B4-BE49-F238E27FC236}">
                  <a16:creationId xmlns:a16="http://schemas.microsoft.com/office/drawing/2014/main" id="{5CED272C-6648-4AB4-B705-5CBE5E37F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2841"/>
              <a:ext cx="679" cy="711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85" name="Oval 43">
              <a:extLst>
                <a:ext uri="{FF2B5EF4-FFF2-40B4-BE49-F238E27FC236}">
                  <a16:creationId xmlns:a16="http://schemas.microsoft.com/office/drawing/2014/main" id="{09B3A2C2-917A-4BBF-A9A7-4AEE2711A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3074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86" name="Oval 44">
              <a:extLst>
                <a:ext uri="{FF2B5EF4-FFF2-40B4-BE49-F238E27FC236}">
                  <a16:creationId xmlns:a16="http://schemas.microsoft.com/office/drawing/2014/main" id="{D078783E-95F2-411D-A8F9-E006DFB5F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" y="3219"/>
              <a:ext cx="42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87" name="Oval 45">
              <a:extLst>
                <a:ext uri="{FF2B5EF4-FFF2-40B4-BE49-F238E27FC236}">
                  <a16:creationId xmlns:a16="http://schemas.microsoft.com/office/drawing/2014/main" id="{739A6E4E-86A1-4155-862B-0051D56D4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326"/>
              <a:ext cx="43" cy="45"/>
            </a:xfrm>
            <a:prstGeom prst="ellips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6FBB8C36-5EBB-498E-9F09-B236BD684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" y="2843"/>
              <a:ext cx="4" cy="695"/>
            </a:xfrm>
            <a:custGeom>
              <a:avLst/>
              <a:gdLst>
                <a:gd name="T0" fmla="*/ 0 w 5"/>
                <a:gd name="T1" fmla="*/ 0 h 886"/>
                <a:gd name="T2" fmla="*/ 2 w 5"/>
                <a:gd name="T3" fmla="*/ 48 h 886"/>
                <a:gd name="T4" fmla="*/ 0 60000 65536"/>
                <a:gd name="T5" fmla="*/ 0 60000 65536"/>
                <a:gd name="T6" fmla="*/ 0 w 5"/>
                <a:gd name="T7" fmla="*/ 0 h 886"/>
                <a:gd name="T8" fmla="*/ 5 w 5"/>
                <a:gd name="T9" fmla="*/ 886 h 8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" h="886">
                  <a:moveTo>
                    <a:pt x="0" y="0"/>
                  </a:moveTo>
                  <a:lnTo>
                    <a:pt x="5" y="886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D60E4D8D-1D35-45A2-9EBF-ACC289E4E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5.11(</a:t>
            </a:r>
            <a:r>
              <a:rPr lang="zh-CN" altLang="en-US" dirty="0"/>
              <a:t>续）</a:t>
            </a:r>
          </a:p>
        </p:txBody>
      </p:sp>
      <p:sp>
        <p:nvSpPr>
          <p:cNvPr id="1697795" name="Rectangle 3">
            <a:extLst>
              <a:ext uri="{FF2B5EF4-FFF2-40B4-BE49-F238E27FC236}">
                <a16:creationId xmlns:a16="http://schemas.microsoft.com/office/drawing/2014/main" id="{30EE3D93-271E-4E52-A5B7-85CB5902A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375" y="1067594"/>
            <a:ext cx="11201400" cy="5181600"/>
          </a:xfrm>
        </p:spPr>
        <p:txBody>
          <a:bodyPr vert="horz" lIns="36008" tIns="36008" rIns="36008" bIns="36008" rtlCol="0">
            <a:normAutofit/>
          </a:bodyPr>
          <a:lstStyle/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zh-CN" altLang="en-US" dirty="0"/>
              <a:t>假设由</a:t>
            </a:r>
            <a:r>
              <a:rPr lang="en-US" altLang="zh-CN" dirty="0"/>
              <a:t>S</a:t>
            </a:r>
            <a:r>
              <a:rPr lang="en-US" altLang="zh-CN" baseline="-25000" dirty="0"/>
              <a:t>i</a:t>
            </a:r>
            <a:r>
              <a:rPr lang="zh-CN" altLang="en-US" dirty="0"/>
              <a:t>导出的对应等价关系为</a:t>
            </a:r>
            <a:r>
              <a:rPr lang="en-US" altLang="zh-CN" dirty="0"/>
              <a:t>R</a:t>
            </a:r>
            <a:r>
              <a:rPr lang="en-US" altLang="zh-CN" baseline="-25000" dirty="0"/>
              <a:t>i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en-US" altLang="zh-CN" dirty="0"/>
              <a:t>=1,2,3,4,5</a:t>
            </a:r>
            <a:r>
              <a:rPr lang="zh-CN" altLang="en-US" dirty="0"/>
              <a:t>，则有</a:t>
            </a:r>
            <a:endParaRPr lang="zh-CN" altLang="pt-BR" dirty="0"/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pt-BR" altLang="zh-CN" dirty="0"/>
              <a:t>   R</a:t>
            </a:r>
            <a:r>
              <a:rPr lang="pt-BR" altLang="zh-CN" baseline="-25000" dirty="0"/>
              <a:t>1</a:t>
            </a:r>
            <a:r>
              <a:rPr lang="pt-BR" altLang="zh-CN" dirty="0"/>
              <a:t>=S</a:t>
            </a:r>
            <a:r>
              <a:rPr lang="pt-BR" altLang="zh-CN" baseline="-25000" dirty="0"/>
              <a:t>1</a:t>
            </a:r>
            <a:r>
              <a:rPr lang="pt-BR" altLang="zh-CN" dirty="0"/>
              <a:t>×S</a:t>
            </a:r>
            <a:r>
              <a:rPr lang="pt-BR" altLang="zh-CN" baseline="-25000" dirty="0"/>
              <a:t>1</a:t>
            </a:r>
            <a:r>
              <a:rPr lang="pt-BR" altLang="zh-CN" dirty="0"/>
              <a:t>=A×A</a:t>
            </a:r>
            <a:r>
              <a:rPr lang="zh-CN" altLang="pt-BR" dirty="0"/>
              <a:t> 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pt-BR" altLang="zh-CN" dirty="0">
                <a:solidFill>
                  <a:srgbClr val="0000CC"/>
                </a:solidFill>
              </a:rPr>
              <a:t>   A/R</a:t>
            </a:r>
            <a:r>
              <a:rPr lang="pt-BR" altLang="zh-CN" baseline="-25000" dirty="0">
                <a:solidFill>
                  <a:srgbClr val="0000CC"/>
                </a:solidFill>
              </a:rPr>
              <a:t>1</a:t>
            </a:r>
            <a:r>
              <a:rPr lang="pt-BR" altLang="zh-CN" dirty="0">
                <a:solidFill>
                  <a:srgbClr val="0000CC"/>
                </a:solidFill>
              </a:rPr>
              <a:t>={{1,2,3}}</a:t>
            </a:r>
            <a:endParaRPr lang="zh-CN" altLang="pt-BR" dirty="0">
              <a:solidFill>
                <a:srgbClr val="0000CC"/>
              </a:solidFill>
            </a:endParaRP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pt-BR" altLang="zh-CN" dirty="0"/>
              <a:t>   R</a:t>
            </a:r>
            <a:r>
              <a:rPr lang="pt-BR" altLang="zh-CN" baseline="-25000" dirty="0"/>
              <a:t>2</a:t>
            </a:r>
            <a:r>
              <a:rPr lang="pt-BR" altLang="zh-CN" dirty="0"/>
              <a:t>={1,2}×{1,2}∪{3}×{3} ={&lt;1,1&gt;,&lt;1,2&gt;,&lt;2,1&gt;,&lt;2,2&gt;,&lt;3,3&gt;}                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pt-BR" altLang="zh-CN" dirty="0">
                <a:solidFill>
                  <a:srgbClr val="FF0000"/>
                </a:solidFill>
              </a:rPr>
              <a:t>   A/R</a:t>
            </a:r>
            <a:r>
              <a:rPr lang="pt-BR" altLang="zh-CN" baseline="-25000" dirty="0">
                <a:solidFill>
                  <a:srgbClr val="FF0000"/>
                </a:solidFill>
              </a:rPr>
              <a:t>2</a:t>
            </a:r>
            <a:r>
              <a:rPr lang="pt-BR" altLang="zh-CN" dirty="0">
                <a:solidFill>
                  <a:srgbClr val="FF0000"/>
                </a:solidFill>
              </a:rPr>
              <a:t>={{1,2},{3}}</a:t>
            </a:r>
            <a:endParaRPr lang="zh-CN" altLang="pt-BR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pt-BR" altLang="zh-CN" dirty="0">
                <a:solidFill>
                  <a:srgbClr val="FF0000"/>
                </a:solidFill>
              </a:rPr>
              <a:t>   </a:t>
            </a:r>
            <a:r>
              <a:rPr lang="pt-BR" altLang="zh-CN" dirty="0"/>
              <a:t>R</a:t>
            </a:r>
            <a:r>
              <a:rPr lang="pt-BR" altLang="zh-CN" baseline="-25000" dirty="0"/>
              <a:t>3</a:t>
            </a:r>
            <a:r>
              <a:rPr lang="pt-BR" altLang="zh-CN" dirty="0"/>
              <a:t>={1,3}×{1,3}∪{2}×{2} ={&lt;1,1&gt;,&lt;1,3&gt;,&lt;2,2&gt;,&lt;3,1&gt;,&lt;3,3&gt;}           </a:t>
            </a:r>
          </a:p>
          <a:p>
            <a:pPr marL="0" indent="0">
              <a:lnSpc>
                <a:spcPct val="150000"/>
              </a:lnSpc>
              <a:spcBef>
                <a:spcPct val="15000"/>
              </a:spcBef>
              <a:buNone/>
            </a:pPr>
            <a:r>
              <a:rPr lang="pt-BR" altLang="zh-CN" dirty="0"/>
              <a:t>   </a:t>
            </a:r>
            <a:r>
              <a:rPr lang="pt-BR" altLang="zh-CN" dirty="0">
                <a:solidFill>
                  <a:srgbClr val="0000CC"/>
                </a:solidFill>
              </a:rPr>
              <a:t>A/R</a:t>
            </a:r>
            <a:r>
              <a:rPr lang="pt-BR" altLang="zh-CN" baseline="-25000" dirty="0">
                <a:solidFill>
                  <a:srgbClr val="0000CC"/>
                </a:solidFill>
              </a:rPr>
              <a:t>3</a:t>
            </a:r>
            <a:r>
              <a:rPr lang="pt-BR" altLang="zh-CN" dirty="0">
                <a:solidFill>
                  <a:srgbClr val="0000CC"/>
                </a:solidFill>
              </a:rPr>
              <a:t>={{1,3},{2}}</a:t>
            </a:r>
            <a:endParaRPr lang="zh-CN" altLang="pt-BR" dirty="0">
              <a:solidFill>
                <a:srgbClr val="0000CC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7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7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7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9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9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9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9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9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9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779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819" name="Rectangle 3">
            <a:extLst>
              <a:ext uri="{FF2B5EF4-FFF2-40B4-BE49-F238E27FC236}">
                <a16:creationId xmlns:a16="http://schemas.microsoft.com/office/drawing/2014/main" id="{DD7B4F98-C1F6-4A98-A887-A9D2F55AB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143794"/>
            <a:ext cx="11430000" cy="4419600"/>
          </a:xfrm>
        </p:spPr>
        <p:txBody>
          <a:bodyPr vert="horz" lIns="36008" tIns="36008" rIns="36008" bIns="36008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altLang="zh-CN" dirty="0"/>
              <a:t>R</a:t>
            </a:r>
            <a:r>
              <a:rPr lang="pt-BR" altLang="zh-CN" baseline="-25000" dirty="0"/>
              <a:t>4</a:t>
            </a:r>
            <a:r>
              <a:rPr lang="pt-BR" altLang="zh-CN" dirty="0"/>
              <a:t>={2,3}×{2,3}∪{1}×{1} ={&lt;1,1&gt;,&lt;2,2&gt;,&lt;2,3&gt;,&lt;3,2&gt;,&lt;3,3&gt;}</a:t>
            </a:r>
            <a:endParaRPr lang="zh-CN" alt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altLang="zh-CN" dirty="0">
                <a:solidFill>
                  <a:srgbClr val="FF0000"/>
                </a:solidFill>
              </a:rPr>
              <a:t>A/R</a:t>
            </a:r>
            <a:r>
              <a:rPr lang="pt-BR" altLang="zh-CN" baseline="-25000" dirty="0">
                <a:solidFill>
                  <a:srgbClr val="FF0000"/>
                </a:solidFill>
              </a:rPr>
              <a:t>4</a:t>
            </a:r>
            <a:r>
              <a:rPr lang="pt-BR" altLang="zh-CN" dirty="0">
                <a:solidFill>
                  <a:srgbClr val="FF0000"/>
                </a:solidFill>
              </a:rPr>
              <a:t>={{1},{2,3}}</a:t>
            </a:r>
            <a:endParaRPr lang="zh-CN" altLang="pt-BR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altLang="zh-CN" dirty="0"/>
              <a:t>R</a:t>
            </a:r>
            <a:r>
              <a:rPr lang="pt-BR" altLang="zh-CN" baseline="-25000" dirty="0"/>
              <a:t>5</a:t>
            </a:r>
            <a:r>
              <a:rPr lang="pt-BR" altLang="zh-CN" dirty="0"/>
              <a:t>={1}×{1}∪{2}×{2}∪{3}×{3} ={&lt;1,1&gt;,&lt;2,2&gt;,&lt;3,3&gt;}=</a:t>
            </a:r>
            <a:r>
              <a:rPr lang="en-US" altLang="zh-CN" dirty="0"/>
              <a:t>I</a:t>
            </a:r>
            <a:r>
              <a:rPr lang="en-US" altLang="zh-CN" baseline="-25000" dirty="0"/>
              <a:t>A</a:t>
            </a:r>
            <a:endParaRPr lang="zh-CN" alt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altLang="zh-CN" dirty="0">
                <a:solidFill>
                  <a:srgbClr val="0000CC"/>
                </a:solidFill>
              </a:rPr>
              <a:t>A/R</a:t>
            </a:r>
            <a:r>
              <a:rPr lang="pt-BR" altLang="zh-CN" baseline="-25000" dirty="0">
                <a:solidFill>
                  <a:srgbClr val="0000CC"/>
                </a:solidFill>
              </a:rPr>
              <a:t>5</a:t>
            </a:r>
            <a:r>
              <a:rPr lang="pt-BR" altLang="zh-CN" dirty="0">
                <a:solidFill>
                  <a:srgbClr val="0000CC"/>
                </a:solidFill>
              </a:rPr>
              <a:t>={{1},{2},{3}}</a:t>
            </a:r>
            <a:r>
              <a:rPr lang="zh-CN" altLang="en-US" dirty="0"/>
              <a:t>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7A65EB-D671-4682-87EA-50C61EC54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4700" y="352424"/>
            <a:ext cx="5334000" cy="429419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5.11(</a:t>
            </a:r>
            <a:r>
              <a:rPr lang="zh-CN" altLang="en-US" dirty="0"/>
              <a:t>续）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881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337175" y="3852114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学习要求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5.2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70064" y="1474713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9FBF5606-0CB8-429A-8739-E127993FBE59}"/>
              </a:ext>
            </a:extLst>
          </p:cNvPr>
          <p:cNvSpPr txBox="1"/>
          <p:nvPr/>
        </p:nvSpPr>
        <p:spPr>
          <a:xfrm>
            <a:off x="6575131" y="16637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 lvl="0"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388BF26A-DD18-4586-B62F-39EC845CA9BB}"/>
              </a:ext>
            </a:extLst>
          </p:cNvPr>
          <p:cNvSpPr/>
          <p:nvPr/>
        </p:nvSpPr>
        <p:spPr>
          <a:xfrm>
            <a:off x="6225127" y="17048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FDE631E7-3481-4807-BB80-F94C3F0F7703}"/>
              </a:ext>
            </a:extLst>
          </p:cNvPr>
          <p:cNvSpPr/>
          <p:nvPr/>
        </p:nvSpPr>
        <p:spPr>
          <a:xfrm>
            <a:off x="5751986" y="1627113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73554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6D53A-9AA2-4F64-808C-CD9E4ADB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4" y="244892"/>
            <a:ext cx="10758267" cy="585924"/>
          </a:xfrm>
        </p:spPr>
        <p:txBody>
          <a:bodyPr/>
          <a:lstStyle/>
          <a:p>
            <a:r>
              <a:rPr lang="zh-CN" altLang="en-US" dirty="0"/>
              <a:t>问题引入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F2436-A497-46BC-BFEA-12498E9063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3833" y="909147"/>
            <a:ext cx="8546142" cy="4578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制作一道四川名菜</a:t>
            </a:r>
            <a:r>
              <a:rPr lang="en-US" altLang="zh-CN" dirty="0"/>
              <a:t>—</a:t>
            </a:r>
            <a:r>
              <a:rPr lang="zh-CN" altLang="zh-CN" dirty="0"/>
              <a:t>四川麻婆豆腐</a:t>
            </a:r>
            <a:r>
              <a:rPr lang="zh-CN" altLang="en-US" dirty="0"/>
              <a:t>，</a:t>
            </a:r>
            <a:r>
              <a:rPr lang="zh-CN" altLang="zh-CN" dirty="0"/>
              <a:t>需执行下面的任务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）把豆腐切块；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）牛肉剁成牛肉馅；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）把蒜苗切成段，蒜和姜切成小粒；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）锅里倒清水烧热，下豆腐块，加盐煮一下捞出；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）油温烧至</a:t>
            </a:r>
            <a:r>
              <a:rPr lang="en-US" altLang="zh-CN" dirty="0"/>
              <a:t>7</a:t>
            </a:r>
            <a:r>
              <a:rPr lang="zh-CN" altLang="en-US" dirty="0"/>
              <a:t>成热，下蒜、老姜、豆瓣酱翻炒，然后加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牛肉馅炒香；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）加豆腐块、辣椒粉、水煮开，加蒜苗炒香，装盘上桌。</a:t>
            </a:r>
          </a:p>
        </p:txBody>
      </p:sp>
      <p:pic>
        <p:nvPicPr>
          <p:cNvPr id="343044" name="图片 1">
            <a:extLst>
              <a:ext uri="{FF2B5EF4-FFF2-40B4-BE49-F238E27FC236}">
                <a16:creationId xmlns:a16="http://schemas.microsoft.com/office/drawing/2014/main" id="{D9D7DCC6-68DC-4425-964B-D1AFD9884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383" y="1101218"/>
            <a:ext cx="3792583" cy="278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70FDE496-8C2E-4B5F-A30E-05D9C8BE4D50}"/>
              </a:ext>
            </a:extLst>
          </p:cNvPr>
          <p:cNvSpPr/>
          <p:nvPr/>
        </p:nvSpPr>
        <p:spPr>
          <a:xfrm>
            <a:off x="6178277" y="3429794"/>
            <a:ext cx="4416698" cy="205740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次序关系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12797DD-5CC9-4E78-9514-69603D30AC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8818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0F2AA-6C03-4B0A-9021-0EB32224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71" y="305594"/>
            <a:ext cx="10758267" cy="585924"/>
          </a:xfrm>
        </p:spPr>
        <p:txBody>
          <a:bodyPr/>
          <a:lstStyle/>
          <a:p>
            <a:r>
              <a:rPr lang="zh-CN" altLang="en-US" dirty="0"/>
              <a:t>问题引入（续）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396BE8-DD02-4F75-8210-4EDF1849A2D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15342" y="1341749"/>
            <a:ext cx="9322433" cy="5136045"/>
          </a:xfrm>
        </p:spPr>
        <p:txBody>
          <a:bodyPr>
            <a:normAutofit/>
          </a:bodyPr>
          <a:lstStyle/>
          <a:p>
            <a:r>
              <a:rPr lang="zh-CN" altLang="en-US" dirty="0"/>
              <a:t>算术运算遵循“先乘除</a:t>
            </a:r>
            <a:r>
              <a:rPr lang="en-US" altLang="zh-CN" dirty="0"/>
              <a:t>,</a:t>
            </a:r>
            <a:r>
              <a:rPr lang="zh-CN" altLang="en-US" dirty="0"/>
              <a:t>后加减”</a:t>
            </a:r>
            <a:endParaRPr lang="en-US" altLang="zh-CN" dirty="0"/>
          </a:p>
          <a:p>
            <a:r>
              <a:rPr lang="zh-CN" altLang="en-US" dirty="0"/>
              <a:t>计算机的程序在单核计算机上执行也是按“串行”方式进行</a:t>
            </a:r>
            <a:r>
              <a:rPr lang="en-US" altLang="zh-CN" dirty="0"/>
              <a:t>,</a:t>
            </a:r>
            <a:r>
              <a:rPr lang="zh-CN" altLang="en-US" dirty="0"/>
              <a:t>即使是“并行”运算</a:t>
            </a:r>
            <a:r>
              <a:rPr lang="en-US" altLang="zh-CN" dirty="0"/>
              <a:t>,</a:t>
            </a:r>
            <a:r>
              <a:rPr lang="zh-CN" altLang="en-US" dirty="0"/>
              <a:t>也仍然存在着瞬间的先后问题</a:t>
            </a:r>
            <a:endParaRPr lang="en-US" altLang="zh-CN" dirty="0"/>
          </a:p>
          <a:p>
            <a:r>
              <a:rPr lang="zh-CN" altLang="en-US" dirty="0"/>
              <a:t>编写语言的字典就要使字典有次序</a:t>
            </a:r>
            <a:r>
              <a:rPr lang="en-US" altLang="zh-CN" dirty="0"/>
              <a:t>,</a:t>
            </a:r>
            <a:r>
              <a:rPr lang="zh-CN" altLang="en-US" dirty="0"/>
              <a:t>才便于编排或检索等</a:t>
            </a:r>
            <a:endParaRPr lang="en-US" altLang="zh-CN" dirty="0"/>
          </a:p>
          <a:p>
            <a:r>
              <a:rPr lang="zh-CN" altLang="en-US" dirty="0"/>
              <a:t>次序问题是一类非常重要的而且值得我们深入研究的问题</a:t>
            </a:r>
          </a:p>
          <a:p>
            <a:endParaRPr lang="zh-CN" altLang="en-US" dirty="0"/>
          </a:p>
        </p:txBody>
      </p:sp>
      <p:sp>
        <p:nvSpPr>
          <p:cNvPr id="8" name="波形 7">
            <a:extLst>
              <a:ext uri="{FF2B5EF4-FFF2-40B4-BE49-F238E27FC236}">
                <a16:creationId xmlns:a16="http://schemas.microsoft.com/office/drawing/2014/main" id="{C1DF5D22-4C32-413C-9BFB-5993190A61E2}"/>
              </a:ext>
            </a:extLst>
          </p:cNvPr>
          <p:cNvSpPr/>
          <p:nvPr/>
        </p:nvSpPr>
        <p:spPr>
          <a:xfrm>
            <a:off x="830400" y="4877594"/>
            <a:ext cx="10205694" cy="1066800"/>
          </a:xfrm>
          <a:prstGeom prst="wave">
            <a:avLst>
              <a:gd name="adj1" fmla="val 12500"/>
              <a:gd name="adj2" fmla="val -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次序关系又被分为拟序关系和偏序关系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4528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>
            <a:extLst>
              <a:ext uri="{FF2B5EF4-FFF2-40B4-BE49-F238E27FC236}">
                <a16:creationId xmlns:a16="http://schemas.microsoft.com/office/drawing/2014/main" id="{48B49DBF-863B-4730-B6E5-8908A9EC8B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拟序关系的定义</a:t>
            </a:r>
          </a:p>
        </p:txBody>
      </p:sp>
      <p:sp>
        <p:nvSpPr>
          <p:cNvPr id="1715203" name="Rectangle 3">
            <a:extLst>
              <a:ext uri="{FF2B5EF4-FFF2-40B4-BE49-F238E27FC236}">
                <a16:creationId xmlns:a16="http://schemas.microsoft.com/office/drawing/2014/main" id="{DA058736-1320-4042-8A77-75EDE1C77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375" y="1219994"/>
            <a:ext cx="11277600" cy="2514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5.7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是非空集合</a:t>
            </a:r>
            <a:r>
              <a:rPr lang="en-US" altLang="zh-CN" dirty="0"/>
              <a:t>A</a:t>
            </a:r>
            <a:r>
              <a:rPr lang="zh-CN" altLang="en-US" dirty="0"/>
              <a:t>上的关系，如果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3333FF"/>
                </a:solidFill>
              </a:rPr>
              <a:t>反自反、反对称和传递的</a:t>
            </a:r>
            <a:r>
              <a:rPr lang="zh-CN" altLang="en-US" dirty="0"/>
              <a:t>，则称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上的拟序关系</a:t>
            </a:r>
            <a:r>
              <a:rPr lang="en-US" altLang="zh-CN" dirty="0"/>
              <a:t>(Quasi-Order Relation)</a:t>
            </a:r>
            <a:r>
              <a:rPr lang="zh-CN" altLang="en-US" dirty="0"/>
              <a:t>，简称</a:t>
            </a:r>
            <a:r>
              <a:rPr lang="zh-CN" altLang="en-US" dirty="0">
                <a:solidFill>
                  <a:srgbClr val="0000CC"/>
                </a:solidFill>
              </a:rPr>
              <a:t>拟序</a:t>
            </a:r>
            <a:r>
              <a:rPr lang="zh-CN" altLang="en-US" dirty="0"/>
              <a:t>，记为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3333FF"/>
                </a:solidFill>
              </a:rPr>
              <a:t>＜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，读作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3333FF"/>
                </a:solidFill>
              </a:rPr>
              <a:t>小于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，并将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&gt;∈</a:t>
            </a:r>
            <a:r>
              <a:rPr lang="zh-CN" altLang="en-US" dirty="0"/>
              <a:t>＜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记为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en-US" altLang="zh-CN" dirty="0"/>
              <a:t>a</a:t>
            </a:r>
            <a:r>
              <a:rPr lang="zh-CN" altLang="en-US" dirty="0"/>
              <a:t>＜</a:t>
            </a:r>
            <a:r>
              <a:rPr lang="en-US" altLang="zh-CN" dirty="0"/>
              <a:t>b</a:t>
            </a:r>
            <a:r>
              <a:rPr lang="en-US" altLang="zh-CN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序偶</a:t>
            </a:r>
            <a:r>
              <a:rPr lang="en-US" altLang="zh-CN" dirty="0"/>
              <a:t>&lt;A,</a:t>
            </a:r>
            <a:r>
              <a:rPr lang="zh-CN" altLang="en-US" dirty="0"/>
              <a:t>＜</a:t>
            </a:r>
            <a:r>
              <a:rPr lang="en-US" altLang="zh-CN" dirty="0"/>
              <a:t>&gt;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C00000"/>
                </a:solidFill>
              </a:rPr>
              <a:t>拟序集</a:t>
            </a:r>
            <a:r>
              <a:rPr lang="en-US" altLang="zh-CN" dirty="0"/>
              <a:t>(Quasi-Order Set)</a:t>
            </a:r>
            <a:r>
              <a:rPr lang="zh-CN" altLang="en-US" dirty="0"/>
              <a:t>。</a:t>
            </a:r>
          </a:p>
        </p:txBody>
      </p:sp>
      <p:sp>
        <p:nvSpPr>
          <p:cNvPr id="2" name="Text Box 556">
            <a:extLst>
              <a:ext uri="{FF2B5EF4-FFF2-40B4-BE49-F238E27FC236}">
                <a16:creationId xmlns:a16="http://schemas.microsoft.com/office/drawing/2014/main" id="{C8B086F5-E70E-4B09-B316-C6C908FA4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4" y="3920332"/>
            <a:ext cx="11012245" cy="1338262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解题小贴士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拟序关系的判断方法</a:t>
            </a: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是拟序关系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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同时具有反自反性、反对称性和传递性。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16741C-969F-465A-8BA5-4463D062DB9A}"/>
              </a:ext>
            </a:extLst>
          </p:cNvPr>
          <p:cNvSpPr txBox="1">
            <a:spLocks noChangeArrowheads="1"/>
          </p:cNvSpPr>
          <p:nvPr/>
        </p:nvSpPr>
        <p:spPr>
          <a:xfrm>
            <a:off x="688974" y="5817115"/>
            <a:ext cx="11012245" cy="584479"/>
          </a:xfrm>
          <a:prstGeom prst="rect">
            <a:avLst/>
          </a:prstGeom>
          <a:solidFill>
            <a:srgbClr val="1157AB"/>
          </a:solidFill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注意：“</a:t>
            </a:r>
            <a:r>
              <a:rPr lang="zh-CN" altLang="en-US" dirty="0">
                <a:solidFill>
                  <a:schemeClr val="bg1"/>
                </a:solidFill>
              </a:rPr>
              <a:t>＜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的逆关系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＜</a:t>
            </a:r>
            <a:r>
              <a:rPr lang="en-US" altLang="zh-CN" baseline="30000" dirty="0">
                <a:solidFill>
                  <a:schemeClr val="bg1"/>
                </a:solidFill>
              </a:rPr>
              <a:t>-1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也是拟序，用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＞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表示，读作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大于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uiExpand="1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>
            <a:extLst>
              <a:ext uri="{FF2B5EF4-FFF2-40B4-BE49-F238E27FC236}">
                <a16:creationId xmlns:a16="http://schemas.microsoft.com/office/drawing/2014/main" id="{5903470C-ECA1-4199-B111-D61411A93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5.12</a:t>
            </a:r>
            <a:endParaRPr lang="zh-CN" altLang="en-US" dirty="0"/>
          </a:p>
        </p:txBody>
      </p:sp>
      <p:sp>
        <p:nvSpPr>
          <p:cNvPr id="1718275" name="Rectangle 3">
            <a:extLst>
              <a:ext uri="{FF2B5EF4-FFF2-40B4-BE49-F238E27FC236}">
                <a16:creationId xmlns:a16="http://schemas.microsoft.com/office/drawing/2014/main" id="{B79FF8DB-6788-4FCB-BEA3-38046244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991394"/>
            <a:ext cx="11430000" cy="5029200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5.12  </a:t>
            </a:r>
            <a:r>
              <a:rPr lang="zh-CN" altLang="en-US" dirty="0"/>
              <a:t>判断下列关系是否为拟序关系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）集合</a:t>
            </a:r>
            <a:r>
              <a:rPr lang="en-US" altLang="zh-CN" dirty="0"/>
              <a:t>A</a:t>
            </a:r>
            <a:r>
              <a:rPr lang="zh-CN" altLang="en-US" dirty="0"/>
              <a:t>的幂集</a:t>
            </a:r>
            <a:r>
              <a:rPr lang="en-US" altLang="zh-CN" dirty="0"/>
              <a:t>P(A)</a:t>
            </a:r>
            <a:r>
              <a:rPr lang="zh-CN" altLang="en-US" dirty="0"/>
              <a:t>上定义的包含关系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zh-CN" altLang="en-US" dirty="0">
                <a:latin typeface="宋体" panose="02010600030101010101" pitchFamily="2" charset="-122"/>
              </a:rPr>
              <a:t>”。</a:t>
            </a:r>
            <a:endParaRPr lang="zh-CN" alt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）实数集</a:t>
            </a:r>
            <a:r>
              <a:rPr lang="en-US" altLang="zh-CN" dirty="0"/>
              <a:t>Z</a:t>
            </a:r>
            <a:r>
              <a:rPr lang="zh-CN" altLang="en-US" dirty="0"/>
              <a:t>上定义的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/>
              <a:t>大于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关系“＞”。</a:t>
            </a:r>
          </a:p>
        </p:txBody>
      </p:sp>
      <p:sp>
        <p:nvSpPr>
          <p:cNvPr id="5" name="AutoShape 13">
            <a:extLst>
              <a:ext uri="{FF2B5EF4-FFF2-40B4-BE49-F238E27FC236}">
                <a16:creationId xmlns:a16="http://schemas.microsoft.com/office/drawing/2014/main" id="{4F4772CA-B3C3-41E4-8144-B3D9EFA0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975" y="1905794"/>
            <a:ext cx="2881979" cy="543997"/>
          </a:xfrm>
          <a:prstGeom prst="wedgeRectCallout">
            <a:avLst>
              <a:gd name="adj1" fmla="val -94917"/>
              <a:gd name="adj2" fmla="val 20045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不具有反自反性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D65CD0E-69D7-4E8C-B05F-74634C656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162" y="1868734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否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5D1B763-6BBB-4DAF-9779-2FDE87E1A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396" y="2613463"/>
            <a:ext cx="676275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是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8275" grpId="0" build="p"/>
      <p:bldP spid="5" grpId="0" animBg="1"/>
      <p:bldP spid="5" grpId="1" animBg="1"/>
      <p:bldP spid="6" grpId="0" build="p"/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23A67F4F-DCC6-4161-8B25-5D49A6AA5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5.13</a:t>
            </a:r>
            <a:endParaRPr lang="zh-CN" altLang="en-US" dirty="0"/>
          </a:p>
        </p:txBody>
      </p:sp>
      <p:sp>
        <p:nvSpPr>
          <p:cNvPr id="1717251" name="Rectangle 3">
            <a:extLst>
              <a:ext uri="{FF2B5EF4-FFF2-40B4-BE49-F238E27FC236}">
                <a16:creationId xmlns:a16="http://schemas.microsoft.com/office/drawing/2014/main" id="{A4494F43-728D-463D-8480-746C8626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991394"/>
            <a:ext cx="11430000" cy="45746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5.13  </a:t>
            </a:r>
            <a:r>
              <a:rPr lang="zh-CN" altLang="en-US" dirty="0"/>
              <a:t>如果关系</a:t>
            </a:r>
            <a:r>
              <a:rPr lang="en-US" altLang="zh-CN" dirty="0"/>
              <a:t>R</a:t>
            </a:r>
            <a:r>
              <a:rPr lang="zh-CN" altLang="en-US" dirty="0"/>
              <a:t>在非空集合</a:t>
            </a:r>
            <a:r>
              <a:rPr lang="en-US" altLang="zh-CN" dirty="0"/>
              <a:t>A</a:t>
            </a:r>
            <a:r>
              <a:rPr lang="zh-CN" altLang="en-US" dirty="0"/>
              <a:t>上是反自反和传递的，那么</a:t>
            </a:r>
            <a:r>
              <a:rPr lang="en-US" altLang="zh-CN" dirty="0"/>
              <a:t>R</a:t>
            </a:r>
            <a:r>
              <a:rPr lang="zh-CN" altLang="en-US" dirty="0"/>
              <a:t>一定是反对称的吗？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dirty="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一定是反对称的。</a:t>
            </a:r>
            <a:endParaRPr lang="en-US" altLang="zh-CN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用反证法。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假设</a:t>
            </a:r>
            <a:r>
              <a:rPr lang="en-US" altLang="zh-CN" dirty="0">
                <a:solidFill>
                  <a:srgbClr val="0000CC"/>
                </a:solidFill>
              </a:rPr>
              <a:t>R</a:t>
            </a:r>
            <a:r>
              <a:rPr lang="zh-CN" altLang="en-US" dirty="0">
                <a:solidFill>
                  <a:srgbClr val="0000CC"/>
                </a:solidFill>
              </a:rPr>
              <a:t>不是反对称的关系</a:t>
            </a:r>
            <a:r>
              <a:rPr lang="zh-CN" altLang="en-US" dirty="0"/>
              <a:t>，则</a:t>
            </a:r>
            <a:r>
              <a:rPr lang="zh-CN" altLang="en-US" dirty="0">
                <a:solidFill>
                  <a:srgbClr val="0000FF"/>
                </a:solidFill>
              </a:rPr>
              <a:t>存在</a:t>
            </a:r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r>
              <a:rPr lang="en-US" altLang="zh-CN" dirty="0"/>
              <a:t>, y</a:t>
            </a:r>
            <a:r>
              <a:rPr lang="en-US" altLang="zh-CN" baseline="-25000" dirty="0"/>
              <a:t>0</a:t>
            </a:r>
            <a:r>
              <a:rPr lang="en-US" altLang="zh-CN" dirty="0">
                <a:solidFill>
                  <a:srgbClr val="0000FF"/>
                </a:solidFill>
              </a:rPr>
              <a:t>∈A</a:t>
            </a:r>
            <a:r>
              <a:rPr lang="zh-CN" altLang="en-US" dirty="0">
                <a:solidFill>
                  <a:srgbClr val="0000FF"/>
                </a:solidFill>
              </a:rPr>
              <a:t>，且</a:t>
            </a:r>
            <a:r>
              <a:rPr lang="en-US" altLang="zh-CN" dirty="0"/>
              <a:t>x</a:t>
            </a:r>
            <a:r>
              <a:rPr lang="en-US" altLang="zh-CN" baseline="-25000" dirty="0"/>
              <a:t>0</a:t>
            </a:r>
            <a:r>
              <a:rPr lang="en-US" altLang="zh-CN" dirty="0">
                <a:solidFill>
                  <a:srgbClr val="0000FF"/>
                </a:solidFill>
              </a:rPr>
              <a:t>≠</a:t>
            </a:r>
            <a:r>
              <a:rPr lang="en-US" altLang="zh-CN" dirty="0"/>
              <a:t>y</a:t>
            </a:r>
            <a:r>
              <a:rPr lang="en-US" altLang="zh-CN" baseline="-25000" dirty="0"/>
              <a:t>0</a:t>
            </a:r>
            <a:r>
              <a:rPr lang="zh-CN" altLang="en-US" dirty="0">
                <a:solidFill>
                  <a:srgbClr val="0000FF"/>
                </a:solidFill>
              </a:rPr>
              <a:t>，满足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>
                <a:solidFill>
                  <a:srgbClr val="0000FF"/>
                </a:solidFill>
              </a:rPr>
              <a:t>                             &lt;</a:t>
            </a:r>
            <a:r>
              <a:rPr lang="en-US" altLang="zh-CN" dirty="0"/>
              <a:t> x</a:t>
            </a:r>
            <a:r>
              <a:rPr lang="en-US" altLang="zh-CN" baseline="-25000" dirty="0"/>
              <a:t>0</a:t>
            </a:r>
            <a:r>
              <a:rPr lang="en-US" altLang="zh-CN" dirty="0"/>
              <a:t>, y</a:t>
            </a:r>
            <a:r>
              <a:rPr lang="en-US" altLang="zh-CN" baseline="-25000" dirty="0"/>
              <a:t>0 </a:t>
            </a:r>
            <a:r>
              <a:rPr lang="en-US" altLang="zh-CN" dirty="0">
                <a:solidFill>
                  <a:srgbClr val="0000FF"/>
                </a:solidFill>
              </a:rPr>
              <a:t>&gt;∈R</a:t>
            </a:r>
            <a:r>
              <a:rPr lang="zh-CN" altLang="en-US" dirty="0">
                <a:solidFill>
                  <a:srgbClr val="0000FF"/>
                </a:solidFill>
              </a:rPr>
              <a:t>并且</a:t>
            </a:r>
            <a:r>
              <a:rPr lang="en-US" altLang="zh-CN" dirty="0">
                <a:solidFill>
                  <a:srgbClr val="0000FF"/>
                </a:solidFill>
              </a:rPr>
              <a:t>&lt;</a:t>
            </a:r>
            <a:r>
              <a:rPr lang="en-US" altLang="zh-CN" dirty="0"/>
              <a:t> y</a:t>
            </a:r>
            <a:r>
              <a:rPr lang="en-US" altLang="zh-CN" baseline="-25000" dirty="0"/>
              <a:t>0</a:t>
            </a:r>
            <a:r>
              <a:rPr lang="en-US" altLang="zh-CN" dirty="0"/>
              <a:t>, x</a:t>
            </a:r>
            <a:r>
              <a:rPr lang="en-US" altLang="zh-CN" baseline="-25000" dirty="0"/>
              <a:t>0 </a:t>
            </a:r>
            <a:r>
              <a:rPr lang="en-US" altLang="zh-CN" dirty="0">
                <a:solidFill>
                  <a:srgbClr val="0000FF"/>
                </a:solidFill>
              </a:rPr>
              <a:t>&gt;∈R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因为</a:t>
            </a:r>
            <a:r>
              <a:rPr lang="en-US" altLang="zh-CN" dirty="0"/>
              <a:t>R</a:t>
            </a:r>
            <a:r>
              <a:rPr lang="zh-CN" altLang="en-US" dirty="0"/>
              <a:t>具有传递性，从而有</a:t>
            </a:r>
            <a:r>
              <a:rPr lang="en-US" altLang="zh-CN" dirty="0"/>
              <a:t>&lt; x</a:t>
            </a:r>
            <a:r>
              <a:rPr lang="en-US" altLang="zh-CN" baseline="-25000" dirty="0"/>
              <a:t>0</a:t>
            </a:r>
            <a:r>
              <a:rPr lang="en-US" altLang="zh-CN" dirty="0"/>
              <a:t>, x</a:t>
            </a:r>
            <a:r>
              <a:rPr lang="en-US" altLang="zh-CN" baseline="-25000" dirty="0"/>
              <a:t>0 </a:t>
            </a:r>
            <a:r>
              <a:rPr lang="en-US" altLang="zh-CN" dirty="0"/>
              <a:t>&gt;∈R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这与</a:t>
            </a:r>
            <a:r>
              <a:rPr lang="en-US" altLang="zh-CN" dirty="0"/>
              <a:t>R</a:t>
            </a:r>
            <a:r>
              <a:rPr lang="zh-CN" altLang="en-US" dirty="0"/>
              <a:t>的反自反性</a:t>
            </a:r>
            <a:r>
              <a:rPr lang="zh-CN" altLang="en-US" dirty="0">
                <a:solidFill>
                  <a:srgbClr val="0000FF"/>
                </a:solidFill>
              </a:rPr>
              <a:t>矛盾</a:t>
            </a:r>
            <a:r>
              <a:rPr lang="zh-CN" altLang="en-US" dirty="0"/>
              <a:t>，从而假设错误，即</a:t>
            </a:r>
            <a:r>
              <a:rPr lang="en-US" altLang="zh-CN" dirty="0"/>
              <a:t>R</a:t>
            </a:r>
            <a:r>
              <a:rPr lang="zh-CN" altLang="en-US" dirty="0"/>
              <a:t>一定是反对称的。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487E077-1AA0-493A-BF1A-A216A5863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5393987"/>
            <a:ext cx="10820399" cy="12082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just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just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defRPr sz="2800" b="1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rgbClr val="C00000"/>
                </a:solidFill>
              </a:rPr>
              <a:t>定义</a:t>
            </a:r>
            <a:r>
              <a:rPr lang="en-US" altLang="zh-CN" sz="2400" dirty="0">
                <a:solidFill>
                  <a:srgbClr val="C00000"/>
                </a:solidFill>
              </a:rPr>
              <a:t>5.8 </a:t>
            </a:r>
            <a:r>
              <a:rPr lang="zh-CN" altLang="en-US" sz="2400" dirty="0"/>
              <a:t>设</a:t>
            </a:r>
            <a:r>
              <a:rPr lang="en-US" altLang="zh-CN" sz="2400" dirty="0"/>
              <a:t>R</a:t>
            </a:r>
            <a:r>
              <a:rPr lang="zh-CN" altLang="en-US" sz="2400" dirty="0"/>
              <a:t>是非空集合</a:t>
            </a:r>
            <a:r>
              <a:rPr lang="en-US" altLang="zh-CN" sz="2400" dirty="0"/>
              <a:t>A</a:t>
            </a:r>
            <a:r>
              <a:rPr lang="zh-CN" altLang="en-US" sz="2400" dirty="0"/>
              <a:t>上的关系，如果</a:t>
            </a:r>
            <a:r>
              <a:rPr lang="en-US" altLang="zh-CN" sz="2400" dirty="0"/>
              <a:t>R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0000CC"/>
                </a:solidFill>
              </a:rPr>
              <a:t>反自反和传递的</a:t>
            </a:r>
            <a:r>
              <a:rPr lang="zh-CN" altLang="en-US" sz="2400" dirty="0"/>
              <a:t>，则称</a:t>
            </a:r>
            <a:r>
              <a:rPr lang="en-US" altLang="zh-CN" sz="2400" dirty="0"/>
              <a:t>R</a:t>
            </a:r>
            <a:r>
              <a:rPr lang="zh-CN" altLang="en-US" sz="2400" dirty="0"/>
              <a:t>是</a:t>
            </a:r>
            <a:r>
              <a:rPr lang="en-US" altLang="zh-CN" sz="2400" dirty="0">
                <a:solidFill>
                  <a:srgbClr val="3333FF"/>
                </a:solidFill>
              </a:rPr>
              <a:t>A</a:t>
            </a:r>
            <a:r>
              <a:rPr lang="zh-CN" altLang="en-US" sz="2400" dirty="0">
                <a:solidFill>
                  <a:srgbClr val="3333FF"/>
                </a:solidFill>
              </a:rPr>
              <a:t>上的</a:t>
            </a:r>
            <a:endParaRPr lang="en-US" altLang="zh-CN" sz="2400" dirty="0">
              <a:solidFill>
                <a:srgbClr val="3333FF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defRPr/>
            </a:pPr>
            <a:r>
              <a:rPr lang="en-US" altLang="zh-CN" sz="2400" dirty="0">
                <a:solidFill>
                  <a:srgbClr val="3333FF"/>
                </a:solidFill>
              </a:rPr>
              <a:t>            </a:t>
            </a:r>
            <a:r>
              <a:rPr lang="zh-CN" altLang="en-US" sz="2400" dirty="0">
                <a:solidFill>
                  <a:srgbClr val="3333FF"/>
                </a:solidFill>
              </a:rPr>
              <a:t>拟序关系。</a:t>
            </a:r>
            <a:endParaRPr lang="zh-CN" altLang="en-US" sz="2400" kern="0" dirty="0">
              <a:solidFill>
                <a:srgbClr val="3333FF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1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1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17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17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17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17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7251" grpId="0" uiExpand="1" build="p"/>
      <p:bldP spid="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925916" y="4953794"/>
            <a:ext cx="291587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德国哲学家          数学家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BE336F-2DC9-4301-8CDC-00B672A8FBCE}"/>
              </a:ext>
            </a:extLst>
          </p:cNvPr>
          <p:cNvSpPr/>
          <p:nvPr/>
        </p:nvSpPr>
        <p:spPr>
          <a:xfrm>
            <a:off x="4487385" y="1805847"/>
            <a:ext cx="7404591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1660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年，进入莱比锡大学，专攻法律和一般大学课程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165569-2DE3-4560-842F-3D18E4129EE2}"/>
              </a:ext>
            </a:extLst>
          </p:cNvPr>
          <p:cNvSpPr/>
          <p:nvPr/>
        </p:nvSpPr>
        <p:spPr>
          <a:xfrm>
            <a:off x="4487385" y="2414637"/>
            <a:ext cx="7573805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1666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年，以博士论文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论身份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获得阿尔特多夫大学的法学博士学位，但拒绝了法学教授的聘任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1672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年，被派至巴黎参与一项政治计划，结识数学家惠更斯等，发明了微积分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1679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年，莱布尼茨发明了二进制，并对其系统性深入研究，完善了二进制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06031D-D1DA-4720-AE84-F54CE13344E1}"/>
              </a:ext>
            </a:extLst>
          </p:cNvPr>
          <p:cNvGrpSpPr/>
          <p:nvPr/>
        </p:nvGrpSpPr>
        <p:grpSpPr>
          <a:xfrm>
            <a:off x="772942" y="362834"/>
            <a:ext cx="5305686" cy="399960"/>
            <a:chOff x="772942" y="362834"/>
            <a:chExt cx="5305686" cy="399960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D68D419E-7300-40E7-821C-1ECB072E0A7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2942" y="362834"/>
              <a:ext cx="5305686" cy="399960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1219627" rtl="0" eaLnBrk="1" latinLnBrk="0" hangingPunct="1">
                <a:spcBef>
                  <a:spcPct val="0"/>
                </a:spcBef>
                <a:buNone/>
                <a:defRPr sz="2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b="1" dirty="0">
                  <a:latin typeface="+mn-ea"/>
                  <a:ea typeface="+mn-ea"/>
                </a:rPr>
                <a:t>   </a:t>
              </a:r>
              <a:r>
                <a:rPr lang="zh-CN" altLang="en-US" b="1" dirty="0">
                  <a:latin typeface="+mn-ea"/>
                  <a:ea typeface="+mn-ea"/>
                </a:rPr>
                <a:t>历史人物</a:t>
              </a:r>
              <a:r>
                <a:rPr lang="en-US" altLang="zh-CN" b="1" dirty="0">
                  <a:latin typeface="+mn-ea"/>
                  <a:ea typeface="+mn-ea"/>
                </a:rPr>
                <a:t>-</a:t>
              </a:r>
              <a:r>
                <a:rPr lang="zh-CN" altLang="en-US" b="1" dirty="0">
                  <a:latin typeface="+mn-ea"/>
                  <a:ea typeface="+mn-ea"/>
                </a:rPr>
                <a:t>莱布尼茨</a:t>
              </a: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846F8882-B235-4AEA-B410-5D03A987C5AA}"/>
                </a:ext>
              </a:extLst>
            </p:cNvPr>
            <p:cNvSpPr/>
            <p:nvPr/>
          </p:nvSpPr>
          <p:spPr>
            <a:xfrm>
              <a:off x="772942" y="389028"/>
              <a:ext cx="304800" cy="26709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</p:grpSp>
      <p:pic>
        <p:nvPicPr>
          <p:cNvPr id="380930" name="图片 1">
            <a:extLst>
              <a:ext uri="{FF2B5EF4-FFF2-40B4-BE49-F238E27FC236}">
                <a16:creationId xmlns:a16="http://schemas.microsoft.com/office/drawing/2014/main" id="{0D3BF85A-E36B-4A37-B6BA-6FF22C6A0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4" y="1833047"/>
            <a:ext cx="2430633" cy="306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1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6D53A-9AA2-4F64-808C-CD9E4ADB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44" y="244892"/>
            <a:ext cx="10758267" cy="585924"/>
          </a:xfrm>
        </p:spPr>
        <p:txBody>
          <a:bodyPr/>
          <a:lstStyle/>
          <a:p>
            <a:r>
              <a:rPr lang="zh-CN" altLang="en-US" dirty="0"/>
              <a:t>问题引入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F2436-A497-46BC-BFEA-12498E9063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3833" y="909147"/>
            <a:ext cx="8546142" cy="1987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假设集合</a:t>
            </a:r>
            <a:r>
              <a:rPr lang="en-US" altLang="zh-CN" dirty="0"/>
              <a:t>A</a:t>
            </a:r>
            <a:r>
              <a:rPr lang="zh-CN" altLang="en-US" dirty="0"/>
              <a:t>是制作四川麻婆豆腐的任务集，即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{1,2,3,4,5,6}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R</a:t>
            </a:r>
            <a:r>
              <a:rPr lang="zh-CN" altLang="en-US" dirty="0"/>
              <a:t>定义为：</a:t>
            </a:r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i,j</a:t>
            </a:r>
            <a:r>
              <a:rPr lang="en-US" altLang="zh-CN" dirty="0"/>
              <a:t>&gt;∈R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 </a:t>
            </a:r>
            <a:r>
              <a:rPr lang="zh-CN" altLang="en-US" dirty="0"/>
              <a:t>如果</a:t>
            </a:r>
            <a:r>
              <a:rPr lang="en-US" altLang="zh-CN" dirty="0" err="1"/>
              <a:t>i</a:t>
            </a:r>
            <a:r>
              <a:rPr lang="zh-CN" altLang="en-US" dirty="0"/>
              <a:t>＝</a:t>
            </a:r>
            <a:r>
              <a:rPr lang="en-US" altLang="zh-CN" dirty="0"/>
              <a:t>j</a:t>
            </a:r>
            <a:r>
              <a:rPr lang="zh-CN" altLang="en-US" dirty="0"/>
              <a:t>或者任务</a:t>
            </a:r>
            <a:r>
              <a:rPr lang="en-US" altLang="zh-CN" dirty="0" err="1"/>
              <a:t>i</a:t>
            </a:r>
            <a:r>
              <a:rPr lang="zh-CN" altLang="en-US" dirty="0"/>
              <a:t>必须在任务</a:t>
            </a:r>
            <a:r>
              <a:rPr lang="en-US" altLang="zh-CN" dirty="0"/>
              <a:t>j</a:t>
            </a:r>
            <a:r>
              <a:rPr lang="zh-CN" altLang="en-US" dirty="0"/>
              <a:t>之前完成。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70F43F2-F703-4AEA-A517-65C1C4712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276" y="2808262"/>
            <a:ext cx="6561699" cy="845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solidFill>
                  <a:srgbClr val="C00000"/>
                </a:solidFill>
              </a:rPr>
              <a:t>则关系</a:t>
            </a:r>
            <a:r>
              <a:rPr lang="en-US" altLang="zh-CN" dirty="0">
                <a:solidFill>
                  <a:srgbClr val="C00000"/>
                </a:solidFill>
              </a:rPr>
              <a:t>R</a:t>
            </a:r>
            <a:r>
              <a:rPr lang="zh-CN" altLang="en-US" dirty="0">
                <a:solidFill>
                  <a:srgbClr val="C00000"/>
                </a:solidFill>
              </a:rPr>
              <a:t>具有什么性质？</a:t>
            </a:r>
            <a:r>
              <a:rPr lang="zh-CN" altLang="zh-CN" dirty="0">
                <a:solidFill>
                  <a:srgbClr val="C00000"/>
                </a:solidFill>
              </a:rPr>
              <a:t>是拟序关系吗？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BE30A534-E925-4B18-B693-EDE667CC1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874" y="1336192"/>
            <a:ext cx="2881979" cy="543997"/>
          </a:xfrm>
          <a:prstGeom prst="wedgeRectCallout">
            <a:avLst>
              <a:gd name="adj1" fmla="val -41910"/>
              <a:gd name="adj2" fmla="val 103766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不具有反自反性 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B0B98DB-8F1E-4F10-8F56-9D985FC1D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5" y="2808262"/>
            <a:ext cx="533400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否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1DE9839-A18D-4AC8-B405-8CB2F32AB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3712969"/>
            <a:ext cx="6561699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zh-CN" b="1" dirty="0"/>
              <a:t>具有自反性、反对称性和传递性的</a:t>
            </a:r>
            <a:r>
              <a:rPr lang="zh-CN" altLang="en-US" b="1" dirty="0"/>
              <a:t>。</a:t>
            </a:r>
            <a:endParaRPr lang="zh-CN" altLang="en-US" b="1" kern="0" dirty="0">
              <a:solidFill>
                <a:srgbClr val="3333FF"/>
              </a:solidFill>
              <a:latin typeface="+mn-ea"/>
            </a:endParaRPr>
          </a:p>
        </p:txBody>
      </p:sp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C45AABCC-67EB-4FA8-A1BB-6F82220A6C2B}"/>
              </a:ext>
            </a:extLst>
          </p:cNvPr>
          <p:cNvSpPr/>
          <p:nvPr/>
        </p:nvSpPr>
        <p:spPr>
          <a:xfrm>
            <a:off x="4599654" y="3873810"/>
            <a:ext cx="4610100" cy="25189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偏序关系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9677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build="p"/>
      <p:bldP spid="21" grpId="0" build="p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CD1C4E2E-EDA0-48A4-81CC-CC602792E6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5.3.2 </a:t>
            </a:r>
            <a:r>
              <a:rPr lang="zh-CN" altLang="en-US" dirty="0"/>
              <a:t>偏序关系</a:t>
            </a:r>
          </a:p>
        </p:txBody>
      </p:sp>
      <p:sp>
        <p:nvSpPr>
          <p:cNvPr id="1719299" name="Rectangle 3">
            <a:extLst>
              <a:ext uri="{FF2B5EF4-FFF2-40B4-BE49-F238E27FC236}">
                <a16:creationId xmlns:a16="http://schemas.microsoft.com/office/drawing/2014/main" id="{748730F3-6C7B-4CC3-9F9F-BEF0FD50B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67595"/>
            <a:ext cx="11582399" cy="28955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en-US" altLang="zh-CN" dirty="0">
                <a:solidFill>
                  <a:srgbClr val="FF0000"/>
                </a:solidFill>
              </a:rPr>
              <a:t>5.9</a:t>
            </a:r>
            <a:r>
              <a:rPr lang="en-US" altLang="zh-CN" dirty="0"/>
              <a:t>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是非空集合</a:t>
            </a:r>
            <a:r>
              <a:rPr lang="en-US" altLang="zh-CN" dirty="0"/>
              <a:t>A</a:t>
            </a:r>
            <a:r>
              <a:rPr lang="zh-CN" altLang="en-US" dirty="0"/>
              <a:t>上的关系，</a:t>
            </a:r>
            <a:r>
              <a:rPr lang="zh-CN" altLang="en-US" dirty="0">
                <a:solidFill>
                  <a:srgbClr val="0000CC"/>
                </a:solidFill>
              </a:rPr>
              <a:t>如果</a:t>
            </a:r>
            <a:r>
              <a:rPr lang="en-US" altLang="zh-CN" dirty="0">
                <a:solidFill>
                  <a:srgbClr val="0000CC"/>
                </a:solidFill>
              </a:rPr>
              <a:t>R</a:t>
            </a:r>
            <a:r>
              <a:rPr lang="zh-CN" altLang="en-US" dirty="0">
                <a:solidFill>
                  <a:srgbClr val="0000CC"/>
                </a:solidFill>
              </a:rPr>
              <a:t>是自反的、反对称的和传递的</a:t>
            </a:r>
            <a:r>
              <a:rPr lang="zh-CN" altLang="en-US" dirty="0"/>
              <a:t>，则称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3333FF"/>
                </a:solidFill>
              </a:rPr>
              <a:t>偏序关系</a:t>
            </a:r>
            <a:r>
              <a:rPr lang="en-US" altLang="zh-CN" dirty="0"/>
              <a:t>(Partial Order Relation)</a:t>
            </a:r>
            <a:r>
              <a:rPr lang="zh-CN" altLang="en-US" dirty="0"/>
              <a:t>，简称</a:t>
            </a:r>
            <a:r>
              <a:rPr lang="zh-CN" altLang="en-US" dirty="0">
                <a:solidFill>
                  <a:srgbClr val="3333FF"/>
                </a:solidFill>
              </a:rPr>
              <a:t>偏序</a:t>
            </a:r>
            <a:r>
              <a:rPr lang="zh-CN" altLang="en-US" dirty="0"/>
              <a:t>，记为</a:t>
            </a:r>
            <a:r>
              <a:rPr lang="zh-CN" altLang="en-US" dirty="0">
                <a:latin typeface="宋体"/>
              </a:rPr>
              <a:t>“</a:t>
            </a:r>
            <a:r>
              <a:rPr lang="zh-CN" altLang="en-US" dirty="0"/>
              <a:t>≤</a:t>
            </a:r>
            <a:r>
              <a:rPr lang="zh-CN" altLang="en-US" dirty="0">
                <a:latin typeface="宋体"/>
              </a:rPr>
              <a:t>”</a:t>
            </a:r>
            <a:r>
              <a:rPr lang="zh-CN" altLang="en-US" dirty="0"/>
              <a:t>，读作</a:t>
            </a:r>
            <a:r>
              <a:rPr lang="zh-CN" altLang="en-US" dirty="0">
                <a:latin typeface="宋体"/>
              </a:rPr>
              <a:t>“</a:t>
            </a:r>
            <a:r>
              <a:rPr lang="zh-CN" altLang="en-US" dirty="0"/>
              <a:t>小于等于</a:t>
            </a:r>
            <a:r>
              <a:rPr lang="zh-CN" altLang="en-US" dirty="0">
                <a:latin typeface="宋体"/>
              </a:rPr>
              <a:t>”</a:t>
            </a:r>
            <a:r>
              <a:rPr lang="zh-CN" altLang="en-US" dirty="0"/>
              <a:t>，并将</a:t>
            </a:r>
            <a:r>
              <a:rPr lang="zh-CN" altLang="en-US" dirty="0">
                <a:latin typeface="宋体"/>
              </a:rPr>
              <a:t>“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&gt;∈≤</a:t>
            </a:r>
            <a:r>
              <a:rPr lang="en-US" altLang="zh-CN" dirty="0">
                <a:latin typeface="宋体"/>
              </a:rPr>
              <a:t>”</a:t>
            </a:r>
            <a:r>
              <a:rPr lang="zh-CN" altLang="en-US" dirty="0"/>
              <a:t>记为</a:t>
            </a:r>
            <a:r>
              <a:rPr lang="en-US" altLang="zh-CN" dirty="0" err="1"/>
              <a:t>a≤b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/>
              <a:t>    序偶</a:t>
            </a:r>
            <a:r>
              <a:rPr lang="en-US" altLang="zh-CN" dirty="0">
                <a:solidFill>
                  <a:srgbClr val="0000FF"/>
                </a:solidFill>
              </a:rPr>
              <a:t>&lt;A,≤&gt;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3333FF"/>
                </a:solidFill>
              </a:rPr>
              <a:t>偏序集</a:t>
            </a:r>
            <a:r>
              <a:rPr lang="en-US" altLang="zh-CN" dirty="0"/>
              <a:t>(</a:t>
            </a:r>
            <a:r>
              <a:rPr lang="en-US" altLang="zh-CN" dirty="0" err="1"/>
              <a:t>PartialOrder</a:t>
            </a:r>
            <a:r>
              <a:rPr lang="en-US" altLang="zh-CN" dirty="0"/>
              <a:t> Set)</a:t>
            </a:r>
            <a:r>
              <a:rPr lang="zh-CN" altLang="en-US" dirty="0"/>
              <a:t>。    </a:t>
            </a:r>
            <a:endParaRPr lang="en-US" altLang="zh-CN" dirty="0"/>
          </a:p>
        </p:txBody>
      </p:sp>
      <p:sp>
        <p:nvSpPr>
          <p:cNvPr id="2" name="Text Box 556">
            <a:extLst>
              <a:ext uri="{FF2B5EF4-FFF2-40B4-BE49-F238E27FC236}">
                <a16:creationId xmlns:a16="http://schemas.microsoft.com/office/drawing/2014/main" id="{AE250D41-8A1A-4C06-8F84-7C413D1A2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97" y="3608970"/>
            <a:ext cx="11393242" cy="1344824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解题小贴士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effectLst/>
                <a:latin typeface="+mn-ea"/>
              </a:rPr>
              <a:t>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n-ea"/>
              </a:rPr>
              <a:t>偏序关系的判断方法</a:t>
            </a: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是偏序关系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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同时具有自反性、反对称性和传递性。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D7A1A92-AC3E-465D-9426-854941234C05}"/>
              </a:ext>
            </a:extLst>
          </p:cNvPr>
          <p:cNvSpPr txBox="1">
            <a:spLocks noChangeArrowheads="1"/>
          </p:cNvSpPr>
          <p:nvPr/>
        </p:nvSpPr>
        <p:spPr>
          <a:xfrm>
            <a:off x="505471" y="5129914"/>
            <a:ext cx="11393243" cy="1729674"/>
          </a:xfrm>
          <a:prstGeom prst="rect">
            <a:avLst/>
          </a:prstGeom>
          <a:solidFill>
            <a:srgbClr val="1157AB"/>
          </a:solidFill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>
                <a:srgbClr val="800080"/>
              </a:buClr>
              <a:buNone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注意：（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）“≤”的逆关系是“≥”，“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&lt;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</a:rPr>
              <a:t>a,b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&gt;∈≥”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记为“</a:t>
            </a:r>
            <a:r>
              <a:rPr lang="en-US" altLang="zh-CN" dirty="0" err="1">
                <a:solidFill>
                  <a:schemeClr val="bg1"/>
                </a:solidFill>
                <a:latin typeface="宋体" panose="02010600030101010101" pitchFamily="2" charset="-122"/>
              </a:rPr>
              <a:t>a≥b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marL="0" indent="0">
              <a:spcBef>
                <a:spcPct val="30000"/>
              </a:spcBef>
              <a:buClr>
                <a:srgbClr val="800080"/>
              </a:buClr>
              <a:buNone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           读作“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大于等于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b”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。</a:t>
            </a:r>
          </a:p>
          <a:p>
            <a:pPr marL="0" indent="0">
              <a:spcBef>
                <a:spcPct val="30000"/>
              </a:spcBef>
              <a:buClr>
                <a:srgbClr val="800080"/>
              </a:buClr>
              <a:buNone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）“≤”−“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bg1"/>
                </a:solidFill>
                <a:latin typeface="宋体" panose="02010600030101010101" pitchFamily="2" charset="-122"/>
              </a:rPr>
              <a:t>A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上的拟序关系，“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&lt;”∪“I</a:t>
            </a:r>
            <a:r>
              <a:rPr lang="en-US" altLang="zh-CN" baseline="-25000" dirty="0">
                <a:solidFill>
                  <a:schemeClr val="bg1"/>
                </a:solidFill>
                <a:latin typeface="宋体" panose="02010600030101010101" pitchFamily="2" charset="-122"/>
              </a:rPr>
              <a:t>A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上的偏序关系。</a:t>
            </a:r>
          </a:p>
          <a:p>
            <a:pPr marL="0" indent="0">
              <a:spcBef>
                <a:spcPct val="30000"/>
              </a:spcBef>
              <a:buClr>
                <a:srgbClr val="800080"/>
              </a:buClr>
              <a:buFont typeface="Wingdings" pitchFamily="2" charset="2"/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uiExpand="1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346" name="Rectangle 2">
            <a:extLst>
              <a:ext uri="{FF2B5EF4-FFF2-40B4-BE49-F238E27FC236}">
                <a16:creationId xmlns:a16="http://schemas.microsoft.com/office/drawing/2014/main" id="{5A44C230-7C22-4757-A6FC-17E47D15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6075" y="1067594"/>
            <a:ext cx="11506200" cy="3429000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ct val="1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5.14  </a:t>
            </a:r>
            <a:r>
              <a:rPr lang="zh-CN" altLang="en-US" dirty="0"/>
              <a:t>试判断下列关系是否为偏序关系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）设</a:t>
            </a:r>
            <a:r>
              <a:rPr lang="en-US" altLang="zh-CN" dirty="0"/>
              <a:t>A={1,2,3}</a:t>
            </a:r>
            <a:r>
              <a:rPr lang="zh-CN" altLang="zh-CN" dirty="0"/>
              <a:t>，</a:t>
            </a:r>
            <a:r>
              <a:rPr lang="en-US" altLang="zh-CN" dirty="0"/>
              <a:t>A</a:t>
            </a:r>
            <a:r>
              <a:rPr lang="zh-CN" altLang="zh-CN" dirty="0"/>
              <a:t>上的关系</a:t>
            </a:r>
            <a:r>
              <a:rPr lang="en-US" altLang="zh-CN" dirty="0"/>
              <a:t>R={&lt;1,1&gt;,&lt;2,2&gt;,&lt;3,3&gt;,&lt;1,2&gt;,&lt;3,2&gt;}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）设</a:t>
            </a:r>
            <a:r>
              <a:rPr lang="en-US" altLang="zh-CN" dirty="0"/>
              <a:t>A={1,2,3}</a:t>
            </a:r>
            <a:r>
              <a:rPr lang="zh-CN" altLang="zh-CN" dirty="0"/>
              <a:t>，</a:t>
            </a:r>
            <a:r>
              <a:rPr lang="en-US" altLang="zh-CN" dirty="0"/>
              <a:t>A</a:t>
            </a:r>
            <a:r>
              <a:rPr lang="zh-CN" altLang="zh-CN" dirty="0"/>
              <a:t>上的关系</a:t>
            </a:r>
            <a:r>
              <a:rPr lang="en-US" altLang="zh-CN" dirty="0"/>
              <a:t>S={ &lt;1,2&gt;,&lt;3,2&gt;}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）整数集</a:t>
            </a:r>
            <a:r>
              <a:rPr lang="en-US" altLang="zh-CN" dirty="0"/>
              <a:t>Z</a:t>
            </a:r>
            <a:r>
              <a:rPr lang="zh-CN" altLang="zh-CN" dirty="0"/>
              <a:t>上的模</a:t>
            </a:r>
            <a:r>
              <a:rPr lang="en-US" altLang="zh-CN" dirty="0"/>
              <a:t>m</a:t>
            </a:r>
            <a:r>
              <a:rPr lang="zh-CN" altLang="zh-CN" dirty="0"/>
              <a:t>同余关系</a:t>
            </a:r>
            <a:r>
              <a:rPr lang="en-US" altLang="zh-CN" dirty="0"/>
              <a:t>T</a:t>
            </a:r>
            <a:r>
              <a:rPr lang="zh-CN" altLang="zh-CN" dirty="0"/>
              <a:t>。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FF6F36A9-C856-442E-A6B8-BB423F5DE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4700" y="352424"/>
            <a:ext cx="5334000" cy="429419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5.14</a:t>
            </a:r>
            <a:endParaRPr lang="zh-CN" altLang="en-US" dirty="0"/>
          </a:p>
        </p:txBody>
      </p:sp>
      <p:sp>
        <p:nvSpPr>
          <p:cNvPr id="5" name="AutoShape 13">
            <a:extLst>
              <a:ext uri="{FF2B5EF4-FFF2-40B4-BE49-F238E27FC236}">
                <a16:creationId xmlns:a16="http://schemas.microsoft.com/office/drawing/2014/main" id="{26BA3E08-44F2-4D13-A732-A71EE6713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917" y="2390682"/>
            <a:ext cx="2881979" cy="543997"/>
          </a:xfrm>
          <a:prstGeom prst="wedgeRectCallout">
            <a:avLst>
              <a:gd name="adj1" fmla="val -41140"/>
              <a:gd name="adj2" fmla="val 79873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不具有自反性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8D1F22-88F5-4C8D-8625-02EBED4B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52" y="2662681"/>
            <a:ext cx="533400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否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7EA087-35CE-4EF8-B67C-E3268F2AD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2652" y="1990883"/>
            <a:ext cx="533400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是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C27B751-FA07-4188-B2B4-9917CA1F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6419" y="3289108"/>
            <a:ext cx="533400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69" indent="-342969" algn="just" eaLnBrk="0" hangingPunct="0">
              <a:lnSpc>
                <a:spcPct val="150000"/>
              </a:lnSpc>
              <a:spcBef>
                <a:spcPct val="20000"/>
              </a:spcBef>
              <a:buClr>
                <a:srgbClr val="FF3300"/>
              </a:buClr>
              <a:defRPr/>
            </a:pPr>
            <a:r>
              <a:rPr lang="zh-CN" altLang="en-US" b="1" kern="0" dirty="0">
                <a:solidFill>
                  <a:srgbClr val="3333FF"/>
                </a:solidFill>
                <a:latin typeface="+mn-ea"/>
              </a:rPr>
              <a:t>否</a:t>
            </a:r>
          </a:p>
        </p:txBody>
      </p:sp>
      <p:sp>
        <p:nvSpPr>
          <p:cNvPr id="9" name="AutoShape 13">
            <a:extLst>
              <a:ext uri="{FF2B5EF4-FFF2-40B4-BE49-F238E27FC236}">
                <a16:creationId xmlns:a16="http://schemas.microsoft.com/office/drawing/2014/main" id="{C4569F27-FACE-4C38-99C3-754524C72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975" y="4315061"/>
            <a:ext cx="2881979" cy="543997"/>
          </a:xfrm>
          <a:prstGeom prst="wedgeRectCallout">
            <a:avLst>
              <a:gd name="adj1" fmla="val -22318"/>
              <a:gd name="adj2" fmla="val -122404"/>
            </a:avLst>
          </a:prstGeom>
          <a:solidFill>
            <a:srgbClr val="1157AB">
              <a:alpha val="89803"/>
            </a:srgbClr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不具有反对称性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 build="p"/>
      <p:bldP spid="8" grpId="0" build="p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419" name="Rectangle 3">
            <a:extLst>
              <a:ext uri="{FF2B5EF4-FFF2-40B4-BE49-F238E27FC236}">
                <a16:creationId xmlns:a16="http://schemas.microsoft.com/office/drawing/2014/main" id="{ADCCBC2E-E433-42AC-9D54-8AF988304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740" y="964457"/>
            <a:ext cx="11353800" cy="788937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5.15    </a:t>
            </a:r>
            <a:r>
              <a:rPr lang="zh-CN" altLang="zh-CN" dirty="0"/>
              <a:t>证明</a:t>
            </a:r>
            <a:r>
              <a:rPr lang="zh-CN" altLang="en-US" dirty="0"/>
              <a:t>正</a:t>
            </a:r>
            <a:r>
              <a:rPr lang="zh-CN" altLang="zh-CN" dirty="0"/>
              <a:t>整数集</a:t>
            </a:r>
            <a:r>
              <a:rPr lang="en-US" altLang="zh-CN" dirty="0"/>
              <a:t>Z</a:t>
            </a:r>
            <a:r>
              <a:rPr lang="en-US" altLang="zh-CN" baseline="30000" dirty="0"/>
              <a:t>+</a:t>
            </a:r>
            <a:r>
              <a:rPr lang="zh-CN" altLang="zh-CN" dirty="0"/>
              <a:t>上的整除关系“</a:t>
            </a:r>
            <a:r>
              <a:rPr lang="en-US" altLang="zh-CN" dirty="0"/>
              <a:t>|”</a:t>
            </a:r>
            <a:r>
              <a:rPr lang="zh-CN" altLang="zh-CN" dirty="0"/>
              <a:t>是偏序关系。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B762C0-1CD0-4CB7-995A-C0A6C36E0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4700" y="352424"/>
            <a:ext cx="5334000" cy="429419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4424" name="矩形 1724423">
                <a:extLst>
                  <a:ext uri="{FF2B5EF4-FFF2-40B4-BE49-F238E27FC236}">
                    <a16:creationId xmlns:a16="http://schemas.microsoft.com/office/drawing/2014/main" id="{6F5B463D-0EF5-42BC-9DE5-459AB08E5072}"/>
                  </a:ext>
                </a:extLst>
              </p:cNvPr>
              <p:cNvSpPr/>
              <p:nvPr/>
            </p:nvSpPr>
            <p:spPr>
              <a:xfrm>
                <a:off x="318495" y="1600994"/>
                <a:ext cx="11353800" cy="5013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证明 </a:t>
                </a:r>
                <a:r>
                  <a:rPr lang="zh-CN" altLang="en-US" b="1" dirty="0">
                    <a:latin typeface="+mn-ea"/>
                  </a:rPr>
                  <a:t> （</a:t>
                </a:r>
                <a:r>
                  <a:rPr lang="en-US" altLang="zh-CN" b="1" dirty="0">
                    <a:latin typeface="+mn-ea"/>
                  </a:rPr>
                  <a:t>1</a:t>
                </a:r>
                <a:r>
                  <a:rPr lang="zh-CN" altLang="en-US" b="1" dirty="0">
                    <a:latin typeface="+mn-ea"/>
                  </a:rPr>
                  <a:t>）自反性  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s-ES" altLang="zh-CN" b="1" dirty="0">
                    <a:latin typeface="+mn-ea"/>
                  </a:rPr>
                  <a:t>x∈Z</a:t>
                </a:r>
                <a:r>
                  <a:rPr lang="es-ES" altLang="zh-CN" b="1" baseline="30000" dirty="0">
                    <a:latin typeface="+mn-ea"/>
                  </a:rPr>
                  <a:t>+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    </a:t>
                </a:r>
                <a:r>
                  <a:rPr lang="zh-CN" altLang="en-US" b="1" dirty="0">
                    <a:latin typeface="+mn-ea"/>
                  </a:rPr>
                  <a:t>根据整除的性质，有 </a:t>
                </a:r>
                <a:r>
                  <a:rPr lang="en-US" altLang="zh-CN" b="1" dirty="0" err="1">
                    <a:latin typeface="+mn-ea"/>
                  </a:rPr>
                  <a:t>x|x</a:t>
                </a:r>
                <a:r>
                  <a:rPr lang="zh-CN" altLang="en-US" b="1" dirty="0">
                    <a:latin typeface="+mn-ea"/>
                  </a:rPr>
                  <a:t>，即</a:t>
                </a:r>
                <a:r>
                  <a:rPr lang="en-US" altLang="zh-CN" b="1" dirty="0">
                    <a:latin typeface="+mn-ea"/>
                  </a:rPr>
                  <a:t>&lt;</a:t>
                </a:r>
                <a:r>
                  <a:rPr lang="en-US" altLang="zh-CN" b="1" dirty="0" err="1">
                    <a:latin typeface="+mn-ea"/>
                  </a:rPr>
                  <a:t>x,x</a:t>
                </a:r>
                <a:r>
                  <a:rPr lang="en-US" altLang="zh-CN" b="1" dirty="0">
                    <a:latin typeface="+mn-ea"/>
                  </a:rPr>
                  <a:t>&gt;</a:t>
                </a:r>
                <a:r>
                  <a:rPr lang="zh-CN" altLang="en-US" b="1" dirty="0">
                    <a:latin typeface="+mn-ea"/>
                  </a:rPr>
                  <a:t> </a:t>
                </a:r>
                <a:r>
                  <a:rPr lang="es-ES" altLang="zh-CN" b="1" dirty="0">
                    <a:latin typeface="+mn-ea"/>
                  </a:rPr>
                  <a:t>∈ </a:t>
                </a:r>
                <a:r>
                  <a:rPr lang="zh-CN" altLang="zh-CN" b="1" dirty="0">
                    <a:latin typeface="+mn-ea"/>
                  </a:rPr>
                  <a:t>“</a:t>
                </a:r>
                <a:r>
                  <a:rPr lang="en-US" altLang="zh-CN" b="1" dirty="0">
                    <a:latin typeface="+mn-ea"/>
                  </a:rPr>
                  <a:t>|” 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从而“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|”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具有自反性</a:t>
                </a:r>
                <a:r>
                  <a:rPr lang="zh-CN" altLang="en-US" b="1" dirty="0">
                    <a:latin typeface="+mn-ea"/>
                  </a:rPr>
                  <a:t>；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（</a:t>
                </a:r>
                <a:r>
                  <a:rPr lang="en-US" altLang="zh-CN" b="1" dirty="0">
                    <a:latin typeface="+mn-ea"/>
                  </a:rPr>
                  <a:t>2</a:t>
                </a:r>
                <a:r>
                  <a:rPr lang="zh-CN" altLang="en-US" b="1" dirty="0">
                    <a:latin typeface="+mn-ea"/>
                  </a:rPr>
                  <a:t>）反对称性  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s-ES" altLang="zh-CN" b="1" dirty="0">
                    <a:latin typeface="+mn-ea"/>
                  </a:rPr>
                  <a:t>x∈Z</a:t>
                </a:r>
                <a:r>
                  <a:rPr lang="es-ES" altLang="zh-CN" b="1" baseline="30000" dirty="0">
                    <a:latin typeface="+mn-ea"/>
                  </a:rPr>
                  <a:t>+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s-ES" altLang="zh-CN" b="1" dirty="0">
                    <a:latin typeface="+mn-ea"/>
                  </a:rPr>
                  <a:t>y∈Z</a:t>
                </a:r>
                <a:r>
                  <a:rPr lang="es-ES" altLang="zh-CN" b="1" baseline="30000" dirty="0">
                    <a:latin typeface="+mn-ea"/>
                  </a:rPr>
                  <a:t>+ 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            </a:t>
                </a:r>
                <a:r>
                  <a:rPr lang="zh-CN" altLang="en-US" b="1" dirty="0">
                    <a:latin typeface="+mn-ea"/>
                  </a:rPr>
                  <a:t>如果 </a:t>
                </a:r>
                <a:r>
                  <a:rPr lang="en-US" altLang="zh-CN" b="1" dirty="0" err="1">
                    <a:latin typeface="+mn-ea"/>
                  </a:rPr>
                  <a:t>x|y</a:t>
                </a:r>
                <a:r>
                  <a:rPr lang="zh-CN" altLang="en-US" b="1" dirty="0">
                    <a:latin typeface="+mn-ea"/>
                  </a:rPr>
                  <a:t>且</a:t>
                </a:r>
                <a:r>
                  <a:rPr lang="en-US" altLang="zh-CN" b="1" dirty="0" err="1">
                    <a:latin typeface="+mn-ea"/>
                  </a:rPr>
                  <a:t>y|x</a:t>
                </a:r>
                <a:r>
                  <a:rPr lang="zh-CN" altLang="en-US" b="1" dirty="0">
                    <a:latin typeface="+mn-ea"/>
                  </a:rPr>
                  <a:t> ，则存在正整数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1</a:t>
                </a:r>
                <a:r>
                  <a:rPr lang="zh-CN" altLang="zh-CN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2 </a:t>
                </a:r>
                <a:r>
                  <a:rPr lang="zh-CN" altLang="en-US" b="1" dirty="0">
                    <a:latin typeface="+mn-ea"/>
                  </a:rPr>
                  <a:t>，使得</a:t>
                </a:r>
                <a:r>
                  <a:rPr lang="en-US" altLang="zh-CN" b="1" dirty="0">
                    <a:latin typeface="+mn-ea"/>
                  </a:rPr>
                  <a:t>y= k</a:t>
                </a:r>
                <a:r>
                  <a:rPr lang="en-US" altLang="zh-CN" b="1" baseline="-25000" dirty="0">
                    <a:latin typeface="+mn-ea"/>
                  </a:rPr>
                  <a:t>1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x=k</a:t>
                </a:r>
                <a:r>
                  <a:rPr lang="en-US" altLang="zh-CN" b="1" baseline="-25000" dirty="0">
                    <a:latin typeface="+mn-ea"/>
                  </a:rPr>
                  <a:t>2 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，从而有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	y=k</a:t>
                </a:r>
                <a:r>
                  <a:rPr lang="en-US" altLang="zh-CN" b="1" baseline="-25000" dirty="0">
                    <a:latin typeface="+mn-ea"/>
                  </a:rPr>
                  <a:t>1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2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，即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1</a:t>
                </a:r>
                <a:r>
                  <a:rPr lang="en-US" altLang="zh-CN" b="1" dirty="0">
                    <a:latin typeface="+mn-ea"/>
                  </a:rPr>
                  <a:t>=k</a:t>
                </a:r>
                <a:r>
                  <a:rPr lang="en-US" altLang="zh-CN" b="1" baseline="-25000" dirty="0">
                    <a:latin typeface="+mn-ea"/>
                  </a:rPr>
                  <a:t>2</a:t>
                </a:r>
                <a:r>
                  <a:rPr lang="en-US" altLang="zh-CN" b="1" dirty="0">
                    <a:latin typeface="+mn-ea"/>
                  </a:rPr>
                  <a:t>=1 </a:t>
                </a:r>
                <a:r>
                  <a:rPr lang="zh-CN" altLang="en-US" b="1" dirty="0">
                    <a:latin typeface="+mn-ea"/>
                  </a:rPr>
                  <a:t>。于是有</a:t>
                </a:r>
                <a:r>
                  <a:rPr lang="en-US" altLang="zh-CN" b="1" dirty="0">
                    <a:latin typeface="+mn-ea"/>
                  </a:rPr>
                  <a:t>x=y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即“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|”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具有反对称性</a:t>
                </a:r>
                <a:r>
                  <a:rPr lang="zh-CN" altLang="en-US" b="1" dirty="0">
                    <a:latin typeface="+mn-ea"/>
                  </a:rPr>
                  <a:t>；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（</a:t>
                </a:r>
                <a:r>
                  <a:rPr lang="en-US" altLang="zh-CN" b="1" dirty="0">
                    <a:latin typeface="+mn-ea"/>
                  </a:rPr>
                  <a:t>3</a:t>
                </a:r>
                <a:r>
                  <a:rPr lang="zh-CN" altLang="en-US" b="1" dirty="0">
                    <a:latin typeface="+mn-ea"/>
                  </a:rPr>
                  <a:t>）传递性    对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s-ES" altLang="zh-CN" b="1" dirty="0">
                    <a:latin typeface="+mn-ea"/>
                  </a:rPr>
                  <a:t>x∈Z</a:t>
                </a:r>
                <a:r>
                  <a:rPr lang="es-ES" altLang="zh-CN" b="1" baseline="30000" dirty="0">
                    <a:latin typeface="+mn-ea"/>
                  </a:rPr>
                  <a:t>+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s-ES" altLang="zh-CN" b="1" dirty="0">
                    <a:latin typeface="+mn-ea"/>
                  </a:rPr>
                  <a:t>y∈Z</a:t>
                </a:r>
                <a:r>
                  <a:rPr lang="es-ES" altLang="zh-CN" b="1" baseline="30000" dirty="0">
                    <a:latin typeface="+mn-ea"/>
                  </a:rPr>
                  <a:t>+ 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s-ES" altLang="zh-CN" b="1" dirty="0">
                    <a:latin typeface="+mn-ea"/>
                  </a:rPr>
                  <a:t>z∈Z</a:t>
                </a:r>
                <a:r>
                  <a:rPr lang="es-ES" altLang="zh-CN" b="1" baseline="30000" dirty="0">
                    <a:latin typeface="+mn-ea"/>
                  </a:rPr>
                  <a:t>+ </a:t>
                </a:r>
                <a:r>
                  <a:rPr lang="zh-CN" altLang="en-US" b="1" dirty="0">
                    <a:latin typeface="+mn-ea"/>
                  </a:rPr>
                  <a:t>，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             如果 </a:t>
                </a:r>
                <a:r>
                  <a:rPr lang="en-US" altLang="zh-CN" b="1" dirty="0" err="1">
                    <a:latin typeface="+mn-ea"/>
                  </a:rPr>
                  <a:t>x|y</a:t>
                </a:r>
                <a:r>
                  <a:rPr lang="zh-CN" altLang="en-US" b="1" dirty="0">
                    <a:latin typeface="+mn-ea"/>
                  </a:rPr>
                  <a:t>且</a:t>
                </a:r>
                <a:r>
                  <a:rPr lang="en-US" altLang="zh-CN" b="1" dirty="0" err="1">
                    <a:latin typeface="+mn-ea"/>
                  </a:rPr>
                  <a:t>y|z</a:t>
                </a:r>
                <a:r>
                  <a:rPr lang="zh-CN" altLang="en-US" b="1" dirty="0">
                    <a:latin typeface="+mn-ea"/>
                  </a:rPr>
                  <a:t>，则存在正整数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3</a:t>
                </a:r>
                <a:r>
                  <a:rPr lang="zh-CN" altLang="zh-CN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4 </a:t>
                </a:r>
                <a:r>
                  <a:rPr lang="zh-CN" altLang="en-US" b="1" dirty="0">
                    <a:latin typeface="+mn-ea"/>
                  </a:rPr>
                  <a:t>，使得</a:t>
                </a:r>
                <a:r>
                  <a:rPr lang="en-US" altLang="zh-CN" b="1" dirty="0">
                    <a:latin typeface="+mn-ea"/>
                  </a:rPr>
                  <a:t>y= k</a:t>
                </a:r>
                <a:r>
                  <a:rPr lang="en-US" altLang="zh-CN" b="1" baseline="-25000" dirty="0">
                    <a:latin typeface="+mn-ea"/>
                  </a:rPr>
                  <a:t>3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，</a:t>
                </a:r>
                <a:r>
                  <a:rPr lang="en-US" altLang="zh-CN" b="1" dirty="0">
                    <a:latin typeface="+mn-ea"/>
                  </a:rPr>
                  <a:t>z= k</a:t>
                </a:r>
                <a:r>
                  <a:rPr lang="en-US" altLang="zh-CN" b="1" baseline="-25000" dirty="0">
                    <a:latin typeface="+mn-ea"/>
                  </a:rPr>
                  <a:t>4</a:t>
                </a:r>
                <a:r>
                  <a:rPr lang="en-US" altLang="zh-CN" b="1" dirty="0">
                    <a:latin typeface="+mn-ea"/>
                  </a:rPr>
                  <a:t>y</a:t>
                </a:r>
                <a:r>
                  <a:rPr lang="zh-CN" altLang="en-US" b="1" dirty="0">
                    <a:latin typeface="+mn-ea"/>
                  </a:rPr>
                  <a:t>，从而有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	z=k</a:t>
                </a:r>
                <a:r>
                  <a:rPr lang="en-US" altLang="zh-CN" b="1" baseline="-25000" dirty="0">
                    <a:latin typeface="+mn-ea"/>
                  </a:rPr>
                  <a:t>4</a:t>
                </a:r>
                <a:r>
                  <a:rPr lang="en-US" altLang="zh-CN" b="1" dirty="0">
                    <a:latin typeface="+mn-ea"/>
                  </a:rPr>
                  <a:t>k</a:t>
                </a:r>
                <a:r>
                  <a:rPr lang="en-US" altLang="zh-CN" b="1" baseline="-25000" dirty="0">
                    <a:latin typeface="+mn-ea"/>
                  </a:rPr>
                  <a:t>3</a:t>
                </a:r>
                <a:r>
                  <a:rPr lang="en-US" altLang="zh-CN" b="1" dirty="0">
                    <a:latin typeface="+mn-ea"/>
                  </a:rPr>
                  <a:t>x</a:t>
                </a:r>
                <a:r>
                  <a:rPr lang="zh-CN" altLang="en-US" b="1" dirty="0">
                    <a:latin typeface="+mn-ea"/>
                  </a:rPr>
                  <a:t>，即</a:t>
                </a:r>
                <a:r>
                  <a:rPr lang="en-US" altLang="zh-CN" b="1" dirty="0" err="1">
                    <a:latin typeface="+mn-ea"/>
                  </a:rPr>
                  <a:t>x|z</a:t>
                </a:r>
                <a:r>
                  <a:rPr lang="zh-CN" altLang="en-US" b="1" dirty="0">
                    <a:latin typeface="+mn-ea"/>
                  </a:rPr>
                  <a:t> ，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从而“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|”</a:t>
                </a:r>
                <a:r>
                  <a:rPr lang="zh-CN" altLang="en-US" b="1" dirty="0">
                    <a:solidFill>
                      <a:srgbClr val="3333FF"/>
                    </a:solidFill>
                    <a:latin typeface="+mn-ea"/>
                  </a:rPr>
                  <a:t>具有传递性</a:t>
                </a:r>
                <a:r>
                  <a:rPr lang="zh-CN" altLang="en-US" b="1" dirty="0">
                    <a:latin typeface="+mn-ea"/>
                  </a:rPr>
                  <a:t>。</a:t>
                </a:r>
                <a:endParaRPr lang="en-US" altLang="zh-CN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+mn-ea"/>
                  </a:rPr>
                  <a:t> </a:t>
                </a:r>
                <a:r>
                  <a:rPr lang="zh-CN" altLang="zh-CN" b="1" dirty="0">
                    <a:latin typeface="+mn-ea"/>
                  </a:rPr>
                  <a:t>综上所述，“</a:t>
                </a:r>
                <a:r>
                  <a:rPr lang="en-US" altLang="zh-CN" b="1" dirty="0">
                    <a:latin typeface="+mn-ea"/>
                  </a:rPr>
                  <a:t>|”</a:t>
                </a:r>
                <a:r>
                  <a:rPr lang="zh-CN" altLang="zh-CN" b="1" dirty="0">
                    <a:latin typeface="+mn-ea"/>
                  </a:rPr>
                  <a:t>是偏序关系。</a:t>
                </a:r>
                <a:endParaRPr lang="zh-CN" altLang="en-US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724424" name="矩形 1724423">
                <a:extLst>
                  <a:ext uri="{FF2B5EF4-FFF2-40B4-BE49-F238E27FC236}">
                    <a16:creationId xmlns:a16="http://schemas.microsoft.com/office/drawing/2014/main" id="{6F5B463D-0EF5-42BC-9DE5-459AB08E5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5" y="1600994"/>
                <a:ext cx="11353800" cy="5013039"/>
              </a:xfrm>
              <a:prstGeom prst="rect">
                <a:avLst/>
              </a:prstGeom>
              <a:blipFill>
                <a:blip r:embed="rId6"/>
                <a:stretch>
                  <a:fillRect l="-805" b="-1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24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24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24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24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24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24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24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24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24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>
            <a:extLst>
              <a:ext uri="{FF2B5EF4-FFF2-40B4-BE49-F238E27FC236}">
                <a16:creationId xmlns:a16="http://schemas.microsoft.com/office/drawing/2014/main" id="{33DED699-5C71-4592-82E8-E913B5127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5.16</a:t>
            </a:r>
            <a:endParaRPr lang="zh-CN" altLang="en-US" dirty="0"/>
          </a:p>
        </p:txBody>
      </p:sp>
      <p:sp>
        <p:nvSpPr>
          <p:cNvPr id="1725443" name="Rectangle 3">
            <a:extLst>
              <a:ext uri="{FF2B5EF4-FFF2-40B4-BE49-F238E27FC236}">
                <a16:creationId xmlns:a16="http://schemas.microsoft.com/office/drawing/2014/main" id="{1EF0E3FB-2EA8-4BAC-A6E9-7A9A112A2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775" y="962248"/>
            <a:ext cx="11353800" cy="49350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5.16  </a:t>
            </a:r>
            <a:r>
              <a:rPr lang="zh-CN" altLang="en-US" dirty="0"/>
              <a:t>试写出制作四川麻婆豆腐的任务集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{1,2,3,4,5,6}</a:t>
            </a:r>
            <a:r>
              <a:rPr lang="zh-CN" altLang="en-US" dirty="0"/>
              <a:t>上的关系</a:t>
            </a:r>
            <a:r>
              <a:rPr lang="en-US" altLang="zh-CN" dirty="0"/>
              <a:t>R</a:t>
            </a:r>
            <a:r>
              <a:rPr lang="zh-CN" altLang="en-US" dirty="0"/>
              <a:t>中的元素，并画出它的关系图。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解</a:t>
            </a:r>
            <a:r>
              <a:rPr lang="zh-CN" altLang="zh-CN" dirty="0"/>
              <a:t> 根据</a:t>
            </a:r>
            <a:r>
              <a:rPr lang="en-US" altLang="zh-CN" dirty="0"/>
              <a:t>R</a:t>
            </a:r>
            <a:r>
              <a:rPr lang="zh-CN" altLang="zh-CN" dirty="0"/>
              <a:t>的定义，有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R</a:t>
            </a:r>
            <a:r>
              <a:rPr lang="zh-CN" altLang="zh-CN" dirty="0"/>
              <a:t>＝</a:t>
            </a:r>
            <a:r>
              <a:rPr lang="en-US" altLang="zh-CN" dirty="0"/>
              <a:t>{&lt;1,1&gt;,&lt;2,2&gt;,…,&lt;6,6&gt;,&lt;1,4&gt;,&lt;1,6&gt;,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&lt;2,5&gt;,&lt;2,6&gt;, &lt;3,5&gt;,&lt;3,6&gt;,&lt;4,6&gt;,&lt;5,6&gt;}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其关系图如</a:t>
            </a:r>
            <a:r>
              <a:rPr lang="zh-CN" altLang="en-US" dirty="0"/>
              <a:t>右图</a:t>
            </a:r>
            <a:r>
              <a:rPr lang="zh-CN" altLang="zh-CN" dirty="0"/>
              <a:t>所示。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A2FDD07-B8D9-4454-9357-366B09C5D03A}"/>
              </a:ext>
            </a:extLst>
          </p:cNvPr>
          <p:cNvGrpSpPr/>
          <p:nvPr/>
        </p:nvGrpSpPr>
        <p:grpSpPr>
          <a:xfrm>
            <a:off x="7623175" y="1981994"/>
            <a:ext cx="3809118" cy="3762946"/>
            <a:chOff x="7623175" y="1981994"/>
            <a:chExt cx="3809118" cy="37629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61897C1-7775-4B7D-9A60-82C092D4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175" y="1981994"/>
              <a:ext cx="3809118" cy="3762946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4D407B4-4F19-4C4E-88F4-DF652869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0591" y="5258594"/>
              <a:ext cx="1097720" cy="4244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544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>
            <a:extLst>
              <a:ext uri="{FF2B5EF4-FFF2-40B4-BE49-F238E27FC236}">
                <a16:creationId xmlns:a16="http://schemas.microsoft.com/office/drawing/2014/main" id="{2BE43C90-F6A7-4D24-8DFF-8B117C6A9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41" y="229394"/>
            <a:ext cx="8066367" cy="585923"/>
          </a:xfrm>
        </p:spPr>
        <p:txBody>
          <a:bodyPr/>
          <a:lstStyle/>
          <a:p>
            <a:pPr eaLnBrk="1" hangingPunct="1"/>
            <a:r>
              <a:rPr lang="zh-CN" altLang="en-US" dirty="0"/>
              <a:t>哈斯图</a:t>
            </a:r>
          </a:p>
        </p:txBody>
      </p:sp>
      <p:sp>
        <p:nvSpPr>
          <p:cNvPr id="1727491" name="Rectangle 3">
            <a:extLst>
              <a:ext uri="{FF2B5EF4-FFF2-40B4-BE49-F238E27FC236}">
                <a16:creationId xmlns:a16="http://schemas.microsoft.com/office/drawing/2014/main" id="{4B95CE44-AC0F-474C-A7E6-34F9B6B39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6075" y="2333742"/>
            <a:ext cx="11506199" cy="3094126"/>
          </a:xfrm>
        </p:spPr>
        <p:txBody>
          <a:bodyPr/>
          <a:lstStyle/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如果已知</a:t>
            </a:r>
            <a:r>
              <a:rPr lang="en-US" altLang="zh-CN" dirty="0"/>
              <a:t>R</a:t>
            </a:r>
            <a:r>
              <a:rPr lang="zh-CN" altLang="en-US" dirty="0"/>
              <a:t>是偏序关系，那么它的关系图一定具有如下特点：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）每个结点都有自环</a:t>
            </a:r>
            <a:r>
              <a:rPr lang="zh-CN" altLang="en-US" dirty="0">
                <a:solidFill>
                  <a:srgbClr val="C00000"/>
                </a:solidFill>
              </a:rPr>
              <a:t>（自反性）</a:t>
            </a:r>
            <a:r>
              <a:rPr lang="zh-CN" altLang="en-US" dirty="0"/>
              <a:t>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）任意两个结点要么有且仅有一条边相连，要么没有边相连</a:t>
            </a:r>
            <a:r>
              <a:rPr lang="zh-CN" altLang="en-US" dirty="0">
                <a:solidFill>
                  <a:srgbClr val="C00000"/>
                </a:solidFill>
              </a:rPr>
              <a:t>（反对称性）</a:t>
            </a:r>
            <a:r>
              <a:rPr lang="zh-CN" altLang="en-US" dirty="0"/>
              <a:t>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）如果元素</a:t>
            </a:r>
            <a:r>
              <a:rPr lang="en-US" altLang="zh-CN" dirty="0"/>
              <a:t>a</a:t>
            </a:r>
            <a:r>
              <a:rPr lang="zh-CN" altLang="en-US" dirty="0"/>
              <a:t>到元素</a:t>
            </a:r>
            <a:r>
              <a:rPr lang="en-US" altLang="zh-CN" dirty="0"/>
              <a:t>b</a:t>
            </a:r>
            <a:r>
              <a:rPr lang="zh-CN" altLang="en-US" dirty="0"/>
              <a:t>有边相连，元素</a:t>
            </a:r>
            <a:r>
              <a:rPr lang="en-US" altLang="zh-CN" dirty="0"/>
              <a:t>b</a:t>
            </a:r>
            <a:r>
              <a:rPr lang="zh-CN" altLang="en-US" dirty="0"/>
              <a:t>到元素</a:t>
            </a:r>
            <a:r>
              <a:rPr lang="en-US" altLang="zh-CN" dirty="0"/>
              <a:t>c</a:t>
            </a:r>
            <a:r>
              <a:rPr lang="zh-CN" altLang="en-US" dirty="0"/>
              <a:t>有边相连，则元素</a:t>
            </a:r>
            <a:r>
              <a:rPr lang="en-US" altLang="zh-CN" dirty="0"/>
              <a:t>a</a:t>
            </a:r>
            <a:r>
              <a:rPr lang="zh-CN" altLang="en-US" dirty="0"/>
              <a:t>到元素</a:t>
            </a:r>
            <a:r>
              <a:rPr lang="en-US" altLang="zh-CN" dirty="0"/>
              <a:t>c</a:t>
            </a:r>
            <a:r>
              <a:rPr lang="zh-CN" altLang="en-US" dirty="0"/>
              <a:t>必然有边相连</a:t>
            </a:r>
            <a:r>
              <a:rPr lang="zh-CN" altLang="en-US" dirty="0">
                <a:solidFill>
                  <a:srgbClr val="C00000"/>
                </a:solidFill>
              </a:rPr>
              <a:t>（传递性）</a:t>
            </a:r>
            <a:r>
              <a:rPr lang="zh-CN" altLang="en-US" dirty="0"/>
              <a:t>。</a:t>
            </a:r>
          </a:p>
        </p:txBody>
      </p:sp>
      <p:sp>
        <p:nvSpPr>
          <p:cNvPr id="4" name="Text Box 556">
            <a:extLst>
              <a:ext uri="{FF2B5EF4-FFF2-40B4-BE49-F238E27FC236}">
                <a16:creationId xmlns:a16="http://schemas.microsoft.com/office/drawing/2014/main" id="{1E8D850E-145E-4C67-9BFF-92AEB627D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281568"/>
            <a:ext cx="8066367" cy="585923"/>
          </a:xfrm>
          <a:prstGeom prst="rect">
            <a:avLst/>
          </a:prstGeom>
          <a:solidFill>
            <a:srgbClr val="1157AB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是偏序关系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 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同时具有自反性、反对称性和传递性。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2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7491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>
            <a:extLst>
              <a:ext uri="{FF2B5EF4-FFF2-40B4-BE49-F238E27FC236}">
                <a16:creationId xmlns:a16="http://schemas.microsoft.com/office/drawing/2014/main" id="{2BE43C90-F6A7-4D24-8DFF-8B117C6A93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41" y="229394"/>
            <a:ext cx="8066367" cy="585923"/>
          </a:xfrm>
        </p:spPr>
        <p:txBody>
          <a:bodyPr/>
          <a:lstStyle/>
          <a:p>
            <a:pPr eaLnBrk="1" hangingPunct="1"/>
            <a:r>
              <a:rPr lang="zh-CN" altLang="en-US" dirty="0"/>
              <a:t>哈斯图</a:t>
            </a:r>
          </a:p>
        </p:txBody>
      </p:sp>
      <p:sp>
        <p:nvSpPr>
          <p:cNvPr id="1727491" name="Rectangle 3">
            <a:extLst>
              <a:ext uri="{FF2B5EF4-FFF2-40B4-BE49-F238E27FC236}">
                <a16:creationId xmlns:a16="http://schemas.microsoft.com/office/drawing/2014/main" id="{4B95CE44-AC0F-474C-A7E6-34F9B6B39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0602" y="1972058"/>
            <a:ext cx="11506199" cy="450573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）用</a:t>
            </a:r>
            <a:r>
              <a:rPr lang="zh-CN" altLang="en-US" dirty="0">
                <a:solidFill>
                  <a:srgbClr val="0000CC"/>
                </a:solidFill>
              </a:rPr>
              <a:t>小圆圈或点表示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zh-CN" altLang="en-US" dirty="0">
                <a:solidFill>
                  <a:srgbClr val="0000CC"/>
                </a:solidFill>
              </a:rPr>
              <a:t>中的元素</a:t>
            </a:r>
            <a:r>
              <a:rPr lang="zh-CN" altLang="en-US" dirty="0"/>
              <a:t>，省掉关系图中所有的环；              </a:t>
            </a:r>
            <a:r>
              <a:rPr lang="zh-CN" altLang="en-US" dirty="0">
                <a:solidFill>
                  <a:srgbClr val="C00000"/>
                </a:solidFill>
              </a:rPr>
              <a:t>（因自反性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）对任意</a:t>
            </a:r>
            <a:r>
              <a:rPr lang="en-US" altLang="zh-CN" dirty="0" err="1"/>
              <a:t>x,y∈A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00CC"/>
                </a:solidFill>
              </a:rPr>
              <a:t>若</a:t>
            </a:r>
            <a:r>
              <a:rPr lang="en-US" altLang="zh-CN" dirty="0">
                <a:solidFill>
                  <a:srgbClr val="0000CC"/>
                </a:solidFill>
              </a:rPr>
              <a:t>x</a:t>
            </a:r>
            <a:r>
              <a:rPr lang="zh-CN" altLang="en-US" dirty="0">
                <a:solidFill>
                  <a:srgbClr val="0000CC"/>
                </a:solidFill>
              </a:rPr>
              <a:t>＜</a:t>
            </a:r>
            <a:r>
              <a:rPr lang="en-US" altLang="zh-CN" dirty="0">
                <a:solidFill>
                  <a:srgbClr val="0000CC"/>
                </a:solidFill>
              </a:rPr>
              <a:t>y</a:t>
            </a:r>
            <a:r>
              <a:rPr lang="zh-CN" altLang="en-US" dirty="0">
                <a:solidFill>
                  <a:srgbClr val="0000CC"/>
                </a:solidFill>
              </a:rPr>
              <a:t>，则将</a:t>
            </a:r>
            <a:r>
              <a:rPr lang="en-US" altLang="zh-CN" dirty="0">
                <a:solidFill>
                  <a:srgbClr val="0000CC"/>
                </a:solidFill>
              </a:rPr>
              <a:t>x</a:t>
            </a:r>
            <a:r>
              <a:rPr lang="zh-CN" altLang="en-US" dirty="0">
                <a:solidFill>
                  <a:srgbClr val="0000CC"/>
                </a:solidFill>
              </a:rPr>
              <a:t>画在</a:t>
            </a:r>
            <a:r>
              <a:rPr lang="en-US" altLang="zh-CN" dirty="0">
                <a:solidFill>
                  <a:srgbClr val="0000CC"/>
                </a:solidFill>
              </a:rPr>
              <a:t>y</a:t>
            </a:r>
            <a:r>
              <a:rPr lang="zh-CN" altLang="en-US" dirty="0">
                <a:solidFill>
                  <a:srgbClr val="0000CC"/>
                </a:solidFill>
              </a:rPr>
              <a:t>的下方，</a:t>
            </a:r>
            <a:r>
              <a:rPr lang="zh-CN" altLang="en-US" dirty="0"/>
              <a:t>可省掉关系图中所有边的箭头；</a:t>
            </a:r>
            <a:endParaRPr lang="en-US" altLang="zh-CN" dirty="0"/>
          </a:p>
          <a:p>
            <a:pPr marL="0" indent="0" algn="r">
              <a:lnSpc>
                <a:spcPct val="150000"/>
              </a:lnSpc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（因反对称性）</a:t>
            </a:r>
          </a:p>
          <a:p>
            <a:pPr marL="0" indent="0" algn="dist">
              <a:lnSpc>
                <a:spcPct val="150000"/>
              </a:lnSpc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）对任意</a:t>
            </a:r>
            <a:r>
              <a:rPr lang="en-US" altLang="zh-CN" dirty="0" err="1"/>
              <a:t>x,y∈A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00CC"/>
                </a:solidFill>
              </a:rPr>
              <a:t>若</a:t>
            </a:r>
            <a:r>
              <a:rPr lang="en-US" altLang="zh-CN" dirty="0">
                <a:solidFill>
                  <a:srgbClr val="0000CC"/>
                </a:solidFill>
              </a:rPr>
              <a:t>x</a:t>
            </a:r>
            <a:r>
              <a:rPr lang="zh-CN" altLang="en-US" dirty="0">
                <a:solidFill>
                  <a:srgbClr val="0000CC"/>
                </a:solidFill>
              </a:rPr>
              <a:t>＜</a:t>
            </a:r>
            <a:r>
              <a:rPr lang="en-US" altLang="zh-CN" dirty="0">
                <a:solidFill>
                  <a:srgbClr val="0000CC"/>
                </a:solidFill>
              </a:rPr>
              <a:t>y</a:t>
            </a:r>
            <a:r>
              <a:rPr lang="zh-CN" altLang="en-US" dirty="0">
                <a:solidFill>
                  <a:srgbClr val="0000CC"/>
                </a:solidFill>
              </a:rPr>
              <a:t>，且不存在</a:t>
            </a:r>
            <a:r>
              <a:rPr lang="en-US" altLang="zh-CN" dirty="0" err="1">
                <a:solidFill>
                  <a:srgbClr val="0000CC"/>
                </a:solidFill>
              </a:rPr>
              <a:t>z∈A</a:t>
            </a:r>
            <a:r>
              <a:rPr lang="zh-CN" altLang="en-US" dirty="0">
                <a:solidFill>
                  <a:srgbClr val="0000CC"/>
                </a:solidFill>
              </a:rPr>
              <a:t>，使得</a:t>
            </a:r>
            <a:r>
              <a:rPr lang="en-US" altLang="zh-CN" dirty="0">
                <a:solidFill>
                  <a:srgbClr val="0000CC"/>
                </a:solidFill>
              </a:rPr>
              <a:t>x</a:t>
            </a:r>
            <a:r>
              <a:rPr lang="zh-CN" altLang="en-US" dirty="0">
                <a:solidFill>
                  <a:srgbClr val="0000CC"/>
                </a:solidFill>
              </a:rPr>
              <a:t>＜</a:t>
            </a:r>
            <a:r>
              <a:rPr lang="en-US" altLang="zh-CN" dirty="0">
                <a:solidFill>
                  <a:srgbClr val="0000CC"/>
                </a:solidFill>
              </a:rPr>
              <a:t>z, z</a:t>
            </a:r>
            <a:r>
              <a:rPr lang="zh-CN" altLang="en-US" dirty="0">
                <a:solidFill>
                  <a:srgbClr val="0000CC"/>
                </a:solidFill>
              </a:rPr>
              <a:t>＜</a:t>
            </a:r>
            <a:r>
              <a:rPr lang="en-US" altLang="zh-CN" dirty="0">
                <a:solidFill>
                  <a:srgbClr val="0000CC"/>
                </a:solidFill>
              </a:rPr>
              <a:t>y</a:t>
            </a:r>
            <a:r>
              <a:rPr lang="zh-CN" altLang="en-US" dirty="0">
                <a:solidFill>
                  <a:srgbClr val="0000CC"/>
                </a:solidFill>
              </a:rPr>
              <a:t>，则</a:t>
            </a:r>
            <a:r>
              <a:rPr lang="en-US" altLang="zh-CN" dirty="0">
                <a:solidFill>
                  <a:srgbClr val="0000CC"/>
                </a:solidFill>
              </a:rPr>
              <a:t>x</a:t>
            </a:r>
            <a:r>
              <a:rPr lang="zh-CN" altLang="en-US" dirty="0">
                <a:solidFill>
                  <a:srgbClr val="0000CC"/>
                </a:solidFill>
              </a:rPr>
              <a:t>与</a:t>
            </a:r>
            <a:r>
              <a:rPr lang="en-US" altLang="zh-CN" dirty="0">
                <a:solidFill>
                  <a:srgbClr val="0000CC"/>
                </a:solidFill>
              </a:rPr>
              <a:t>y</a:t>
            </a:r>
            <a:r>
              <a:rPr lang="zh-CN" altLang="en-US" dirty="0">
                <a:solidFill>
                  <a:srgbClr val="0000CC"/>
                </a:solidFill>
              </a:rPr>
              <a:t>之间用一条线相连，</a:t>
            </a:r>
            <a:r>
              <a:rPr lang="zh-CN" altLang="en-US" dirty="0"/>
              <a:t>否则无线相连。                                                            </a:t>
            </a:r>
            <a:r>
              <a:rPr lang="zh-CN" altLang="en-US" dirty="0">
                <a:solidFill>
                  <a:srgbClr val="C00000"/>
                </a:solidFill>
              </a:rPr>
              <a:t>（因传递性）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533507" indent="-533507">
              <a:spcBef>
                <a:spcPct val="50000"/>
              </a:spcBef>
              <a:buClr>
                <a:srgbClr val="800080"/>
              </a:buClr>
              <a:buFont typeface="Wingdings" panose="05000000000000000000" pitchFamily="2" charset="2"/>
              <a:buAutoNum type="arabicPeriod"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zh-CN" dirty="0"/>
              <a:t>按照（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,</a:t>
            </a: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）和（</a:t>
            </a:r>
            <a:r>
              <a:rPr lang="en-US" altLang="zh-CN" dirty="0"/>
              <a:t>3</a:t>
            </a:r>
            <a:r>
              <a:rPr lang="zh-CN" altLang="zh-CN" dirty="0"/>
              <a:t>）作成的图被称为</a:t>
            </a:r>
            <a:r>
              <a:rPr lang="en-US" altLang="zh-CN" dirty="0"/>
              <a:t>R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3333FF"/>
                </a:solidFill>
              </a:rPr>
              <a:t>哈斯图（</a:t>
            </a:r>
            <a:r>
              <a:rPr lang="en-US" altLang="zh-CN" dirty="0" err="1">
                <a:solidFill>
                  <a:srgbClr val="3333FF"/>
                </a:solidFill>
              </a:rPr>
              <a:t>Hasse</a:t>
            </a:r>
            <a:r>
              <a:rPr lang="zh-CN" altLang="zh-CN" dirty="0">
                <a:solidFill>
                  <a:srgbClr val="3333FF"/>
                </a:solidFill>
              </a:rPr>
              <a:t>图）</a:t>
            </a:r>
            <a:r>
              <a:rPr lang="zh-CN" altLang="zh-CN" dirty="0"/>
              <a:t>。</a:t>
            </a:r>
          </a:p>
          <a:p>
            <a:pPr marL="533507" indent="-533507">
              <a:spcBef>
                <a:spcPct val="50000"/>
              </a:spcBef>
              <a:buClr>
                <a:srgbClr val="800080"/>
              </a:buClr>
              <a:buFont typeface="Wingdings" panose="05000000000000000000" pitchFamily="2" charset="2"/>
              <a:buAutoNum type="arabicPeriod"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6197FC-03FA-4CB6-802F-E4D63FA57F67}"/>
              </a:ext>
            </a:extLst>
          </p:cNvPr>
          <p:cNvSpPr/>
          <p:nvPr/>
        </p:nvSpPr>
        <p:spPr>
          <a:xfrm>
            <a:off x="384175" y="1162855"/>
            <a:ext cx="1097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如果</a:t>
            </a:r>
            <a:r>
              <a:rPr lang="en-US" altLang="zh-CN" b="1" kern="100" dirty="0">
                <a:latin typeface="+mn-ea"/>
              </a:rPr>
              <a:t>A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上的关系</a:t>
            </a: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是偏序关系，那么可以按照下面的方式简化它的关系图。</a:t>
            </a:r>
            <a:endParaRPr lang="zh-CN" altLang="en-US" b="1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93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2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2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7491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>
            <a:extLst>
              <a:ext uri="{FF2B5EF4-FFF2-40B4-BE49-F238E27FC236}">
                <a16:creationId xmlns:a16="http://schemas.microsoft.com/office/drawing/2014/main" id="{08F20FCE-7E33-4F94-AF0D-AED5DA191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5.17</a:t>
            </a:r>
            <a:endParaRPr lang="zh-CN" altLang="en-US" dirty="0"/>
          </a:p>
        </p:txBody>
      </p:sp>
      <p:sp>
        <p:nvSpPr>
          <p:cNvPr id="1728515" name="Rectangle 3">
            <a:extLst>
              <a:ext uri="{FF2B5EF4-FFF2-40B4-BE49-F238E27FC236}">
                <a16:creationId xmlns:a16="http://schemas.microsoft.com/office/drawing/2014/main" id="{DB6113F4-FE0B-4587-969E-0D138784E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9660" y="1044576"/>
            <a:ext cx="8066367" cy="725656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5.17   </a:t>
            </a:r>
            <a:r>
              <a:rPr lang="zh-CN" altLang="zh-CN" dirty="0"/>
              <a:t>画出例</a:t>
            </a:r>
            <a:r>
              <a:rPr lang="en-US" altLang="zh-CN" dirty="0"/>
              <a:t>5.16</a:t>
            </a:r>
            <a:r>
              <a:rPr lang="zh-CN" altLang="zh-CN" dirty="0"/>
              <a:t>中关系</a:t>
            </a:r>
            <a:r>
              <a:rPr lang="en-US" altLang="zh-CN" dirty="0"/>
              <a:t>R</a:t>
            </a:r>
            <a:r>
              <a:rPr lang="zh-CN" altLang="zh-CN" dirty="0"/>
              <a:t>的哈斯图。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9CF7C7-7EC7-4A80-9A94-E1D5C5BD7E0B}"/>
              </a:ext>
            </a:extLst>
          </p:cNvPr>
          <p:cNvSpPr/>
          <p:nvPr/>
        </p:nvSpPr>
        <p:spPr>
          <a:xfrm>
            <a:off x="-52327" y="1897456"/>
            <a:ext cx="6314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7970" algn="just">
              <a:spcAft>
                <a:spcPts val="0"/>
              </a:spcAft>
              <a:tabLst>
                <a:tab pos="1495425" algn="l"/>
                <a:tab pos="1847850" algn="l"/>
              </a:tabLst>
            </a:pPr>
            <a:r>
              <a:rPr lang="zh-CN" altLang="zh-CN" b="1" kern="100" dirty="0">
                <a:solidFill>
                  <a:srgbClr val="C00000"/>
                </a:solidFill>
                <a:latin typeface="+mn-ea"/>
              </a:rPr>
              <a:t>解</a:t>
            </a:r>
            <a:r>
              <a:rPr lang="en-US" altLang="zh-CN" b="1" kern="100" dirty="0">
                <a:latin typeface="+mn-ea"/>
              </a:rPr>
              <a:t>  </a:t>
            </a:r>
            <a:r>
              <a:rPr lang="zh-CN" altLang="zh-CN" b="1" kern="100" dirty="0">
                <a:latin typeface="+mn-ea"/>
              </a:rPr>
              <a:t>例</a:t>
            </a:r>
            <a:r>
              <a:rPr lang="en-US" altLang="zh-CN" b="1" kern="100" dirty="0">
                <a:latin typeface="+mn-ea"/>
              </a:rPr>
              <a:t>5.16</a:t>
            </a:r>
            <a:r>
              <a:rPr lang="zh-CN" altLang="zh-CN" b="1" kern="100" dirty="0">
                <a:latin typeface="+mn-ea"/>
              </a:rPr>
              <a:t>中关系</a:t>
            </a:r>
            <a:r>
              <a:rPr lang="en-US" altLang="zh-CN" b="1" kern="100" dirty="0">
                <a:latin typeface="+mn-ea"/>
              </a:rPr>
              <a:t>R</a:t>
            </a:r>
            <a:r>
              <a:rPr lang="zh-CN" altLang="zh-CN" b="1" kern="100" dirty="0">
                <a:latin typeface="+mn-ea"/>
              </a:rPr>
              <a:t>的哈斯图如</a:t>
            </a:r>
            <a:r>
              <a:rPr lang="zh-CN" altLang="en-US" b="1" kern="100" dirty="0">
                <a:latin typeface="+mn-ea"/>
              </a:rPr>
              <a:t>右图</a:t>
            </a:r>
            <a:r>
              <a:rPr lang="zh-CN" altLang="zh-CN" b="1" kern="100" dirty="0">
                <a:latin typeface="+mn-ea"/>
              </a:rPr>
              <a:t>所示。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80526B6-8861-45F3-9261-296BA3D90DE8}"/>
              </a:ext>
            </a:extLst>
          </p:cNvPr>
          <p:cNvGrpSpPr/>
          <p:nvPr/>
        </p:nvGrpSpPr>
        <p:grpSpPr>
          <a:xfrm>
            <a:off x="1411758" y="2571066"/>
            <a:ext cx="3386057" cy="3914151"/>
            <a:chOff x="6403975" y="1044576"/>
            <a:chExt cx="3386057" cy="391415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C5AA7B-7840-4645-A50C-F7C8CD71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975" y="1044576"/>
              <a:ext cx="3386057" cy="3880213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1362F55-7A87-4581-9249-38DF6E2C3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4110" y="4417108"/>
              <a:ext cx="1279143" cy="541619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F9169F6-E6C2-4415-8EB5-DA3D7A9842DF}"/>
              </a:ext>
            </a:extLst>
          </p:cNvPr>
          <p:cNvGrpSpPr/>
          <p:nvPr/>
        </p:nvGrpSpPr>
        <p:grpSpPr>
          <a:xfrm>
            <a:off x="7623175" y="1044576"/>
            <a:ext cx="3809118" cy="3762946"/>
            <a:chOff x="7623175" y="1981994"/>
            <a:chExt cx="3809118" cy="376294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2144294-5601-4BB3-9CF5-620E70236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175" y="1981994"/>
              <a:ext cx="3809118" cy="3762946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EB4A31E-28A8-4819-9F04-2A5AFDFA6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0591" y="5258594"/>
              <a:ext cx="1097720" cy="4244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>
            <a:extLst>
              <a:ext uri="{FF2B5EF4-FFF2-40B4-BE49-F238E27FC236}">
                <a16:creationId xmlns:a16="http://schemas.microsoft.com/office/drawing/2014/main" id="{A68E6D41-7211-4A2D-8FD7-B7E360C89E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5.18</a:t>
            </a:r>
            <a:endParaRPr lang="zh-CN" altLang="en-US" dirty="0"/>
          </a:p>
        </p:txBody>
      </p:sp>
      <p:sp>
        <p:nvSpPr>
          <p:cNvPr id="1729539" name="Rectangle 3">
            <a:extLst>
              <a:ext uri="{FF2B5EF4-FFF2-40B4-BE49-F238E27FC236}">
                <a16:creationId xmlns:a16="http://schemas.microsoft.com/office/drawing/2014/main" id="{8287D7DE-D155-452D-9CAA-8C13D5147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67594"/>
            <a:ext cx="11658600" cy="52224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5.18  </a:t>
            </a:r>
            <a:r>
              <a:rPr lang="zh-CN" altLang="zh-CN" dirty="0"/>
              <a:t>设</a:t>
            </a:r>
            <a:r>
              <a:rPr lang="en-US" altLang="zh-CN" dirty="0"/>
              <a:t>A</a:t>
            </a:r>
            <a:r>
              <a:rPr lang="zh-CN" altLang="zh-CN" dirty="0"/>
              <a:t>＝</a:t>
            </a:r>
            <a:r>
              <a:rPr lang="en-US" altLang="zh-CN" dirty="0"/>
              <a:t>{1,2,3,4,6,12}</a:t>
            </a:r>
            <a:r>
              <a:rPr lang="zh-CN" altLang="zh-CN" dirty="0"/>
              <a:t>，“</a:t>
            </a:r>
            <a:r>
              <a:rPr lang="en-US" altLang="zh-CN" dirty="0"/>
              <a:t>≤”</a:t>
            </a:r>
            <a:r>
              <a:rPr lang="zh-CN" altLang="zh-CN" dirty="0"/>
              <a:t>是</a:t>
            </a:r>
            <a:r>
              <a:rPr lang="en-US" altLang="zh-CN" dirty="0"/>
              <a:t>A</a:t>
            </a:r>
            <a:r>
              <a:rPr lang="zh-CN" altLang="zh-CN" dirty="0"/>
              <a:t>上的整除关系</a:t>
            </a:r>
            <a:r>
              <a:rPr lang="en-US" altLang="zh-CN" dirty="0"/>
              <a:t>R</a:t>
            </a:r>
            <a:r>
              <a:rPr lang="zh-CN" altLang="zh-CN" dirty="0"/>
              <a:t>，先写出</a:t>
            </a:r>
            <a:r>
              <a:rPr lang="en-US" altLang="zh-CN" dirty="0"/>
              <a:t>R</a:t>
            </a:r>
            <a:r>
              <a:rPr lang="zh-CN" altLang="zh-CN" dirty="0"/>
              <a:t>中元素，并判定能否画出</a:t>
            </a:r>
            <a:r>
              <a:rPr lang="en-US" altLang="zh-CN" dirty="0"/>
              <a:t>R</a:t>
            </a:r>
            <a:r>
              <a:rPr lang="zh-CN" altLang="zh-CN" dirty="0"/>
              <a:t>的哈斯图。如果能，请画出其哈斯图。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解 </a:t>
            </a:r>
            <a:r>
              <a:rPr lang="zh-CN" altLang="en-US" dirty="0"/>
              <a:t>由题意可得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R</a:t>
            </a:r>
            <a:r>
              <a:rPr lang="zh-CN" altLang="zh-CN" dirty="0"/>
              <a:t>＝</a:t>
            </a:r>
            <a:r>
              <a:rPr lang="en-US" altLang="zh-CN" dirty="0"/>
              <a:t>{&lt;1,1&gt;,&lt;2,2&gt;,…,&lt;12,12&gt;,&lt;1,2&gt;,&lt;1,3&gt;,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&lt;1,4&gt;,&lt;1,6&gt;, &lt;1,12&gt;,&lt;2,4&gt;,&lt;2,6&gt;,&lt;2,12&gt;,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&lt;3,6&gt;,&lt;3,12&gt;,&lt;4,12&gt;,&lt;6,12&gt;}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其哈斯图如</a:t>
            </a:r>
            <a:r>
              <a:rPr lang="zh-CN" altLang="en-US" dirty="0"/>
              <a:t>右图</a:t>
            </a:r>
            <a:r>
              <a:rPr lang="zh-CN" altLang="zh-CN" dirty="0"/>
              <a:t>所示。</a:t>
            </a: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C84035CB-EC12-4491-B479-9B2CA8D68939}"/>
              </a:ext>
            </a:extLst>
          </p:cNvPr>
          <p:cNvSpPr/>
          <p:nvPr/>
        </p:nvSpPr>
        <p:spPr>
          <a:xfrm>
            <a:off x="9604374" y="2058194"/>
            <a:ext cx="1752601" cy="838200"/>
          </a:xfrm>
          <a:prstGeom prst="cloudCallout">
            <a:avLst>
              <a:gd name="adj1" fmla="val -30560"/>
              <a:gd name="adj2" fmla="val 69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最大元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11E37909-6A39-4995-A2F3-3DE515B3A699}"/>
              </a:ext>
            </a:extLst>
          </p:cNvPr>
          <p:cNvSpPr/>
          <p:nvPr/>
        </p:nvSpPr>
        <p:spPr>
          <a:xfrm>
            <a:off x="7657185" y="4953794"/>
            <a:ext cx="1752601" cy="838200"/>
          </a:xfrm>
          <a:prstGeom prst="cloudCallout">
            <a:avLst>
              <a:gd name="adj1" fmla="val 75556"/>
              <a:gd name="adj2" fmla="val 18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最小元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9E452B-7C06-477B-9137-D03C1D7DA678}"/>
              </a:ext>
            </a:extLst>
          </p:cNvPr>
          <p:cNvGrpSpPr/>
          <p:nvPr/>
        </p:nvGrpSpPr>
        <p:grpSpPr>
          <a:xfrm>
            <a:off x="8842375" y="2667794"/>
            <a:ext cx="2205711" cy="3505200"/>
            <a:chOff x="8842375" y="2667794"/>
            <a:chExt cx="2205711" cy="35052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317774F-6C83-4CE8-ACD2-1B453C12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75" y="2667794"/>
              <a:ext cx="2205711" cy="35052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7A14297-9580-444A-9EB7-98FE8130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9674" y="5791994"/>
              <a:ext cx="1028571" cy="342857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2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2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2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2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29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29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9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9539" grpId="0" uiExpand="1" build="p"/>
      <p:bldP spid="4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>
            <a:extLst>
              <a:ext uri="{FF2B5EF4-FFF2-40B4-BE49-F238E27FC236}">
                <a16:creationId xmlns:a16="http://schemas.microsoft.com/office/drawing/2014/main" id="{F4BA3FEC-7A26-4C77-93C2-E1B983630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最大元和最小元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1587" name="Rectangle 3">
                <a:extLst>
                  <a:ext uri="{FF2B5EF4-FFF2-40B4-BE49-F238E27FC236}">
                    <a16:creationId xmlns:a16="http://schemas.microsoft.com/office/drawing/2014/main" id="{D0478552-5A6C-4429-B270-920865F0126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1775" y="991394"/>
                <a:ext cx="11430000" cy="2743199"/>
              </a:xfrm>
            </p:spPr>
            <p:txBody>
              <a:bodyPr>
                <a:normAutofit lnSpcReduction="10000"/>
              </a:bodyPr>
              <a:lstStyle/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5.10 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&lt;A,≤&gt;</a:t>
                </a:r>
                <a:r>
                  <a:rPr lang="zh-CN" altLang="en-US" dirty="0"/>
                  <a:t>是偏序集，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的非空子集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）如果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b∈B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x∈B→x≤b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))=1</a:t>
                </a:r>
                <a:r>
                  <a:rPr lang="zh-CN" altLang="en-US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，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最大元素 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Greatest   </a:t>
                </a:r>
              </a:p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en-US" altLang="zh-CN" dirty="0"/>
                  <a:t>	     Element</a:t>
                </a:r>
                <a:r>
                  <a:rPr lang="zh-CN" altLang="zh-CN" dirty="0"/>
                  <a:t>）</a:t>
                </a:r>
                <a:r>
                  <a:rPr lang="zh-CN" altLang="en-US" dirty="0"/>
                  <a:t>，简称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最大元</a:t>
                </a:r>
                <a:r>
                  <a:rPr lang="zh-CN" altLang="en-US" dirty="0"/>
                  <a:t>；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en-US" altLang="zh-CN" dirty="0">
                    <a:solidFill>
                      <a:srgbClr val="0000CC"/>
                    </a:solidFill>
                  </a:rPr>
                  <a:t>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）如果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b∈B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x∈B→b≤x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))=1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，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最小元素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Smallest Element</a:t>
                </a:r>
                <a:r>
                  <a:rPr lang="zh-CN" altLang="en-US" dirty="0"/>
                  <a:t>），简称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最小元。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31587" name="Rectangle 3">
                <a:extLst>
                  <a:ext uri="{FF2B5EF4-FFF2-40B4-BE49-F238E27FC236}">
                    <a16:creationId xmlns:a16="http://schemas.microsoft.com/office/drawing/2014/main" id="{D0478552-5A6C-4429-B270-920865F01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1775" y="991394"/>
                <a:ext cx="11430000" cy="2743199"/>
              </a:xfrm>
              <a:blipFill>
                <a:blip r:embed="rId5"/>
                <a:stretch>
                  <a:fillRect l="-533" b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838AAFFF-F72A-4B2D-8BFD-1DE03AA245D2}"/>
              </a:ext>
            </a:extLst>
          </p:cNvPr>
          <p:cNvSpPr/>
          <p:nvPr/>
        </p:nvSpPr>
        <p:spPr>
          <a:xfrm>
            <a:off x="5964362" y="3198168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1598" name="矩形 1731597">
                <a:extLst>
                  <a:ext uri="{FF2B5EF4-FFF2-40B4-BE49-F238E27FC236}">
                    <a16:creationId xmlns:a16="http://schemas.microsoft.com/office/drawing/2014/main" id="{A2F2BB1F-2212-40EB-8CB9-30C3B464E4A7}"/>
                  </a:ext>
                </a:extLst>
              </p:cNvPr>
              <p:cNvSpPr/>
              <p:nvPr/>
            </p:nvSpPr>
            <p:spPr>
              <a:xfrm>
                <a:off x="405730" y="3826372"/>
                <a:ext cx="11117263" cy="27964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解题小贴士</a:t>
                </a:r>
                <a:r>
                  <a:rPr lang="en-US" altLang="zh-CN" b="1" dirty="0">
                    <a:latin typeface="+mn-ea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最大元、最小元的求解方法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1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为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的最大元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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b(</a:t>
                </a:r>
                <a:r>
                  <a:rPr lang="en-US" altLang="zh-CN" b="1" dirty="0" err="1">
                    <a:solidFill>
                      <a:schemeClr val="tx1"/>
                    </a:solidFill>
                    <a:latin typeface="+mn-ea"/>
                  </a:rPr>
                  <a:t>b∈B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x(</a:t>
                </a:r>
                <a:r>
                  <a:rPr lang="en-US" altLang="zh-CN" b="1" dirty="0" err="1">
                    <a:solidFill>
                      <a:schemeClr val="tx1"/>
                    </a:solidFill>
                    <a:latin typeface="+mn-ea"/>
                  </a:rPr>
                  <a:t>x∈B→x≤b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))=1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2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的最大元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对应哈斯图的惟一最上端。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3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为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的最小元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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b(</a:t>
                </a:r>
                <a:r>
                  <a:rPr lang="en-US" altLang="zh-CN" b="1" dirty="0" err="1">
                    <a:solidFill>
                      <a:schemeClr val="tx1"/>
                    </a:solidFill>
                    <a:latin typeface="+mn-ea"/>
                  </a:rPr>
                  <a:t>b∈B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x(</a:t>
                </a:r>
                <a:r>
                  <a:rPr lang="en-US" altLang="zh-CN" b="1" dirty="0" err="1">
                    <a:solidFill>
                      <a:schemeClr val="tx1"/>
                    </a:solidFill>
                    <a:latin typeface="+mn-ea"/>
                  </a:rPr>
                  <a:t>x∈B→b≤x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))=1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4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的最小元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对应哈斯图的惟一最下端。</a:t>
                </a:r>
              </a:p>
            </p:txBody>
          </p:sp>
        </mc:Choice>
        <mc:Fallback xmlns="">
          <p:sp>
            <p:nvSpPr>
              <p:cNvPr id="1731598" name="矩形 1731597">
                <a:extLst>
                  <a:ext uri="{FF2B5EF4-FFF2-40B4-BE49-F238E27FC236}">
                    <a16:creationId xmlns:a16="http://schemas.microsoft.com/office/drawing/2014/main" id="{A2F2BB1F-2212-40EB-8CB9-30C3B464E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30" y="3826372"/>
                <a:ext cx="11117263" cy="2796407"/>
              </a:xfrm>
              <a:prstGeom prst="rect">
                <a:avLst/>
              </a:prstGeom>
              <a:blipFill>
                <a:blip r:embed="rId6"/>
                <a:stretch>
                  <a:fillRect l="-878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3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5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575175" y="1675278"/>
            <a:ext cx="7097854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莱布尼兹是英国皇家学会、 法国科学院、 罗马科学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与数学科学院、 柏林科学院的核心成员，被誉为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17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 世纪的亚里士多德。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333FF"/>
                </a:solidFill>
                <a:latin typeface="+mn-ea"/>
              </a:rPr>
              <a:t>主要成就</a:t>
            </a:r>
            <a:endParaRPr lang="en-US" altLang="zh-CN" b="1" dirty="0">
              <a:solidFill>
                <a:srgbClr val="3333FF"/>
              </a:solidFill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微积分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拓扑学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符号思维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单子论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E47AEA-8E56-451D-B409-312CEA6F4664}"/>
              </a:ext>
            </a:extLst>
          </p:cNvPr>
          <p:cNvGrpSpPr/>
          <p:nvPr/>
        </p:nvGrpSpPr>
        <p:grpSpPr>
          <a:xfrm>
            <a:off x="772942" y="362834"/>
            <a:ext cx="5305686" cy="399960"/>
            <a:chOff x="772942" y="362834"/>
            <a:chExt cx="5305686" cy="3999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A262B7D0-C47F-4509-BC5F-3914143D0E1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2942" y="362834"/>
              <a:ext cx="5305686" cy="399960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1219627" rtl="0" eaLnBrk="1" latinLnBrk="0" hangingPunct="1">
                <a:spcBef>
                  <a:spcPct val="0"/>
                </a:spcBef>
                <a:buNone/>
                <a:defRPr sz="2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b="1" dirty="0">
                  <a:latin typeface="+mn-ea"/>
                  <a:ea typeface="+mn-ea"/>
                </a:rPr>
                <a:t>   </a:t>
              </a:r>
              <a:r>
                <a:rPr lang="zh-CN" altLang="en-US" b="1" dirty="0">
                  <a:latin typeface="+mn-ea"/>
                  <a:ea typeface="+mn-ea"/>
                </a:rPr>
                <a:t>历史人物</a:t>
              </a:r>
              <a:r>
                <a:rPr lang="en-US" altLang="zh-CN" b="1" dirty="0">
                  <a:latin typeface="+mn-ea"/>
                  <a:ea typeface="+mn-ea"/>
                </a:rPr>
                <a:t>-</a:t>
              </a:r>
              <a:r>
                <a:rPr lang="zh-CN" altLang="en-US" b="1" dirty="0">
                  <a:latin typeface="+mn-ea"/>
                  <a:ea typeface="+mn-ea"/>
                </a:rPr>
                <a:t>莱布尼茨</a:t>
              </a: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C93BD4F3-807E-4148-9D5E-8424E6DFED8E}"/>
                </a:ext>
              </a:extLst>
            </p:cNvPr>
            <p:cNvSpPr/>
            <p:nvPr/>
          </p:nvSpPr>
          <p:spPr>
            <a:xfrm>
              <a:off x="772942" y="389028"/>
              <a:ext cx="304800" cy="26709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1A4B10-E661-42E4-9D9E-694C0575ABDD}"/>
              </a:ext>
            </a:extLst>
          </p:cNvPr>
          <p:cNvGrpSpPr/>
          <p:nvPr/>
        </p:nvGrpSpPr>
        <p:grpSpPr>
          <a:xfrm>
            <a:off x="231775" y="1067594"/>
            <a:ext cx="3978170" cy="5302182"/>
            <a:chOff x="231775" y="1067594"/>
            <a:chExt cx="3978170" cy="5302182"/>
          </a:xfrm>
        </p:grpSpPr>
        <p:pic>
          <p:nvPicPr>
            <p:cNvPr id="384004" name="Picture 4" descr="https://gimg2.baidu.com/image_search/src=http%3A%2F%2Fqcloud.dpfile.com%2Fpc%2FipO0FJQ54z1Lz29rGByIClouKTJld_yKMqq4yr-Ru5Q1L8-PAVmU7TjI2RWq1QQE0pWA5k_Rl4JOAjKzyGaYog.jpg&amp;refer=http%3A%2F%2Fqcloud.dpfile.com&amp;app=2002&amp;size=f9999,10000&amp;q=a80&amp;n=0&amp;g=0n&amp;fmt=jpeg?sec=1644943871&amp;t=43d6c2d7549ff01f3ef0487e1846193c">
              <a:extLst>
                <a:ext uri="{FF2B5EF4-FFF2-40B4-BE49-F238E27FC236}">
                  <a16:creationId xmlns:a16="http://schemas.microsoft.com/office/drawing/2014/main" id="{050B331F-7300-4CC6-9C49-A2C16D6E6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75" y="1067594"/>
              <a:ext cx="3978170" cy="530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49138C72-0364-471A-A3B3-1B236705EDF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215985" y="5755235"/>
              <a:ext cx="2209800" cy="399960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1219627" rtl="0" eaLnBrk="1" latinLnBrk="0" hangingPunct="1">
                <a:spcBef>
                  <a:spcPct val="0"/>
                </a:spcBef>
                <a:buNone/>
                <a:defRPr sz="2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b="1" dirty="0">
                  <a:latin typeface="+mn-ea"/>
                  <a:ea typeface="+mn-ea"/>
                </a:rPr>
                <a:t>莱布尼茨故居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358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659" name="Rectangle 3">
            <a:extLst>
              <a:ext uri="{FF2B5EF4-FFF2-40B4-BE49-F238E27FC236}">
                <a16:creationId xmlns:a16="http://schemas.microsoft.com/office/drawing/2014/main" id="{6A88E6B5-6973-4309-A33A-CF2BACD13D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72759" y="880352"/>
            <a:ext cx="11617616" cy="5445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5.19  </a:t>
            </a:r>
            <a:r>
              <a:rPr lang="zh-CN" altLang="zh-CN" dirty="0"/>
              <a:t>设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zh-CN" altLang="zh-CN" dirty="0"/>
              <a:t>＝</a:t>
            </a:r>
            <a:r>
              <a:rPr lang="en-US" altLang="zh-CN" dirty="0"/>
              <a:t>{2,4,6,12}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zh-CN" altLang="zh-CN" dirty="0"/>
              <a:t>＝</a:t>
            </a:r>
            <a:r>
              <a:rPr lang="en-US" altLang="zh-CN" dirty="0"/>
              <a:t>{1,2,3}</a:t>
            </a:r>
            <a:r>
              <a:rPr lang="zh-CN" altLang="zh-CN" dirty="0"/>
              <a:t>是例</a:t>
            </a:r>
            <a:r>
              <a:rPr lang="en-US" altLang="zh-CN" dirty="0"/>
              <a:t>5.18</a:t>
            </a:r>
            <a:r>
              <a:rPr lang="zh-CN" altLang="zh-CN" dirty="0"/>
              <a:t>中集合</a:t>
            </a:r>
            <a:r>
              <a:rPr lang="en-US" altLang="zh-CN" dirty="0"/>
              <a:t>A</a:t>
            </a:r>
            <a:r>
              <a:rPr lang="zh-CN" altLang="zh-CN" dirty="0"/>
              <a:t>的子集，试求出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zh-CN" altLang="zh-CN" dirty="0"/>
              <a:t>的最大元和最小元。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解  </a:t>
            </a:r>
            <a:r>
              <a:rPr lang="zh-CN" altLang="zh-CN" dirty="0"/>
              <a:t>子集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2</a:t>
            </a:r>
            <a:r>
              <a:rPr lang="zh-CN" altLang="zh-CN" dirty="0"/>
              <a:t>形成的哈斯图分别如</a:t>
            </a:r>
            <a:r>
              <a:rPr lang="zh-CN" altLang="en-US" dirty="0"/>
              <a:t>右</a:t>
            </a:r>
            <a:r>
              <a:rPr lang="zh-CN" altLang="zh-CN" dirty="0"/>
              <a:t>图（</a:t>
            </a:r>
            <a:r>
              <a:rPr lang="en-US" altLang="zh-CN" dirty="0"/>
              <a:t>a</a:t>
            </a:r>
            <a:r>
              <a:rPr lang="zh-CN" altLang="zh-CN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zh-CN" dirty="0"/>
              <a:t>和（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zh-CN" altLang="en-US" dirty="0"/>
              <a:t>所示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从图（</a:t>
            </a:r>
            <a:r>
              <a:rPr lang="en-US" altLang="zh-CN" dirty="0"/>
              <a:t>a</a:t>
            </a:r>
            <a:r>
              <a:rPr lang="zh-CN" altLang="zh-CN" dirty="0"/>
              <a:t>）可以看出，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zh-CN" altLang="zh-CN" dirty="0"/>
              <a:t>的最大元是</a:t>
            </a:r>
            <a:r>
              <a:rPr lang="en-US" altLang="zh-CN" dirty="0"/>
              <a:t>12</a:t>
            </a:r>
            <a:r>
              <a:rPr lang="zh-CN" altLang="zh-CN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最小元是</a:t>
            </a:r>
            <a:r>
              <a:rPr lang="en-US" altLang="zh-CN" dirty="0"/>
              <a:t>2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从图（</a:t>
            </a:r>
            <a:r>
              <a:rPr lang="en-US" altLang="zh-CN" dirty="0"/>
              <a:t>b</a:t>
            </a:r>
            <a:r>
              <a:rPr lang="zh-CN" altLang="zh-CN" dirty="0"/>
              <a:t>）可以看出，图的最上端存在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zh-CN" dirty="0"/>
              <a:t>两个元素</a:t>
            </a:r>
            <a:r>
              <a:rPr lang="en-US" altLang="zh-CN" dirty="0"/>
              <a:t>2</a:t>
            </a:r>
            <a:r>
              <a:rPr lang="zh-CN" altLang="zh-CN" dirty="0"/>
              <a:t>和</a:t>
            </a:r>
            <a:r>
              <a:rPr lang="en-US" altLang="zh-CN" dirty="0"/>
              <a:t>3</a:t>
            </a:r>
            <a:r>
              <a:rPr lang="zh-CN" altLang="zh-CN" dirty="0"/>
              <a:t>，它们之间不能比较，因此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B</a:t>
            </a:r>
            <a:r>
              <a:rPr lang="en-US" altLang="zh-CN" baseline="-25000" dirty="0"/>
              <a:t>2</a:t>
            </a:r>
            <a:r>
              <a:rPr lang="zh-CN" altLang="zh-CN" dirty="0"/>
              <a:t>无最大元，最小元是</a:t>
            </a:r>
            <a:r>
              <a:rPr lang="en-US" altLang="zh-CN" dirty="0"/>
              <a:t>1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48464E-83B1-46B8-ABE5-4D2598B89DB4}"/>
              </a:ext>
            </a:extLst>
          </p:cNvPr>
          <p:cNvGrpSpPr/>
          <p:nvPr/>
        </p:nvGrpSpPr>
        <p:grpSpPr>
          <a:xfrm>
            <a:off x="7394575" y="2157296"/>
            <a:ext cx="4572000" cy="3087078"/>
            <a:chOff x="7567758" y="2309696"/>
            <a:chExt cx="4572000" cy="308707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37092F-077A-4E23-9EBE-2C9115E8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758" y="2309696"/>
              <a:ext cx="4572000" cy="3087078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0339149-1BB1-4A07-8734-361701368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9633" y="4882488"/>
              <a:ext cx="809524" cy="342857"/>
            </a:xfrm>
            <a:prstGeom prst="rect">
              <a:avLst/>
            </a:prstGeom>
          </p:spPr>
        </p:pic>
      </p:grp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40556E5-B7C1-4FAA-824C-C17567F9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768" y="303444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5.19</a:t>
            </a:r>
            <a:endParaRPr lang="zh-CN" altLang="en-US" dirty="0"/>
          </a:p>
        </p:txBody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AB9B0883-AE1B-469B-88EB-DDDCF7F33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6192" y="1698685"/>
            <a:ext cx="2362199" cy="1170333"/>
          </a:xfrm>
          <a:prstGeom prst="ellipse">
            <a:avLst/>
          </a:prstGeom>
          <a:noFill/>
          <a:ln w="38100" algn="ctr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最大元：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3201" b="0" dirty="0">
              <a:solidFill>
                <a:srgbClr val="0000CC"/>
              </a:solidFill>
            </a:endParaRPr>
          </a:p>
        </p:txBody>
      </p:sp>
      <p:sp>
        <p:nvSpPr>
          <p:cNvPr id="8" name="Oval 57">
            <a:extLst>
              <a:ext uri="{FF2B5EF4-FFF2-40B4-BE49-F238E27FC236}">
                <a16:creationId xmlns:a16="http://schemas.microsoft.com/office/drawing/2014/main" id="{646951BC-EC46-4CB5-A5A5-C9324B9D6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666" y="4350642"/>
            <a:ext cx="1800585" cy="722303"/>
          </a:xfrm>
          <a:prstGeom prst="ellipse">
            <a:avLst/>
          </a:prstGeom>
          <a:noFill/>
          <a:ln w="38100" algn="ctr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最小元：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3A12F59-61FD-481B-B270-FD321DA1BAD9}"/>
              </a:ext>
            </a:extLst>
          </p:cNvPr>
          <p:cNvGrpSpPr/>
          <p:nvPr/>
        </p:nvGrpSpPr>
        <p:grpSpPr>
          <a:xfrm>
            <a:off x="3418994" y="2474036"/>
            <a:ext cx="2205711" cy="3505200"/>
            <a:chOff x="8842375" y="2667794"/>
            <a:chExt cx="2205711" cy="35052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47A61AB-A28F-42F4-B299-50FBDF92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75" y="2667794"/>
              <a:ext cx="2205711" cy="35052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F58D8E5-E82E-4784-847E-CDE74DC6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9674" y="5791994"/>
              <a:ext cx="1028571" cy="342857"/>
            </a:xfrm>
            <a:prstGeom prst="rect">
              <a:avLst/>
            </a:prstGeom>
          </p:spPr>
        </p:pic>
      </p:grpSp>
      <p:sp>
        <p:nvSpPr>
          <p:cNvPr id="13" name="Oval 57">
            <a:extLst>
              <a:ext uri="{FF2B5EF4-FFF2-40B4-BE49-F238E27FC236}">
                <a16:creationId xmlns:a16="http://schemas.microsoft.com/office/drawing/2014/main" id="{EEEFDD83-1B41-416C-AD91-D8C54D31E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2620" y="2362994"/>
            <a:ext cx="2362199" cy="935253"/>
          </a:xfrm>
          <a:prstGeom prst="ellipse">
            <a:avLst/>
          </a:prstGeom>
          <a:noFill/>
          <a:ln w="38100" algn="ctr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最大元：无</a:t>
            </a:r>
            <a:endParaRPr lang="zh-CN" altLang="en-US" sz="3201" b="0" dirty="0">
              <a:solidFill>
                <a:srgbClr val="0000CC"/>
              </a:solidFill>
            </a:endParaRPr>
          </a:p>
        </p:txBody>
      </p:sp>
      <p:sp>
        <p:nvSpPr>
          <p:cNvPr id="14" name="Oval 57">
            <a:extLst>
              <a:ext uri="{FF2B5EF4-FFF2-40B4-BE49-F238E27FC236}">
                <a16:creationId xmlns:a16="http://schemas.microsoft.com/office/drawing/2014/main" id="{EE9D3B81-88D0-422C-9E46-5C2321416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0220" y="3850104"/>
            <a:ext cx="1800585" cy="722303"/>
          </a:xfrm>
          <a:prstGeom prst="ellipse">
            <a:avLst/>
          </a:prstGeom>
          <a:noFill/>
          <a:ln w="38100" algn="ctr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最小元：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AADC0C-35F5-46C2-807F-C537E8A3D59E}"/>
              </a:ext>
            </a:extLst>
          </p:cNvPr>
          <p:cNvSpPr/>
          <p:nvPr/>
        </p:nvSpPr>
        <p:spPr>
          <a:xfrm>
            <a:off x="212886" y="5748366"/>
            <a:ext cx="11117263" cy="1133708"/>
          </a:xfrm>
          <a:prstGeom prst="rect">
            <a:avLst/>
          </a:prstGeom>
          <a:solidFill>
            <a:srgbClr val="1157AB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）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的最大元</a:t>
            </a:r>
            <a:r>
              <a:rPr lang="en-US" altLang="zh-CN" b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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对应哈斯图的惟一最上端。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）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的最小元</a:t>
            </a:r>
            <a:r>
              <a:rPr lang="en-US" altLang="zh-CN" b="1" dirty="0">
                <a:solidFill>
                  <a:schemeClr val="bg1"/>
                </a:solidFill>
                <a:latin typeface="+mn-ea"/>
                <a:sym typeface="Symbol" panose="05050102010706020507" pitchFamily="18" charset="2"/>
              </a:rPr>
              <a:t> 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对应哈斯图的惟一最下端。</a:t>
            </a:r>
          </a:p>
        </p:txBody>
      </p:sp>
    </p:spTree>
    <p:custDataLst>
      <p:tags r:id="rId1"/>
    </p:custData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3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3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3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3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3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3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3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3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3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3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3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3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3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3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4659" grpId="0" uiExpand="1" build="p"/>
      <p:bldP spid="49" grpId="0" animBg="1"/>
      <p:bldP spid="8" grpId="0" animBg="1"/>
      <p:bldP spid="13" grpId="0" animBg="1"/>
      <p:bldP spid="14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>
            <a:extLst>
              <a:ext uri="{FF2B5EF4-FFF2-40B4-BE49-F238E27FC236}">
                <a16:creationId xmlns:a16="http://schemas.microsoft.com/office/drawing/2014/main" id="{F4BA3FEC-7A26-4C77-93C2-E1B983630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极大元和极小元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1587" name="Rectangle 3">
                <a:extLst>
                  <a:ext uri="{FF2B5EF4-FFF2-40B4-BE49-F238E27FC236}">
                    <a16:creationId xmlns:a16="http://schemas.microsoft.com/office/drawing/2014/main" id="{D0478552-5A6C-4429-B270-920865F0126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31775" y="991394"/>
                <a:ext cx="11430000" cy="2743199"/>
              </a:xfrm>
            </p:spPr>
            <p:txBody>
              <a:bodyPr>
                <a:normAutofit lnSpcReduction="10000"/>
              </a:bodyPr>
              <a:lstStyle/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定义</a:t>
                </a:r>
                <a:r>
                  <a:rPr lang="en-US" altLang="zh-CN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5.11 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&lt;A,≤&gt;</a:t>
                </a:r>
                <a:r>
                  <a:rPr lang="zh-CN" altLang="en-US" dirty="0"/>
                  <a:t>是偏序集，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的非空子集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）如果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b∈B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</a:t>
                </a:r>
                <a:r>
                  <a:rPr lang="zh-CN" altLang="zh-CN" dirty="0"/>
                  <a:t>∧</a:t>
                </a:r>
                <a:r>
                  <a:rPr lang="en-US" altLang="zh-CN" dirty="0" err="1"/>
                  <a:t>b≤x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→x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=b))=1</a:t>
                </a:r>
                <a:r>
                  <a:rPr lang="zh-CN" altLang="en-US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，</a:t>
                </a:r>
                <a:r>
                  <a:rPr lang="zh-CN" altLang="zh-CN" dirty="0"/>
                  <a:t>则称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的极大元素（</a:t>
                </a:r>
                <a:r>
                  <a:rPr lang="en-US" altLang="zh-CN" dirty="0"/>
                  <a:t>Maximal Element)</a:t>
                </a:r>
                <a:r>
                  <a:rPr lang="zh-CN" altLang="zh-CN" dirty="0"/>
                  <a:t>，简称极大元</a:t>
                </a:r>
                <a:r>
                  <a:rPr lang="zh-CN" altLang="en-US" dirty="0"/>
                  <a:t>；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533507" indent="-533507">
                  <a:lnSpc>
                    <a:spcPct val="150000"/>
                  </a:lnSpc>
                  <a:buNone/>
                  <a:defRPr/>
                </a:pPr>
                <a:r>
                  <a:rPr lang="en-US" altLang="zh-CN" dirty="0">
                    <a:solidFill>
                      <a:srgbClr val="0000CC"/>
                    </a:solidFill>
                  </a:rPr>
                  <a:t>  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2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）如果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b∈B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</a:t>
                </a:r>
                <a:r>
                  <a:rPr lang="zh-CN" altLang="zh-CN" dirty="0"/>
                  <a:t>∧</a:t>
                </a:r>
                <a:r>
                  <a:rPr lang="en-US" altLang="zh-CN" dirty="0" err="1"/>
                  <a:t>x≤b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→x=b))=1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，则称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为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的极小元素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Smallest Element</a:t>
                </a:r>
                <a:r>
                  <a:rPr lang="zh-CN" altLang="en-US" dirty="0"/>
                  <a:t>），简称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极小元。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31587" name="Rectangle 3">
                <a:extLst>
                  <a:ext uri="{FF2B5EF4-FFF2-40B4-BE49-F238E27FC236}">
                    <a16:creationId xmlns:a16="http://schemas.microsoft.com/office/drawing/2014/main" id="{D0478552-5A6C-4429-B270-920865F01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1775" y="991394"/>
                <a:ext cx="11430000" cy="2743199"/>
              </a:xfrm>
              <a:blipFill>
                <a:blip r:embed="rId6"/>
                <a:stretch>
                  <a:fillRect l="-587" b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838AAFFF-F72A-4B2D-8BFD-1DE03AA245D2}"/>
              </a:ext>
            </a:extLst>
          </p:cNvPr>
          <p:cNvSpPr/>
          <p:nvPr/>
        </p:nvSpPr>
        <p:spPr>
          <a:xfrm>
            <a:off x="5964362" y="3198168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1598" name="矩形 1731597">
                <a:extLst>
                  <a:ext uri="{FF2B5EF4-FFF2-40B4-BE49-F238E27FC236}">
                    <a16:creationId xmlns:a16="http://schemas.microsoft.com/office/drawing/2014/main" id="{A2F2BB1F-2212-40EB-8CB9-30C3B464E4A7}"/>
                  </a:ext>
                </a:extLst>
              </p:cNvPr>
              <p:cNvSpPr/>
              <p:nvPr/>
            </p:nvSpPr>
            <p:spPr>
              <a:xfrm>
                <a:off x="405730" y="3826372"/>
                <a:ext cx="11117263" cy="27964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+mn-ea"/>
                  </a:rPr>
                  <a:t>解题小贴士</a:t>
                </a:r>
                <a:r>
                  <a:rPr lang="en-US" altLang="zh-CN" b="1" dirty="0">
                    <a:latin typeface="+mn-ea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极大元、极小元的求解方法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1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为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的极大元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lang="en-US" altLang="zh-CN" b="1" dirty="0">
                    <a:latin typeface="+mn-ea"/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>
                    <a:solidFill>
                      <a:srgbClr val="0000CC"/>
                    </a:solidFill>
                    <a:latin typeface="+mn-ea"/>
                  </a:rPr>
                  <a:t>b(b∈)∧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0000CC"/>
                    </a:solidFill>
                    <a:latin typeface="+mn-ea"/>
                  </a:rPr>
                  <a:t>x(</a:t>
                </a:r>
                <a:r>
                  <a:rPr lang="en-US" altLang="zh-CN" b="1" dirty="0" err="1">
                    <a:solidFill>
                      <a:srgbClr val="0000CC"/>
                    </a:solidFill>
                    <a:latin typeface="+mn-ea"/>
                  </a:rPr>
                  <a:t>x∈B</a:t>
                </a:r>
                <a:r>
                  <a:rPr lang="zh-CN" altLang="zh-CN" b="1" dirty="0">
                    <a:latin typeface="+mn-ea"/>
                  </a:rPr>
                  <a:t>∧</a:t>
                </a:r>
                <a:r>
                  <a:rPr lang="en-US" altLang="zh-CN" b="1" dirty="0" err="1">
                    <a:latin typeface="+mn-ea"/>
                  </a:rPr>
                  <a:t>b≤x</a:t>
                </a:r>
                <a:r>
                  <a:rPr lang="en-US" altLang="zh-CN" b="1" dirty="0" err="1">
                    <a:solidFill>
                      <a:srgbClr val="0000CC"/>
                    </a:solidFill>
                    <a:latin typeface="+mn-ea"/>
                  </a:rPr>
                  <a:t>→x</a:t>
                </a:r>
                <a:r>
                  <a:rPr lang="en-US" altLang="zh-CN" b="1" dirty="0">
                    <a:solidFill>
                      <a:srgbClr val="0000CC"/>
                    </a:solidFill>
                    <a:latin typeface="+mn-ea"/>
                  </a:rPr>
                  <a:t>=b))=1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2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b="1" dirty="0">
                    <a:latin typeface="+mn-ea"/>
                  </a:rPr>
                  <a:t>极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大元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在</a:t>
                </a:r>
                <a:r>
                  <a:rPr lang="en-US" altLang="zh-CN" b="1" dirty="0">
                    <a:latin typeface="+mn-ea"/>
                  </a:rPr>
                  <a:t>B</a:t>
                </a:r>
                <a:r>
                  <a:rPr lang="zh-CN" altLang="en-US" b="1" dirty="0">
                    <a:latin typeface="+mn-ea"/>
                  </a:rPr>
                  <a:t>对应的哈斯图中，</a:t>
                </a:r>
                <a:r>
                  <a:rPr lang="en-US" altLang="zh-CN" b="1" dirty="0">
                    <a:latin typeface="+mn-ea"/>
                  </a:rPr>
                  <a:t>b</a:t>
                </a:r>
                <a:r>
                  <a:rPr lang="zh-CN" altLang="en-US" b="1" dirty="0">
                    <a:latin typeface="+mn-ea"/>
                  </a:rPr>
                  <a:t>的上面没有其他元素。</a:t>
                </a:r>
                <a:endParaRPr lang="zh-CN" altLang="en-US" b="1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3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为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b="1" dirty="0">
                    <a:latin typeface="+mn-ea"/>
                  </a:rPr>
                  <a:t>极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小元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lang="en-US" altLang="zh-CN" b="1" dirty="0">
                    <a:latin typeface="+mn-ea"/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>
                    <a:solidFill>
                      <a:srgbClr val="0000CC"/>
                    </a:solidFill>
                    <a:latin typeface="+mn-ea"/>
                  </a:rPr>
                  <a:t>b(b∈)∧</a:t>
                </a:r>
                <a14:m>
                  <m:oMath xmlns:m="http://schemas.openxmlformats.org/officeDocument/2006/math">
                    <m:r>
                      <a:rPr lang="es-ES" altLang="zh-CN" b="1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0000CC"/>
                    </a:solidFill>
                    <a:latin typeface="+mn-ea"/>
                  </a:rPr>
                  <a:t>x(</a:t>
                </a:r>
                <a:r>
                  <a:rPr lang="en-US" altLang="zh-CN" b="1" dirty="0" err="1">
                    <a:solidFill>
                      <a:srgbClr val="0000CC"/>
                    </a:solidFill>
                    <a:latin typeface="+mn-ea"/>
                  </a:rPr>
                  <a:t>x∈B</a:t>
                </a:r>
                <a:r>
                  <a:rPr lang="zh-CN" altLang="zh-CN" b="1" dirty="0">
                    <a:latin typeface="+mn-ea"/>
                  </a:rPr>
                  <a:t>∧</a:t>
                </a:r>
                <a:r>
                  <a:rPr lang="en-US" altLang="zh-CN" b="1" dirty="0" err="1">
                    <a:latin typeface="+mn-ea"/>
                  </a:rPr>
                  <a:t>x≤b</a:t>
                </a:r>
                <a:r>
                  <a:rPr lang="en-US" altLang="zh-CN" b="1" dirty="0">
                    <a:latin typeface="+mn-ea"/>
                  </a:rPr>
                  <a:t> </a:t>
                </a:r>
                <a:r>
                  <a:rPr lang="en-US" altLang="zh-CN" b="1" dirty="0">
                    <a:solidFill>
                      <a:srgbClr val="0000CC"/>
                    </a:solidFill>
                    <a:latin typeface="+mn-ea"/>
                  </a:rPr>
                  <a:t>→x=b))=1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（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4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）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是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B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b="1" dirty="0">
                    <a:latin typeface="+mn-ea"/>
                  </a:rPr>
                  <a:t>极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小元</a:t>
                </a:r>
                <a:r>
                  <a:rPr lang="en-US" altLang="zh-CN" b="1" dirty="0">
                    <a:solidFill>
                      <a:schemeClr val="tx1"/>
                    </a:solidFill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lang="zh-CN" altLang="en-US" b="1" dirty="0">
                    <a:latin typeface="+mn-ea"/>
                  </a:rPr>
                  <a:t>在</a:t>
                </a:r>
                <a:r>
                  <a:rPr lang="en-US" altLang="zh-CN" b="1" dirty="0">
                    <a:latin typeface="+mn-ea"/>
                  </a:rPr>
                  <a:t>B</a:t>
                </a:r>
                <a:r>
                  <a:rPr lang="zh-CN" altLang="en-US" b="1" dirty="0">
                    <a:latin typeface="+mn-ea"/>
                  </a:rPr>
                  <a:t>对应的哈斯图中，</a:t>
                </a:r>
                <a:r>
                  <a:rPr lang="en-US" altLang="zh-CN" b="1" dirty="0">
                    <a:latin typeface="+mn-ea"/>
                  </a:rPr>
                  <a:t>b</a:t>
                </a:r>
                <a:r>
                  <a:rPr lang="zh-CN" altLang="en-US" b="1" dirty="0">
                    <a:latin typeface="+mn-ea"/>
                  </a:rPr>
                  <a:t>的下面没有其他元素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731598" name="矩形 1731597">
                <a:extLst>
                  <a:ext uri="{FF2B5EF4-FFF2-40B4-BE49-F238E27FC236}">
                    <a16:creationId xmlns:a16="http://schemas.microsoft.com/office/drawing/2014/main" id="{A2F2BB1F-2212-40EB-8CB9-30C3B464E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30" y="3826372"/>
                <a:ext cx="11117263" cy="2796407"/>
              </a:xfrm>
              <a:prstGeom prst="rect">
                <a:avLst/>
              </a:prstGeom>
              <a:blipFill>
                <a:blip r:embed="rId7"/>
                <a:stretch>
                  <a:fillRect l="-878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47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3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59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74688-E081-462F-B89C-33AEA490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5.20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505C1-6262-423F-B8BF-3C3F24889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85" y="1041130"/>
            <a:ext cx="10978515" cy="5029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5.20  </a:t>
            </a:r>
            <a:r>
              <a:rPr lang="zh-CN" altLang="en-US" dirty="0"/>
              <a:t>设</a:t>
            </a: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zh-CN" altLang="en-US" dirty="0"/>
              <a:t>＝</a:t>
            </a:r>
            <a:r>
              <a:rPr lang="en-US" altLang="zh-CN" dirty="0"/>
              <a:t>{1,2,3,4,6}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4</a:t>
            </a:r>
            <a:r>
              <a:rPr lang="zh-CN" altLang="en-US" dirty="0"/>
              <a:t>＝</a:t>
            </a:r>
            <a:r>
              <a:rPr lang="en-US" altLang="zh-CN" dirty="0"/>
              <a:t>{4,6,12}</a:t>
            </a:r>
            <a:r>
              <a:rPr lang="zh-CN" altLang="en-US" dirty="0"/>
              <a:t>是例</a:t>
            </a:r>
            <a:r>
              <a:rPr lang="en-US" altLang="zh-CN" dirty="0"/>
              <a:t>5.18</a:t>
            </a:r>
            <a:r>
              <a:rPr lang="zh-CN" altLang="en-US" dirty="0"/>
              <a:t>中集合</a:t>
            </a:r>
            <a:r>
              <a:rPr lang="en-US" altLang="zh-CN" dirty="0"/>
              <a:t>A</a:t>
            </a:r>
            <a:r>
              <a:rPr lang="zh-CN" altLang="en-US" dirty="0"/>
              <a:t>的子集，试求出</a:t>
            </a: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4</a:t>
            </a:r>
            <a:r>
              <a:rPr lang="zh-CN" altLang="en-US" dirty="0"/>
              <a:t>的最大元、最小元、极大元和极小元。</a:t>
            </a:r>
            <a:endParaRPr lang="en-US" altLang="zh-CN" baseline="-25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rgbClr val="C00000"/>
                </a:solidFill>
              </a:rPr>
              <a:t>解</a:t>
            </a:r>
            <a:r>
              <a:rPr lang="en-US" altLang="zh-CN" dirty="0"/>
              <a:t>  </a:t>
            </a:r>
            <a:r>
              <a:rPr lang="zh-CN" altLang="zh-CN" dirty="0"/>
              <a:t>子集</a:t>
            </a: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4</a:t>
            </a:r>
            <a:r>
              <a:rPr lang="zh-CN" altLang="zh-CN" dirty="0"/>
              <a:t>形成的哈斯图分别如</a:t>
            </a:r>
            <a:r>
              <a:rPr lang="zh-CN" altLang="en-US" dirty="0"/>
              <a:t>下</a:t>
            </a:r>
            <a:r>
              <a:rPr lang="zh-CN" altLang="zh-CN" dirty="0"/>
              <a:t>图（</a:t>
            </a:r>
            <a:r>
              <a:rPr lang="en-US" altLang="zh-CN" dirty="0"/>
              <a:t>a</a:t>
            </a:r>
            <a:r>
              <a:rPr lang="zh-CN" altLang="zh-CN" dirty="0"/>
              <a:t>）和（</a:t>
            </a:r>
            <a:r>
              <a:rPr lang="en-US" altLang="zh-CN" dirty="0"/>
              <a:t>b</a:t>
            </a:r>
            <a:r>
              <a:rPr lang="zh-CN" altLang="zh-CN" dirty="0"/>
              <a:t>）</a:t>
            </a:r>
            <a:r>
              <a:rPr lang="zh-CN" altLang="en-US" dirty="0"/>
              <a:t>所示</a:t>
            </a:r>
            <a:r>
              <a:rPr lang="zh-CN" altLang="zh-CN" dirty="0"/>
              <a:t>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B</a:t>
            </a:r>
            <a:r>
              <a:rPr lang="en-US" altLang="zh-CN" baseline="-25000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en-US" altLang="zh-CN" baseline="-25000" dirty="0"/>
              <a:t>4</a:t>
            </a:r>
            <a:r>
              <a:rPr lang="zh-CN" altLang="zh-CN" dirty="0"/>
              <a:t>的最大元、最小元、极大元和极小元如</a:t>
            </a:r>
            <a:r>
              <a:rPr lang="zh-CN" altLang="en-US" dirty="0"/>
              <a:t>下</a:t>
            </a:r>
            <a:r>
              <a:rPr lang="zh-CN" altLang="zh-CN" dirty="0"/>
              <a:t>表所示。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34368B-B356-4F15-863A-F776162EF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39529"/>
              </p:ext>
            </p:extLst>
          </p:nvPr>
        </p:nvGraphicFramePr>
        <p:xfrm>
          <a:off x="459913" y="3513715"/>
          <a:ext cx="6061976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594">
                  <a:extLst>
                    <a:ext uri="{9D8B030D-6E8A-4147-A177-3AD203B41FA5}">
                      <a16:colId xmlns:a16="http://schemas.microsoft.com/office/drawing/2014/main" val="2916202840"/>
                    </a:ext>
                  </a:extLst>
                </a:gridCol>
                <a:gridCol w="1241125">
                  <a:extLst>
                    <a:ext uri="{9D8B030D-6E8A-4147-A177-3AD203B41FA5}">
                      <a16:colId xmlns:a16="http://schemas.microsoft.com/office/drawing/2014/main" val="1625694206"/>
                    </a:ext>
                  </a:extLst>
                </a:gridCol>
                <a:gridCol w="1241125">
                  <a:extLst>
                    <a:ext uri="{9D8B030D-6E8A-4147-A177-3AD203B41FA5}">
                      <a16:colId xmlns:a16="http://schemas.microsoft.com/office/drawing/2014/main" val="3228774318"/>
                    </a:ext>
                  </a:extLst>
                </a:gridCol>
                <a:gridCol w="1241125">
                  <a:extLst>
                    <a:ext uri="{9D8B030D-6E8A-4147-A177-3AD203B41FA5}">
                      <a16:colId xmlns:a16="http://schemas.microsoft.com/office/drawing/2014/main" val="396727120"/>
                    </a:ext>
                  </a:extLst>
                </a:gridCol>
                <a:gridCol w="1479007">
                  <a:extLst>
                    <a:ext uri="{9D8B030D-6E8A-4147-A177-3AD203B41FA5}">
                      <a16:colId xmlns:a16="http://schemas.microsoft.com/office/drawing/2014/main" val="4227003063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集合</a:t>
                      </a:r>
                    </a:p>
                  </a:txBody>
                  <a:tcPr marL="17780" marR="17780" marT="0" marB="0" anchor="ctr"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最大元</a:t>
                      </a:r>
                    </a:p>
                  </a:txBody>
                  <a:tcPr marL="17780" marR="17780" marT="0" marB="0" anchor="ctr"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极大元</a:t>
                      </a:r>
                    </a:p>
                  </a:txBody>
                  <a:tcPr marL="0" marR="0" marT="0" marB="0" anchor="ctr"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最小元</a:t>
                      </a:r>
                    </a:p>
                  </a:txBody>
                  <a:tcPr marL="17780" marR="17780" marT="0" marB="0" anchor="ctr"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极小元</a:t>
                      </a:r>
                    </a:p>
                  </a:txBody>
                  <a:tcPr marL="17780" marR="17780" marT="0" marB="0" anchor="ctr">
                    <a:solidFill>
                      <a:srgbClr val="115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06609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sz="2400" b="1" kern="10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无</a:t>
                      </a: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4,6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75451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en-US" sz="2400" b="1" kern="100" baseline="-2500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+mn-ea"/>
                          <a:ea typeface="+mn-ea"/>
                        </a:rPr>
                        <a:t>无</a:t>
                      </a: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4,6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81450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2911EE4-CFF7-4199-9A88-5693BBA6A274}"/>
              </a:ext>
            </a:extLst>
          </p:cNvPr>
          <p:cNvGrpSpPr/>
          <p:nvPr/>
        </p:nvGrpSpPr>
        <p:grpSpPr>
          <a:xfrm>
            <a:off x="6845017" y="3426713"/>
            <a:ext cx="4751756" cy="2895601"/>
            <a:chOff x="6845017" y="3426713"/>
            <a:chExt cx="4751756" cy="28956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CC55BE-586D-441F-9C96-6268BA3E5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017" y="3426713"/>
              <a:ext cx="4751756" cy="2895601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42342F1-C1D4-4451-A520-88DB7E14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602" y="5932235"/>
              <a:ext cx="885714" cy="27619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A924A40-5808-40D3-BB9A-9B750D77F498}"/>
              </a:ext>
            </a:extLst>
          </p:cNvPr>
          <p:cNvGrpSpPr/>
          <p:nvPr/>
        </p:nvGrpSpPr>
        <p:grpSpPr>
          <a:xfrm>
            <a:off x="2338844" y="2766882"/>
            <a:ext cx="2205711" cy="3505200"/>
            <a:chOff x="8842375" y="2667794"/>
            <a:chExt cx="2205711" cy="35052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C36507A-875E-4883-9ECD-762D756FB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75" y="2667794"/>
              <a:ext cx="2205711" cy="35052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9888678-1BBD-44B9-9E9E-D758D272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6020" y="5750322"/>
              <a:ext cx="1028571" cy="24315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5055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>
            <a:extLst>
              <a:ext uri="{FF2B5EF4-FFF2-40B4-BE49-F238E27FC236}">
                <a16:creationId xmlns:a16="http://schemas.microsoft.com/office/drawing/2014/main" id="{290A68B0-D774-439E-9569-CEAC3782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定义</a:t>
            </a:r>
            <a:r>
              <a:rPr lang="en-US" altLang="zh-CN" dirty="0"/>
              <a:t>5.12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5683" name="Rectangle 3">
                <a:extLst>
                  <a:ext uri="{FF2B5EF4-FFF2-40B4-BE49-F238E27FC236}">
                    <a16:creationId xmlns:a16="http://schemas.microsoft.com/office/drawing/2014/main" id="{5EBFF3F4-C378-45B5-A2DD-DB3407E4CAA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0375" y="1067594"/>
                <a:ext cx="11582400" cy="4800600"/>
              </a:xfrm>
            </p:spPr>
            <p:txBody>
              <a:bodyPr>
                <a:noAutofit/>
              </a:bodyPr>
              <a:lstStyle/>
              <a:p>
                <a:pPr marL="533507" indent="-533507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5.12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&lt;A,≤&gt;</a:t>
                </a:r>
                <a:r>
                  <a:rPr lang="zh-CN" altLang="en-US" dirty="0"/>
                  <a:t>是偏序集，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的任何一个子集。</a:t>
                </a:r>
                <a:endParaRPr lang="en-US" altLang="zh-CN" dirty="0"/>
              </a:p>
              <a:p>
                <a:pPr marL="533507" indent="-533507">
                  <a:lnSpc>
                    <a:spcPct val="15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）如果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a(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a∈A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x∈B→x≤a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))=1</a:t>
                </a:r>
                <a:r>
                  <a:rPr lang="zh-CN" altLang="en-US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，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上界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Upper Bound</a:t>
                </a:r>
                <a:r>
                  <a:rPr lang="zh-CN" altLang="zh-CN" dirty="0"/>
                  <a:t>）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533507" indent="-533507">
                  <a:lnSpc>
                    <a:spcPct val="15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）如果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a(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a∈A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x∈B→a≤x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))=1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，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下界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Lower Bound</a:t>
                </a:r>
                <a:r>
                  <a:rPr lang="zh-CN" altLang="zh-CN" dirty="0"/>
                  <a:t>）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533507" indent="-533507">
                  <a:lnSpc>
                    <a:spcPct val="150000"/>
                  </a:lnSpc>
                  <a:spcBef>
                    <a:spcPts val="600"/>
                  </a:spcBef>
                  <a:buNone/>
                  <a:defRPr/>
                </a:pPr>
                <a:r>
                  <a:rPr lang="zh-CN" altLang="en-US" dirty="0"/>
                  <a:t> （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）</a:t>
                </a:r>
                <a:r>
                  <a:rPr lang="zh-CN" altLang="zh-CN" dirty="0"/>
                  <a:t>令</a:t>
                </a:r>
                <a:r>
                  <a:rPr lang="en-US" altLang="zh-CN" dirty="0"/>
                  <a:t>C={</a:t>
                </a:r>
                <a:r>
                  <a:rPr lang="en-US" altLang="zh-CN" dirty="0" err="1"/>
                  <a:t>y|y</a:t>
                </a:r>
                <a:r>
                  <a:rPr lang="zh-CN" altLang="zh-CN" dirty="0"/>
                  <a:t>是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的上界</a:t>
                </a:r>
                <a:r>
                  <a:rPr lang="en-US" altLang="zh-CN" dirty="0"/>
                  <a:t>}</a:t>
                </a:r>
                <a:r>
                  <a:rPr lang="zh-CN" altLang="zh-CN" dirty="0"/>
                  <a:t>，则称</a:t>
                </a:r>
                <a:r>
                  <a:rPr lang="en-US" altLang="zh-CN" dirty="0"/>
                  <a:t>C</a:t>
                </a:r>
                <a:r>
                  <a:rPr lang="zh-CN" altLang="zh-CN" dirty="0"/>
                  <a:t>的最小元为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最小上界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Least Upper  </a:t>
                </a:r>
              </a:p>
              <a:p>
                <a:pPr marL="533507" indent="-533507">
                  <a:lnSpc>
                    <a:spcPct val="150000"/>
                  </a:lnSpc>
                  <a:spcBef>
                    <a:spcPts val="600"/>
                  </a:spcBef>
                  <a:buNone/>
                  <a:defRPr/>
                </a:pPr>
                <a:r>
                  <a:rPr lang="en-US" altLang="zh-CN" dirty="0"/>
                  <a:t>          Bound</a:t>
                </a:r>
                <a:r>
                  <a:rPr lang="zh-CN" altLang="zh-CN" dirty="0"/>
                  <a:t>）或</a:t>
                </a:r>
                <a:r>
                  <a:rPr lang="en-US" altLang="zh-CN" dirty="0"/>
                  <a:t>  </a:t>
                </a:r>
                <a:r>
                  <a:rPr lang="zh-CN" altLang="zh-CN" dirty="0"/>
                  <a:t>上确界，记</a:t>
                </a:r>
                <a:r>
                  <a:rPr lang="en-US" altLang="zh-CN" dirty="0" err="1"/>
                  <a:t>SupB</a:t>
                </a:r>
                <a:r>
                  <a:rPr lang="zh-CN" altLang="en-US" dirty="0"/>
                  <a:t>。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zh-CN" dirty="0">
                    <a:solidFill>
                      <a:srgbClr val="0000CC"/>
                    </a:solidFill>
                  </a:rPr>
                  <a:t> 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）令</a:t>
                </a:r>
                <a:r>
                  <a:rPr lang="en-US" altLang="zh-CN" dirty="0"/>
                  <a:t>D={</a:t>
                </a:r>
                <a:r>
                  <a:rPr lang="en-US" altLang="zh-CN" dirty="0" err="1"/>
                  <a:t>y|y</a:t>
                </a:r>
                <a:r>
                  <a:rPr lang="zh-CN" altLang="zh-CN" dirty="0"/>
                  <a:t>是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的下界</a:t>
                </a:r>
                <a:r>
                  <a:rPr lang="en-US" altLang="zh-CN" dirty="0"/>
                  <a:t>}</a:t>
                </a:r>
                <a:r>
                  <a:rPr lang="zh-CN" altLang="zh-CN" dirty="0"/>
                  <a:t>，则称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的最大元为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最大下界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Greatest Lower  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n-US" altLang="zh-CN" dirty="0"/>
                  <a:t>          Bound</a:t>
                </a:r>
                <a:r>
                  <a:rPr lang="zh-CN" altLang="zh-CN" dirty="0"/>
                  <a:t>）或下确界，记</a:t>
                </a:r>
                <a:r>
                  <a:rPr lang="en-US" altLang="zh-CN" dirty="0" err="1"/>
                  <a:t>InfB</a:t>
                </a:r>
                <a:r>
                  <a:rPr lang="zh-CN" altLang="zh-CN" dirty="0"/>
                  <a:t>。</a:t>
                </a:r>
              </a:p>
            </p:txBody>
          </p:sp>
        </mc:Choice>
        <mc:Fallback xmlns="">
          <p:sp>
            <p:nvSpPr>
              <p:cNvPr id="1735683" name="Rectangle 3">
                <a:extLst>
                  <a:ext uri="{FF2B5EF4-FFF2-40B4-BE49-F238E27FC236}">
                    <a16:creationId xmlns:a16="http://schemas.microsoft.com/office/drawing/2014/main" id="{5EBFF3F4-C378-45B5-A2DD-DB3407E4C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0375" y="1067594"/>
                <a:ext cx="11582400" cy="4800600"/>
              </a:xfrm>
              <a:blipFill>
                <a:blip r:embed="rId4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>
            <a:extLst>
              <a:ext uri="{FF2B5EF4-FFF2-40B4-BE49-F238E27FC236}">
                <a16:creationId xmlns:a16="http://schemas.microsoft.com/office/drawing/2014/main" id="{67EC029E-1035-473A-9E02-0D39760AA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0975" y="3658394"/>
            <a:ext cx="8066367" cy="536699"/>
          </a:xfrm>
        </p:spPr>
        <p:txBody>
          <a:bodyPr/>
          <a:lstStyle/>
          <a:p>
            <a:pPr eaLnBrk="1" hangingPunct="1"/>
            <a:r>
              <a:rPr lang="zh-CN" altLang="en-US" sz="3201" dirty="0"/>
              <a:t>由定义</a:t>
            </a:r>
            <a:r>
              <a:rPr lang="en-US" altLang="zh-CN" sz="3201" dirty="0"/>
              <a:t>5.3.5</a:t>
            </a:r>
            <a:r>
              <a:rPr lang="zh-CN" altLang="en-US" sz="3201" dirty="0"/>
              <a:t>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6707" name="Rectangle 3">
                <a:extLst>
                  <a:ext uri="{FF2B5EF4-FFF2-40B4-BE49-F238E27FC236}">
                    <a16:creationId xmlns:a16="http://schemas.microsoft.com/office/drawing/2014/main" id="{ECAC6551-021B-47DA-A86C-8584A0A5FEF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7975" y="991394"/>
                <a:ext cx="11430000" cy="5717069"/>
              </a:xfrm>
              <a:solidFill>
                <a:schemeClr val="bg1">
                  <a:lumMod val="85000"/>
                </a:schemeClr>
              </a:solidFill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ct val="50000"/>
                  </a:spcBef>
                  <a:buClr>
                    <a:srgbClr val="800080"/>
                  </a:buClr>
                  <a:buNone/>
                </a:pPr>
                <a:r>
                  <a:rPr lang="zh-CN" altLang="en-US" dirty="0"/>
                  <a:t>解题小贴士</a:t>
                </a:r>
                <a:r>
                  <a:rPr lang="en-US" altLang="zh-CN" dirty="0"/>
                  <a:t>—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上界、下界的求解方法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50000"/>
                  </a:spcBef>
                  <a:buClr>
                    <a:srgbClr val="800080"/>
                  </a:buClr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a(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a∈A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x∈B→x≤a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))=1 </a:t>
                </a:r>
                <a:r>
                  <a:rPr lang="en-US" altLang="zh-CN" dirty="0">
                    <a:sym typeface="Symbol" panose="05050102010706020507" pitchFamily="18" charset="2"/>
                  </a:rPr>
                  <a:t>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的上界。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50000"/>
                  </a:spcBef>
                  <a:buClr>
                    <a:srgbClr val="800080"/>
                  </a:buClr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）在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的哈斯图中，找出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的最大元。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若最大元存在，则最大元及其上面的元素都是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B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的上界；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若最大元不存在，则向上找出“大”于其所有极大元的元素，这些元素就是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的上界。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50000"/>
                  </a:spcBef>
                  <a:buClr>
                    <a:srgbClr val="800080"/>
                  </a:buClr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3</a:t>
                </a:r>
                <a:r>
                  <a:rPr lang="en-US" altLang="zh-CN" dirty="0">
                    <a:sym typeface="Symbol" panose="05050102010706020507" pitchFamily="18" charset="2"/>
                  </a:rPr>
                  <a:t> 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a(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a∈A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∧</a:t>
                </a:r>
                <a14:m>
                  <m:oMath xmlns:m="http://schemas.openxmlformats.org/officeDocument/2006/math">
                    <m:r>
                      <a:rPr lang="es-ES" altLang="zh-CN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0000CC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0000CC"/>
                    </a:solidFill>
                  </a:rPr>
                  <a:t>x∈B→a≤x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))=1</a:t>
                </a:r>
                <a:r>
                  <a:rPr lang="en-US" altLang="zh-CN" dirty="0">
                    <a:sym typeface="Symbol" panose="05050102010706020507" pitchFamily="18" charset="2"/>
                  </a:rPr>
                  <a:t> 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的下界。</a:t>
                </a:r>
              </a:p>
              <a:p>
                <a:pPr marL="0" indent="0">
                  <a:lnSpc>
                    <a:spcPct val="150000"/>
                  </a:lnSpc>
                  <a:spcBef>
                    <a:spcPct val="50000"/>
                  </a:spcBef>
                  <a:buClr>
                    <a:srgbClr val="800080"/>
                  </a:buClr>
                  <a:buNone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）在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的哈斯图中，找出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的最小元。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若最小元存在，则最小元及其下面的元素都是</a:t>
                </a:r>
                <a:r>
                  <a:rPr lang="en-US" altLang="zh-CN" dirty="0">
                    <a:solidFill>
                      <a:srgbClr val="0000CC"/>
                    </a:solidFill>
                  </a:rPr>
                  <a:t>B</a:t>
                </a:r>
                <a:r>
                  <a:rPr lang="zh-CN" altLang="en-US" dirty="0">
                    <a:solidFill>
                      <a:srgbClr val="0000CC"/>
                    </a:solidFill>
                  </a:rPr>
                  <a:t>的下界</a:t>
                </a:r>
                <a:r>
                  <a:rPr lang="zh-CN" altLang="en-US" dirty="0"/>
                  <a:t>；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若最小元不存在，则向下找出“小”于其所有极小元的元素，这些元素就是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的下界。</a:t>
                </a:r>
              </a:p>
            </p:txBody>
          </p:sp>
        </mc:Choice>
        <mc:Fallback xmlns="">
          <p:sp>
            <p:nvSpPr>
              <p:cNvPr id="1736707" name="Rectangle 3">
                <a:extLst>
                  <a:ext uri="{FF2B5EF4-FFF2-40B4-BE49-F238E27FC236}">
                    <a16:creationId xmlns:a16="http://schemas.microsoft.com/office/drawing/2014/main" id="{ECAC6551-021B-47DA-A86C-8584A0A5F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975" y="991394"/>
                <a:ext cx="11430000" cy="5717069"/>
              </a:xfrm>
              <a:blipFill>
                <a:blip r:embed="rId4"/>
                <a:stretch>
                  <a:fillRect l="-587" r="-480" b="-2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427C5BB7-7ED9-4200-A277-7A8800E29DF0}"/>
              </a:ext>
            </a:extLst>
          </p:cNvPr>
          <p:cNvSpPr txBox="1">
            <a:spLocks noChangeArrowheads="1"/>
          </p:cNvSpPr>
          <p:nvPr/>
        </p:nvSpPr>
        <p:spPr>
          <a:xfrm>
            <a:off x="774700" y="352424"/>
            <a:ext cx="5334000" cy="429419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CN" altLang="zh-CN" dirty="0"/>
              <a:t>解题小贴士</a:t>
            </a:r>
            <a:endParaRPr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7813" name="Group 85">
            <a:extLst>
              <a:ext uri="{FF2B5EF4-FFF2-40B4-BE49-F238E27FC236}">
                <a16:creationId xmlns:a16="http://schemas.microsoft.com/office/drawing/2014/main" id="{AFD60E3B-C7FE-4436-889B-91F851C04A18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351084" y="3422001"/>
          <a:ext cx="9833715" cy="3371353"/>
        </p:xfrm>
        <a:graphic>
          <a:graphicData uri="http://schemas.openxmlformats.org/drawingml/2006/table">
            <a:tbl>
              <a:tblPr/>
              <a:tblGrid>
                <a:gridCol w="1131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8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5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集合</a:t>
                      </a: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上界</a:t>
                      </a: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上确界</a:t>
                      </a: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下界</a:t>
                      </a: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下确界</a:t>
                      </a: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2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1</a:t>
                      </a: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229100" algn="l"/>
                        </a:tabLst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2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2</a:t>
                      </a: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2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3</a:t>
                      </a: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976741"/>
                  </a:ext>
                </a:extLst>
              </a:tr>
              <a:tr h="7061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1" lang="en-US" altLang="zh-CN" sz="2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Times New Roman" pitchFamily="18" charset="0"/>
                        </a:rPr>
                        <a:t>4</a:t>
                      </a: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0" marR="0" marT="46798" marB="4679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112609"/>
                  </a:ext>
                </a:extLst>
              </a:tr>
            </a:tbl>
          </a:graphicData>
        </a:graphic>
      </p:graphicFrame>
      <p:sp>
        <p:nvSpPr>
          <p:cNvPr id="1737787" name="Rectangle 59">
            <a:extLst>
              <a:ext uri="{FF2B5EF4-FFF2-40B4-BE49-F238E27FC236}">
                <a16:creationId xmlns:a16="http://schemas.microsoft.com/office/drawing/2014/main" id="{10045DF9-404C-436C-988C-B72E83024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621" y="4113452"/>
            <a:ext cx="562813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59">
            <a:extLst>
              <a:ext uri="{FF2B5EF4-FFF2-40B4-BE49-F238E27FC236}">
                <a16:creationId xmlns:a16="http://schemas.microsoft.com/office/drawing/2014/main" id="{BBF63329-E43E-4407-9AAB-6EE0E02E6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509" y="4124575"/>
            <a:ext cx="562813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59">
            <a:extLst>
              <a:ext uri="{FF2B5EF4-FFF2-40B4-BE49-F238E27FC236}">
                <a16:creationId xmlns:a16="http://schemas.microsoft.com/office/drawing/2014/main" id="{D0449E0E-36CC-4D29-A3CB-BF48E2AB7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661" y="4151192"/>
            <a:ext cx="881277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59">
            <a:extLst>
              <a:ext uri="{FF2B5EF4-FFF2-40B4-BE49-F238E27FC236}">
                <a16:creationId xmlns:a16="http://schemas.microsoft.com/office/drawing/2014/main" id="{6D6C90EE-EE17-46B5-885D-333D43249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826" y="4157417"/>
            <a:ext cx="373712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59">
            <a:extLst>
              <a:ext uri="{FF2B5EF4-FFF2-40B4-BE49-F238E27FC236}">
                <a16:creationId xmlns:a16="http://schemas.microsoft.com/office/drawing/2014/main" id="{F1ED8A5E-17E3-46A2-A4F9-86B2EFD63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6857" y="4842016"/>
            <a:ext cx="1358340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6,12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59">
            <a:extLst>
              <a:ext uri="{FF2B5EF4-FFF2-40B4-BE49-F238E27FC236}">
                <a16:creationId xmlns:a16="http://schemas.microsoft.com/office/drawing/2014/main" id="{54D4388C-51A4-491C-AEB7-8295BA1EB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932" y="4873838"/>
            <a:ext cx="1358340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59">
            <a:extLst>
              <a:ext uri="{FF2B5EF4-FFF2-40B4-BE49-F238E27FC236}">
                <a16:creationId xmlns:a16="http://schemas.microsoft.com/office/drawing/2014/main" id="{811C550F-CF97-454E-A560-D94F01C83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129" y="4863122"/>
            <a:ext cx="1358340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59">
            <a:extLst>
              <a:ext uri="{FF2B5EF4-FFF2-40B4-BE49-F238E27FC236}">
                <a16:creationId xmlns:a16="http://schemas.microsoft.com/office/drawing/2014/main" id="{AB4B7A0E-E660-4581-9721-ED549A800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2" y="4825076"/>
            <a:ext cx="1358340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59">
            <a:extLst>
              <a:ext uri="{FF2B5EF4-FFF2-40B4-BE49-F238E27FC236}">
                <a16:creationId xmlns:a16="http://schemas.microsoft.com/office/drawing/2014/main" id="{D2360F63-690F-4D01-9A93-1C90C8895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062" y="5582508"/>
            <a:ext cx="562813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59">
            <a:extLst>
              <a:ext uri="{FF2B5EF4-FFF2-40B4-BE49-F238E27FC236}">
                <a16:creationId xmlns:a16="http://schemas.microsoft.com/office/drawing/2014/main" id="{F8F6674B-F35C-491A-8BA6-022AF0F50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91" y="5582508"/>
            <a:ext cx="562813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59">
            <a:extLst>
              <a:ext uri="{FF2B5EF4-FFF2-40B4-BE49-F238E27FC236}">
                <a16:creationId xmlns:a16="http://schemas.microsoft.com/office/drawing/2014/main" id="{119EE368-C4EB-44E8-8177-4106C21E1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51" y="5568170"/>
            <a:ext cx="1358340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59">
            <a:extLst>
              <a:ext uri="{FF2B5EF4-FFF2-40B4-BE49-F238E27FC236}">
                <a16:creationId xmlns:a16="http://schemas.microsoft.com/office/drawing/2014/main" id="{6CEDE94B-7FA0-429A-9C83-3B67BA89C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512" y="5582508"/>
            <a:ext cx="1358340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59">
            <a:extLst>
              <a:ext uri="{FF2B5EF4-FFF2-40B4-BE49-F238E27FC236}">
                <a16:creationId xmlns:a16="http://schemas.microsoft.com/office/drawing/2014/main" id="{BBEC05AE-B75B-490A-9162-21446DE53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062" y="6268975"/>
            <a:ext cx="562813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59">
            <a:extLst>
              <a:ext uri="{FF2B5EF4-FFF2-40B4-BE49-F238E27FC236}">
                <a16:creationId xmlns:a16="http://schemas.microsoft.com/office/drawing/2014/main" id="{9D9C9FBD-4159-4235-801E-9F75CD034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91" y="6253481"/>
            <a:ext cx="562813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59">
            <a:extLst>
              <a:ext uri="{FF2B5EF4-FFF2-40B4-BE49-F238E27FC236}">
                <a16:creationId xmlns:a16="http://schemas.microsoft.com/office/drawing/2014/main" id="{E1FD367E-7F9F-43D5-94FF-C15CCFE8D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660" y="6221395"/>
            <a:ext cx="881277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59">
            <a:extLst>
              <a:ext uri="{FF2B5EF4-FFF2-40B4-BE49-F238E27FC236}">
                <a16:creationId xmlns:a16="http://schemas.microsoft.com/office/drawing/2014/main" id="{8E7B68FE-ADA1-41ED-B89F-BA4EF38FF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826" y="6203638"/>
            <a:ext cx="373712" cy="4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defTabSz="1219261">
              <a:lnSpc>
                <a:spcPct val="100000"/>
              </a:lnSpc>
              <a:spcBef>
                <a:spcPct val="0"/>
              </a:spcBef>
              <a:buClrTx/>
              <a:buNone/>
            </a:pPr>
            <a:r>
              <a:rPr kumimoji="1" lang="en-US" altLang="zh-CN" sz="239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3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6709778-A2E3-4554-B27B-019C0FDF0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713" y="285933"/>
            <a:ext cx="10755156" cy="585755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5.21</a:t>
            </a:r>
            <a:endParaRPr lang="zh-CN" altLang="en-US" dirty="0"/>
          </a:p>
        </p:txBody>
      </p:sp>
      <p:sp>
        <p:nvSpPr>
          <p:cNvPr id="1737731" name="Rectangle 3">
            <a:extLst>
              <a:ext uri="{FF2B5EF4-FFF2-40B4-BE49-F238E27FC236}">
                <a16:creationId xmlns:a16="http://schemas.microsoft.com/office/drawing/2014/main" id="{3A15653C-6A3A-41E7-9A04-6299052E02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50128" y="971694"/>
            <a:ext cx="11614750" cy="11181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>
                <a:solidFill>
                  <a:srgbClr val="C00000"/>
                </a:solidFill>
              </a:rPr>
              <a:t>例</a:t>
            </a:r>
            <a:r>
              <a:rPr lang="en-US" altLang="zh-CN">
                <a:solidFill>
                  <a:srgbClr val="C00000"/>
                </a:solidFill>
              </a:rPr>
              <a:t>5.21  </a:t>
            </a:r>
            <a:r>
              <a:rPr lang="zh-CN" altLang="en-US"/>
              <a:t>试求出例</a:t>
            </a:r>
            <a:r>
              <a:rPr lang="en-US" altLang="zh-CN"/>
              <a:t>5.19</a:t>
            </a:r>
            <a:r>
              <a:rPr lang="zh-CN" altLang="en-US"/>
              <a:t>和</a:t>
            </a:r>
            <a:r>
              <a:rPr lang="en-US" altLang="zh-CN"/>
              <a:t>5.20</a:t>
            </a:r>
            <a:r>
              <a:rPr lang="zh-CN" altLang="en-US"/>
              <a:t>中</a:t>
            </a:r>
            <a:r>
              <a:rPr lang="en-US" altLang="zh-CN"/>
              <a:t>A</a:t>
            </a:r>
            <a:r>
              <a:rPr lang="zh-CN" altLang="en-US"/>
              <a:t>的子集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zh-CN" altLang="zh-CN"/>
              <a:t>，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zh-CN" altLang="zh-CN"/>
              <a:t>，</a:t>
            </a:r>
            <a:r>
              <a:rPr lang="en-US" altLang="zh-CN"/>
              <a:t>B</a:t>
            </a:r>
            <a:r>
              <a:rPr lang="en-US" altLang="zh-CN" baseline="-25000"/>
              <a:t>3</a:t>
            </a:r>
            <a:r>
              <a:rPr lang="zh-CN" altLang="zh-CN"/>
              <a:t>和</a:t>
            </a:r>
            <a:r>
              <a:rPr lang="en-US" altLang="zh-CN"/>
              <a:t>B</a:t>
            </a:r>
            <a:r>
              <a:rPr lang="en-US" altLang="zh-CN" baseline="-25000"/>
              <a:t>4</a:t>
            </a:r>
            <a:r>
              <a:rPr lang="zh-CN" altLang="en-US"/>
              <a:t>的上界、下界、上确界和下确界。</a:t>
            </a:r>
            <a:endParaRPr lang="en-US" altLang="zh-CN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A18FAF3-CE2B-490D-9A8E-BF0932C1365D}"/>
              </a:ext>
            </a:extLst>
          </p:cNvPr>
          <p:cNvGrpSpPr/>
          <p:nvPr/>
        </p:nvGrpSpPr>
        <p:grpSpPr>
          <a:xfrm>
            <a:off x="555381" y="2572827"/>
            <a:ext cx="2205073" cy="2973644"/>
            <a:chOff x="8842375" y="2667794"/>
            <a:chExt cx="2205711" cy="3505200"/>
          </a:xfrm>
          <a:solidFill>
            <a:schemeClr val="bg1"/>
          </a:solidFill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6A89DB6-272F-4229-9129-2BFFC59B0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375" y="2667794"/>
              <a:ext cx="2205711" cy="3505200"/>
            </a:xfrm>
            <a:prstGeom prst="rect">
              <a:avLst/>
            </a:prstGeom>
            <a:grpFill/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1699D59-7385-4D36-8EE2-D867B419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6020" y="5750322"/>
              <a:ext cx="1028571" cy="243152"/>
            </a:xfrm>
            <a:prstGeom prst="rect">
              <a:avLst/>
            </a:prstGeom>
            <a:grpFill/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87E07E6-036A-4160-93F2-FE573A077591}"/>
              </a:ext>
            </a:extLst>
          </p:cNvPr>
          <p:cNvSpPr/>
          <p:nvPr/>
        </p:nvSpPr>
        <p:spPr>
          <a:xfrm>
            <a:off x="386889" y="2785945"/>
            <a:ext cx="10190651" cy="461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61"/>
            <a:r>
              <a:rPr lang="zh-CN" altLang="en-US" sz="2399" b="1" dirty="0">
                <a:solidFill>
                  <a:srgbClr val="C00000"/>
                </a:solidFill>
                <a:latin typeface="微软雅黑"/>
                <a:ea typeface="微软雅黑"/>
              </a:rPr>
              <a:t>解    </a:t>
            </a:r>
            <a:r>
              <a:rPr lang="zh-CN" altLang="en-US" sz="2399" b="1" dirty="0">
                <a:solidFill>
                  <a:prstClr val="black"/>
                </a:solidFill>
                <a:latin typeface="微软雅黑"/>
                <a:ea typeface="微软雅黑"/>
              </a:rPr>
              <a:t>集合</a:t>
            </a:r>
            <a:r>
              <a:rPr lang="en-US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B</a:t>
            </a:r>
            <a:r>
              <a:rPr lang="en-US" altLang="zh-CN" sz="2399" b="1" baseline="-25000" dirty="0">
                <a:solidFill>
                  <a:prstClr val="black"/>
                </a:solidFill>
                <a:latin typeface="微软雅黑"/>
                <a:ea typeface="微软雅黑"/>
              </a:rPr>
              <a:t>1</a:t>
            </a:r>
            <a:r>
              <a:rPr lang="zh-CN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，</a:t>
            </a:r>
            <a:r>
              <a:rPr lang="en-US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B</a:t>
            </a:r>
            <a:r>
              <a:rPr lang="en-US" altLang="zh-CN" sz="2399" b="1" baseline="-25000" dirty="0">
                <a:solidFill>
                  <a:prstClr val="black"/>
                </a:solidFill>
                <a:latin typeface="微软雅黑"/>
                <a:ea typeface="微软雅黑"/>
              </a:rPr>
              <a:t>2</a:t>
            </a:r>
            <a:r>
              <a:rPr lang="zh-CN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，</a:t>
            </a:r>
            <a:r>
              <a:rPr lang="en-US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B</a:t>
            </a:r>
            <a:r>
              <a:rPr lang="en-US" altLang="zh-CN" sz="2399" b="1" baseline="-250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lang="zh-CN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和</a:t>
            </a:r>
            <a:r>
              <a:rPr lang="en-US" altLang="zh-CN" sz="2399" b="1" dirty="0">
                <a:solidFill>
                  <a:prstClr val="black"/>
                </a:solidFill>
                <a:latin typeface="微软雅黑"/>
                <a:ea typeface="微软雅黑"/>
              </a:rPr>
              <a:t>B</a:t>
            </a:r>
            <a:r>
              <a:rPr lang="en-US" altLang="zh-CN" sz="2399" b="1" baseline="-25000" dirty="0">
                <a:solidFill>
                  <a:prstClr val="black"/>
                </a:solidFill>
                <a:latin typeface="微软雅黑"/>
                <a:ea typeface="微软雅黑"/>
              </a:rPr>
              <a:t>4</a:t>
            </a:r>
            <a:r>
              <a:rPr lang="zh-CN" altLang="en-US" sz="2399" b="1" dirty="0">
                <a:solidFill>
                  <a:prstClr val="black"/>
                </a:solidFill>
                <a:latin typeface="微软雅黑"/>
                <a:ea typeface="微软雅黑"/>
              </a:rPr>
              <a:t>的上界、下界、上确界和下确界如下表所示。 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64CD043-BCCD-4996-806B-D5CC83DEBE06}"/>
              </a:ext>
            </a:extLst>
          </p:cNvPr>
          <p:cNvGrpSpPr/>
          <p:nvPr/>
        </p:nvGrpSpPr>
        <p:grpSpPr>
          <a:xfrm>
            <a:off x="2920879" y="3234206"/>
            <a:ext cx="4162428" cy="2125576"/>
            <a:chOff x="2835333" y="1658728"/>
            <a:chExt cx="4161465" cy="2125084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AAA6CB1-61AB-48C1-8B5E-7248D4B64420}"/>
                </a:ext>
              </a:extLst>
            </p:cNvPr>
            <p:cNvGrpSpPr/>
            <p:nvPr/>
          </p:nvGrpSpPr>
          <p:grpSpPr>
            <a:xfrm>
              <a:off x="2835333" y="1658728"/>
              <a:ext cx="4161465" cy="2125084"/>
              <a:chOff x="8075337" y="6275385"/>
              <a:chExt cx="4572000" cy="3087078"/>
            </a:xfrm>
            <a:solidFill>
              <a:schemeClr val="bg1"/>
            </a:solidFill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CE845D90-A967-4A90-9F33-6DCD7CC5C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337" y="6275385"/>
                <a:ext cx="4572000" cy="3087078"/>
              </a:xfrm>
              <a:prstGeom prst="rect">
                <a:avLst/>
              </a:prstGeom>
              <a:grpFill/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FAC96878-8637-4948-A140-8097CB772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2126" y="8865064"/>
                <a:ext cx="809524" cy="342858"/>
              </a:xfrm>
              <a:prstGeom prst="rect">
                <a:avLst/>
              </a:prstGeom>
              <a:grpFill/>
            </p:spPr>
          </p:pic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782812CF-7004-4BDE-B72F-3ED69D0025D9}"/>
                </a:ext>
              </a:extLst>
            </p:cNvPr>
            <p:cNvSpPr/>
            <p:nvPr/>
          </p:nvSpPr>
          <p:spPr>
            <a:xfrm>
              <a:off x="5725051" y="3197101"/>
              <a:ext cx="829839" cy="5096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583"/>
              <a:r>
                <a:rPr lang="en-US" altLang="zh-CN" sz="20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B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微软雅黑"/>
                  <a:ea typeface="微软雅黑"/>
                </a:rPr>
                <a:t>2</a:t>
              </a:r>
              <a:endParaRPr lang="zh-CN" altLang="en-US" sz="2000" b="1" baseline="-2500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510E56D5-76E5-4F04-8735-A76911AB7C8D}"/>
                </a:ext>
              </a:extLst>
            </p:cNvPr>
            <p:cNvSpPr/>
            <p:nvPr/>
          </p:nvSpPr>
          <p:spPr>
            <a:xfrm>
              <a:off x="3622739" y="3177637"/>
              <a:ext cx="829839" cy="6061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583"/>
              <a:r>
                <a:rPr lang="en-US" altLang="zh-CN" sz="18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B</a:t>
              </a:r>
              <a:r>
                <a:rPr lang="en-US" altLang="zh-CN" sz="1800" b="1" baseline="-25000" dirty="0">
                  <a:solidFill>
                    <a:prstClr val="black"/>
                  </a:solidFill>
                  <a:latin typeface="微软雅黑"/>
                  <a:ea typeface="微软雅黑"/>
                </a:rPr>
                <a:t>1</a:t>
              </a:r>
              <a:endParaRPr lang="zh-CN" altLang="en-US" sz="1800" b="1" baseline="-2500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26608FB-42DB-41F7-96A0-55A13308C039}"/>
              </a:ext>
            </a:extLst>
          </p:cNvPr>
          <p:cNvGrpSpPr/>
          <p:nvPr/>
        </p:nvGrpSpPr>
        <p:grpSpPr>
          <a:xfrm>
            <a:off x="7317618" y="3513585"/>
            <a:ext cx="4329635" cy="2125576"/>
            <a:chOff x="7038644" y="2385585"/>
            <a:chExt cx="4328633" cy="2125084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F9CAA6FA-627C-4587-B1C7-F0B070AC41D0}"/>
                </a:ext>
              </a:extLst>
            </p:cNvPr>
            <p:cNvGrpSpPr/>
            <p:nvPr/>
          </p:nvGrpSpPr>
          <p:grpSpPr>
            <a:xfrm>
              <a:off x="7038644" y="2385585"/>
              <a:ext cx="4328633" cy="2125084"/>
              <a:chOff x="7207726" y="1996052"/>
              <a:chExt cx="3935121" cy="2125084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88F4DAD0-D8BB-4480-B501-CF619475A33D}"/>
                  </a:ext>
                </a:extLst>
              </p:cNvPr>
              <p:cNvGrpSpPr/>
              <p:nvPr/>
            </p:nvGrpSpPr>
            <p:grpSpPr>
              <a:xfrm>
                <a:off x="7207726" y="1996052"/>
                <a:ext cx="3935121" cy="2125084"/>
                <a:chOff x="6845017" y="3426713"/>
                <a:chExt cx="4751756" cy="2895601"/>
              </a:xfrm>
              <a:solidFill>
                <a:schemeClr val="bg1"/>
              </a:solidFill>
            </p:grpSpPr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379871D1-E099-42F3-B54A-3C111BAD1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45017" y="3426713"/>
                  <a:ext cx="4751756" cy="289560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F3DD5808-9FBB-44E9-ACC3-E565E5620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19602" y="5932235"/>
                  <a:ext cx="885714" cy="27619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65DF3C90-8F6E-4D91-9785-607FC17A4C0C}"/>
                  </a:ext>
                </a:extLst>
              </p:cNvPr>
              <p:cNvSpPr/>
              <p:nvPr/>
            </p:nvSpPr>
            <p:spPr>
              <a:xfrm>
                <a:off x="9948546" y="3421999"/>
                <a:ext cx="421569" cy="28477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583"/>
                <a:endParaRPr lang="zh-CN" altLang="en-US" sz="1800" dirty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DE4F8969-73EB-4DD2-B475-E1C934FA04E2}"/>
                  </a:ext>
                </a:extLst>
              </p:cNvPr>
              <p:cNvSpPr/>
              <p:nvPr/>
            </p:nvSpPr>
            <p:spPr>
              <a:xfrm>
                <a:off x="8269272" y="3379461"/>
                <a:ext cx="881532" cy="26364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583"/>
                <a:r>
                  <a:rPr lang="en-US" altLang="zh-CN" sz="2000" b="1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B</a:t>
                </a:r>
                <a:r>
                  <a:rPr lang="en-US" altLang="zh-CN" sz="2000" b="1" baseline="-25000" dirty="0">
                    <a:solidFill>
                      <a:prstClr val="black"/>
                    </a:solidFill>
                    <a:latin typeface="微软雅黑"/>
                    <a:ea typeface="微软雅黑"/>
                  </a:rPr>
                  <a:t>3</a:t>
                </a:r>
                <a:endParaRPr lang="zh-CN" altLang="en-US" sz="2000" b="1" baseline="-25000" dirty="0">
                  <a:solidFill>
                    <a:prstClr val="black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CC43856-3181-4F1F-ACBB-EC9A493DD945}"/>
                </a:ext>
              </a:extLst>
            </p:cNvPr>
            <p:cNvSpPr/>
            <p:nvPr/>
          </p:nvSpPr>
          <p:spPr>
            <a:xfrm>
              <a:off x="10178960" y="3695565"/>
              <a:ext cx="4651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583"/>
              <a:r>
                <a:rPr lang="en-US" altLang="zh-CN" sz="20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B</a:t>
              </a:r>
              <a:r>
                <a:rPr lang="en-US" altLang="zh-CN" sz="2000" b="1" baseline="-25000" dirty="0">
                  <a:solidFill>
                    <a:prstClr val="black"/>
                  </a:solidFill>
                  <a:latin typeface="微软雅黑"/>
                  <a:ea typeface="微软雅黑"/>
                </a:rPr>
                <a:t>4</a:t>
              </a:r>
              <a:endParaRPr lang="zh-CN" altLang="en-US" sz="2000" b="1" baseline="-25000" dirty="0">
                <a:solidFill>
                  <a:prstClr val="black"/>
                </a:solidFill>
                <a:latin typeface="微软雅黑"/>
                <a:ea typeface="微软雅黑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448E-6 -1.1664E-6 L -0.003 -0.3360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6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00234 -0.3564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0.00208 -0.3810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73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7787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>
            <a:extLst>
              <a:ext uri="{FF2B5EF4-FFF2-40B4-BE49-F238E27FC236}">
                <a16:creationId xmlns:a16="http://schemas.microsoft.com/office/drawing/2014/main" id="{E8FB0FF7-124E-445D-8E10-E84429795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320" y="287406"/>
            <a:ext cx="10758267" cy="585924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5.22</a:t>
            </a:r>
            <a:endParaRPr lang="zh-CN" altLang="en-US" dirty="0"/>
          </a:p>
        </p:txBody>
      </p:sp>
      <p:sp>
        <p:nvSpPr>
          <p:cNvPr id="1738755" name="Rectangle 3">
            <a:extLst>
              <a:ext uri="{FF2B5EF4-FFF2-40B4-BE49-F238E27FC236}">
                <a16:creationId xmlns:a16="http://schemas.microsoft.com/office/drawing/2014/main" id="{39DD851F-8438-4983-9812-60078175BD4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2076" y="1001153"/>
            <a:ext cx="11458299" cy="22293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5.22  </a:t>
            </a:r>
            <a:r>
              <a:rPr lang="en-US" altLang="zh-CN" dirty="0"/>
              <a:t>A={x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,x</a:t>
            </a:r>
            <a:r>
              <a:rPr lang="en-US" altLang="zh-CN" baseline="-25000" dirty="0"/>
              <a:t>3</a:t>
            </a:r>
            <a:r>
              <a:rPr lang="en-US" altLang="zh-CN" dirty="0"/>
              <a:t>,x</a:t>
            </a:r>
            <a:r>
              <a:rPr lang="en-US" altLang="zh-CN" baseline="-25000" dirty="0"/>
              <a:t>4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上定义偏序集</a:t>
            </a:r>
            <a:r>
              <a:rPr lang="en-US" altLang="zh-CN" dirty="0"/>
              <a:t>&lt;A,≤&gt;</a:t>
            </a:r>
            <a:r>
              <a:rPr lang="zh-CN" altLang="en-US" dirty="0"/>
              <a:t>的哈斯图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如右图所示。求</a:t>
            </a:r>
            <a:r>
              <a:rPr lang="en-US" altLang="zh-CN" dirty="0"/>
              <a:t>B={x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}</a:t>
            </a:r>
            <a:r>
              <a:rPr lang="zh-CN" altLang="en-US" dirty="0"/>
              <a:t>和</a:t>
            </a:r>
            <a:r>
              <a:rPr lang="en-US" altLang="zh-CN" dirty="0"/>
              <a:t>C={x</a:t>
            </a:r>
            <a:r>
              <a:rPr lang="en-US" altLang="zh-CN" baseline="-25000" dirty="0"/>
              <a:t>3</a:t>
            </a:r>
            <a:r>
              <a:rPr lang="en-US" altLang="zh-CN" dirty="0"/>
              <a:t>,x</a:t>
            </a:r>
            <a:r>
              <a:rPr lang="en-US" altLang="zh-CN" baseline="-25000" dirty="0"/>
              <a:t>4</a:t>
            </a:r>
            <a:r>
              <a:rPr lang="en-US" altLang="zh-CN" dirty="0"/>
              <a:t>}</a:t>
            </a:r>
            <a:r>
              <a:rPr lang="zh-CN" altLang="zh-CN" dirty="0"/>
              <a:t>最大元、最小元、极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大元、极小元、</a:t>
            </a:r>
            <a:r>
              <a:rPr lang="zh-CN" altLang="en-US" dirty="0"/>
              <a:t>上界、下界、上确界和下确界。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解</a:t>
            </a:r>
            <a:r>
              <a:rPr lang="zh-CN" altLang="en-US" dirty="0">
                <a:solidFill>
                  <a:srgbClr val="800080"/>
                </a:solidFill>
              </a:rPr>
              <a:t>   </a:t>
            </a:r>
            <a:r>
              <a:rPr lang="zh-CN" altLang="en-US" dirty="0"/>
              <a:t>见下表。</a:t>
            </a:r>
          </a:p>
        </p:txBody>
      </p:sp>
      <p:graphicFrame>
        <p:nvGraphicFramePr>
          <p:cNvPr id="1738801" name="Group 49">
            <a:extLst>
              <a:ext uri="{FF2B5EF4-FFF2-40B4-BE49-F238E27FC236}">
                <a16:creationId xmlns:a16="http://schemas.microsoft.com/office/drawing/2014/main" id="{FBAAF40B-E7E9-43F5-8C86-76CB74D9ED5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74283789"/>
              </p:ext>
            </p:extLst>
          </p:nvPr>
        </p:nvGraphicFramePr>
        <p:xfrm>
          <a:off x="788319" y="3964994"/>
          <a:ext cx="10858894" cy="1990178"/>
        </p:xfrm>
        <a:graphic>
          <a:graphicData uri="http://schemas.openxmlformats.org/drawingml/2006/table">
            <a:tbl>
              <a:tblPr/>
              <a:tblGrid>
                <a:gridCol w="101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623">
                  <a:extLst>
                    <a:ext uri="{9D8B030D-6E8A-4147-A177-3AD203B41FA5}">
                      <a16:colId xmlns:a16="http://schemas.microsoft.com/office/drawing/2014/main" val="1362224526"/>
                    </a:ext>
                  </a:extLst>
                </a:gridCol>
                <a:gridCol w="1235563">
                  <a:extLst>
                    <a:ext uri="{9D8B030D-6E8A-4147-A177-3AD203B41FA5}">
                      <a16:colId xmlns:a16="http://schemas.microsoft.com/office/drawing/2014/main" val="1664819030"/>
                    </a:ext>
                  </a:extLst>
                </a:gridCol>
                <a:gridCol w="1077683">
                  <a:extLst>
                    <a:ext uri="{9D8B030D-6E8A-4147-A177-3AD203B41FA5}">
                      <a16:colId xmlns:a16="http://schemas.microsoft.com/office/drawing/2014/main" val="1673134399"/>
                    </a:ext>
                  </a:extLst>
                </a:gridCol>
                <a:gridCol w="1156623">
                  <a:extLst>
                    <a:ext uri="{9D8B030D-6E8A-4147-A177-3AD203B41FA5}">
                      <a16:colId xmlns:a16="http://schemas.microsoft.com/office/drawing/2014/main" val="221550971"/>
                    </a:ext>
                  </a:extLst>
                </a:gridCol>
                <a:gridCol w="1347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5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6400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集合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zh-CN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最大元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zh-CN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极大元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上界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上确界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zh-CN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最小元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zh-CN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极小元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下界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下确界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57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889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89"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1pPr>
                      <a:lvl2pPr marL="742950" indent="-28575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4pPr>
                      <a:lvl5pPr marL="2057400" indent="-228600" algn="just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5pPr>
                      <a:lvl6pPr marL="25146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6pPr>
                      <a:lvl7pPr marL="29718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7pPr>
                      <a:lvl8pPr marL="34290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8pPr>
                      <a:lvl9pPr marL="3886200" indent="-228600" algn="just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defRPr sz="2400" b="1">
                          <a:solidFill>
                            <a:srgbClr val="0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61" marR="91461" marT="45724" marB="4572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38802" name="Rectangle 50">
            <a:extLst>
              <a:ext uri="{FF2B5EF4-FFF2-40B4-BE49-F238E27FC236}">
                <a16:creationId xmlns:a16="http://schemas.microsoft.com/office/drawing/2014/main" id="{18BBDE27-F11F-4BAE-8952-3BEB9B4C5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959" y="4845650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738803" name="Rectangle 51">
            <a:extLst>
              <a:ext uri="{FF2B5EF4-FFF2-40B4-BE49-F238E27FC236}">
                <a16:creationId xmlns:a16="http://schemas.microsoft.com/office/drawing/2014/main" id="{79A1A656-9C5D-4B17-8217-0FCCFFB7A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205" y="4822674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4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8804" name="Rectangle 52">
            <a:extLst>
              <a:ext uri="{FF2B5EF4-FFF2-40B4-BE49-F238E27FC236}">
                <a16:creationId xmlns:a16="http://schemas.microsoft.com/office/drawing/2014/main" id="{B6A676D3-E10D-47FF-84F8-06B6E514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70" y="4883766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738805" name="Rectangle 53">
            <a:extLst>
              <a:ext uri="{FF2B5EF4-FFF2-40B4-BE49-F238E27FC236}">
                <a16:creationId xmlns:a16="http://schemas.microsoft.com/office/drawing/2014/main" id="{9DDCA14C-C2E1-478E-8345-60D38471A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382" y="4854041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738807" name="Rectangle 55">
            <a:extLst>
              <a:ext uri="{FF2B5EF4-FFF2-40B4-BE49-F238E27FC236}">
                <a16:creationId xmlns:a16="http://schemas.microsoft.com/office/drawing/2014/main" id="{D052D788-9BA6-4D47-BD04-5AEFDC89C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665" y="5455391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8808" name="Rectangle 56">
            <a:extLst>
              <a:ext uri="{FF2B5EF4-FFF2-40B4-BE49-F238E27FC236}">
                <a16:creationId xmlns:a16="http://schemas.microsoft.com/office/drawing/2014/main" id="{90AC372F-9BE3-4A0A-839A-887898021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450" y="5432415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738809" name="Rectangle 57">
            <a:extLst>
              <a:ext uri="{FF2B5EF4-FFF2-40B4-BE49-F238E27FC236}">
                <a16:creationId xmlns:a16="http://schemas.microsoft.com/office/drawing/2014/main" id="{BFE1C468-4EDF-4803-9168-2A746A41F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348" y="5478009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1738810" name="Rectangle 58">
            <a:extLst>
              <a:ext uri="{FF2B5EF4-FFF2-40B4-BE49-F238E27FC236}">
                <a16:creationId xmlns:a16="http://schemas.microsoft.com/office/drawing/2014/main" id="{5CF3CFCF-1E74-4A32-9430-68AA93B1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5463782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28" name="Oval 60">
            <a:extLst>
              <a:ext uri="{FF2B5EF4-FFF2-40B4-BE49-F238E27FC236}">
                <a16:creationId xmlns:a16="http://schemas.microsoft.com/office/drawing/2014/main" id="{4290BC05-BBDD-4BD4-B683-8F22AC213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987" y="2764591"/>
            <a:ext cx="2808287" cy="711200"/>
          </a:xfrm>
          <a:prstGeom prst="ellipse">
            <a:avLst/>
          </a:prstGeom>
          <a:noFill/>
          <a:ln w="38100" algn="ctr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0" b="0">
              <a:solidFill>
                <a:srgbClr val="FF0000"/>
              </a:solidFill>
            </a:endParaRPr>
          </a:p>
        </p:txBody>
      </p:sp>
      <p:grpSp>
        <p:nvGrpSpPr>
          <p:cNvPr id="29" name="Group 46">
            <a:extLst>
              <a:ext uri="{FF2B5EF4-FFF2-40B4-BE49-F238E27FC236}">
                <a16:creationId xmlns:a16="http://schemas.microsoft.com/office/drawing/2014/main" id="{457B2E83-CAD4-43B0-B8F9-276C301CD137}"/>
              </a:ext>
            </a:extLst>
          </p:cNvPr>
          <p:cNvGrpSpPr>
            <a:grpSpLocks/>
          </p:cNvGrpSpPr>
          <p:nvPr/>
        </p:nvGrpSpPr>
        <p:grpSpPr bwMode="auto">
          <a:xfrm>
            <a:off x="9126262" y="1388229"/>
            <a:ext cx="2520950" cy="1828800"/>
            <a:chOff x="657" y="2596"/>
            <a:chExt cx="1588" cy="1152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F3C3E389-F253-41F4-B4D7-7A4B2157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" y="2790"/>
              <a:ext cx="1" cy="818"/>
            </a:xfrm>
            <a:custGeom>
              <a:avLst/>
              <a:gdLst>
                <a:gd name="T0" fmla="*/ 0 w 1"/>
                <a:gd name="T1" fmla="*/ 0 h 870"/>
                <a:gd name="T2" fmla="*/ 0 w 1"/>
                <a:gd name="T3" fmla="*/ 415 h 870"/>
                <a:gd name="T4" fmla="*/ 0 60000 65536"/>
                <a:gd name="T5" fmla="*/ 0 60000 65536"/>
                <a:gd name="T6" fmla="*/ 0 w 1"/>
                <a:gd name="T7" fmla="*/ 0 h 870"/>
                <a:gd name="T8" fmla="*/ 1 w 1"/>
                <a:gd name="T9" fmla="*/ 870 h 8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870">
                  <a:moveTo>
                    <a:pt x="0" y="0"/>
                  </a:moveTo>
                  <a:lnTo>
                    <a:pt x="0" y="87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1823015-B1FD-44EE-AC16-1C2A2A727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" y="2781"/>
              <a:ext cx="1" cy="836"/>
            </a:xfrm>
            <a:custGeom>
              <a:avLst/>
              <a:gdLst>
                <a:gd name="T0" fmla="*/ 0 w 20"/>
                <a:gd name="T1" fmla="*/ 0 h 890"/>
                <a:gd name="T2" fmla="*/ 0 w 20"/>
                <a:gd name="T3" fmla="*/ 419 h 890"/>
                <a:gd name="T4" fmla="*/ 0 60000 65536"/>
                <a:gd name="T5" fmla="*/ 0 60000 65536"/>
                <a:gd name="T6" fmla="*/ 0 w 20"/>
                <a:gd name="T7" fmla="*/ 0 h 890"/>
                <a:gd name="T8" fmla="*/ 20 w 20"/>
                <a:gd name="T9" fmla="*/ 890 h 8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0" h="890">
                  <a:moveTo>
                    <a:pt x="20" y="0"/>
                  </a:moveTo>
                  <a:lnTo>
                    <a:pt x="0" y="89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DA375D8-9490-4492-9D04-BAC85AF7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" y="2771"/>
              <a:ext cx="969" cy="846"/>
            </a:xfrm>
            <a:custGeom>
              <a:avLst/>
              <a:gdLst>
                <a:gd name="T0" fmla="*/ 0 w 860"/>
                <a:gd name="T1" fmla="*/ 0 h 900"/>
                <a:gd name="T2" fmla="*/ 3600 w 860"/>
                <a:gd name="T3" fmla="*/ 428 h 900"/>
                <a:gd name="T4" fmla="*/ 0 60000 65536"/>
                <a:gd name="T5" fmla="*/ 0 60000 65536"/>
                <a:gd name="T6" fmla="*/ 0 w 860"/>
                <a:gd name="T7" fmla="*/ 0 h 900"/>
                <a:gd name="T8" fmla="*/ 860 w 860"/>
                <a:gd name="T9" fmla="*/ 900 h 9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0" h="900">
                  <a:moveTo>
                    <a:pt x="0" y="0"/>
                  </a:moveTo>
                  <a:lnTo>
                    <a:pt x="860" y="9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18C152EF-AE90-4F73-9EC7-CFE14749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" y="2781"/>
              <a:ext cx="991" cy="845"/>
            </a:xfrm>
            <a:custGeom>
              <a:avLst/>
              <a:gdLst>
                <a:gd name="T0" fmla="*/ 3663 w 880"/>
                <a:gd name="T1" fmla="*/ 0 h 900"/>
                <a:gd name="T2" fmla="*/ 0 w 880"/>
                <a:gd name="T3" fmla="*/ 423 h 900"/>
                <a:gd name="T4" fmla="*/ 0 60000 65536"/>
                <a:gd name="T5" fmla="*/ 0 60000 65536"/>
                <a:gd name="T6" fmla="*/ 0 w 880"/>
                <a:gd name="T7" fmla="*/ 0 h 900"/>
                <a:gd name="T8" fmla="*/ 880 w 880"/>
                <a:gd name="T9" fmla="*/ 900 h 9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80" h="900">
                  <a:moveTo>
                    <a:pt x="880" y="0"/>
                  </a:moveTo>
                  <a:lnTo>
                    <a:pt x="0" y="9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Text Box 15">
              <a:extLst>
                <a:ext uri="{FF2B5EF4-FFF2-40B4-BE49-F238E27FC236}">
                  <a16:creationId xmlns:a16="http://schemas.microsoft.com/office/drawing/2014/main" id="{6C4B7BA3-3BD9-4235-81AC-0D93E1F1A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2596"/>
              <a:ext cx="22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-25000">
                  <a:solidFill>
                    <a:srgbClr val="FF0000"/>
                  </a:solidFill>
                </a:rPr>
                <a:t>1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35" name="Text Box 17">
              <a:extLst>
                <a:ext uri="{FF2B5EF4-FFF2-40B4-BE49-F238E27FC236}">
                  <a16:creationId xmlns:a16="http://schemas.microsoft.com/office/drawing/2014/main" id="{6679A586-610D-4A54-AF5C-3FF2429C9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3479"/>
              <a:ext cx="22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-25000">
                  <a:solidFill>
                    <a:srgbClr val="FF0000"/>
                  </a:solidFill>
                </a:rPr>
                <a:t>3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36" name="Text Box 18">
              <a:extLst>
                <a:ext uri="{FF2B5EF4-FFF2-40B4-BE49-F238E27FC236}">
                  <a16:creationId xmlns:a16="http://schemas.microsoft.com/office/drawing/2014/main" id="{2E215A0D-2677-409A-A571-152F6A31F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2596"/>
              <a:ext cx="22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-25000">
                  <a:solidFill>
                    <a:srgbClr val="FF0000"/>
                  </a:solidFill>
                </a:rPr>
                <a:t>2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1CB0B61A-C877-4E5D-B604-97A74B6B9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" y="3479"/>
              <a:ext cx="22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FF0000"/>
                  </a:solidFill>
                </a:rPr>
                <a:t>x</a:t>
              </a:r>
              <a:r>
                <a:rPr lang="en-US" altLang="zh-CN" baseline="-25000">
                  <a:solidFill>
                    <a:srgbClr val="FF0000"/>
                  </a:solidFill>
                </a:rPr>
                <a:t>4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38" name="Oval 6">
              <a:extLst>
                <a:ext uri="{FF2B5EF4-FFF2-40B4-BE49-F238E27FC236}">
                  <a16:creationId xmlns:a16="http://schemas.microsoft.com/office/drawing/2014/main" id="{BDF70E99-3806-4248-8FB6-6FF5AA7F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2732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3CC23C-D4E3-4D9E-A890-107AFD91C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" y="2732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0" name="Oval 12">
              <a:extLst>
                <a:ext uri="{FF2B5EF4-FFF2-40B4-BE49-F238E27FC236}">
                  <a16:creationId xmlns:a16="http://schemas.microsoft.com/office/drawing/2014/main" id="{FBA06397-A2BB-4153-8D07-DD659429D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" y="3611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1" name="Oval 13">
              <a:extLst>
                <a:ext uri="{FF2B5EF4-FFF2-40B4-BE49-F238E27FC236}">
                  <a16:creationId xmlns:a16="http://schemas.microsoft.com/office/drawing/2014/main" id="{F20257FF-9120-42A1-AB45-EF6A28602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3611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 type="none" w="sm" len="med"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Oval 59">
            <a:extLst>
              <a:ext uri="{FF2B5EF4-FFF2-40B4-BE49-F238E27FC236}">
                <a16:creationId xmlns:a16="http://schemas.microsoft.com/office/drawing/2014/main" id="{34F669FF-E46E-4899-864F-17656565E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7987" y="1323141"/>
            <a:ext cx="2808287" cy="711200"/>
          </a:xfrm>
          <a:prstGeom prst="ellipse">
            <a:avLst/>
          </a:prstGeom>
          <a:noFill/>
          <a:ln w="38100" algn="ctr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3200" b="0">
              <a:solidFill>
                <a:srgbClr val="FF0000"/>
              </a:solidFill>
            </a:endParaRPr>
          </a:p>
        </p:txBody>
      </p:sp>
      <p:sp>
        <p:nvSpPr>
          <p:cNvPr id="43" name="Rectangle 53">
            <a:extLst>
              <a:ext uri="{FF2B5EF4-FFF2-40B4-BE49-F238E27FC236}">
                <a16:creationId xmlns:a16="http://schemas.microsoft.com/office/drawing/2014/main" id="{69C0E3F0-3B0C-4E1E-BBD7-C4E468462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011" y="4883766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44" name="Rectangle 58">
            <a:extLst>
              <a:ext uri="{FF2B5EF4-FFF2-40B4-BE49-F238E27FC236}">
                <a16:creationId xmlns:a16="http://schemas.microsoft.com/office/drawing/2014/main" id="{A260EF0C-2F0F-48B6-8D73-0250BD307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2804" y="5493507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AA463035-54FC-4195-A170-FD2F2FFC8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994" y="4854041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BEAA7112-811F-474C-B72D-9D97CE85E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787" y="5463782"/>
            <a:ext cx="494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99F844F9-F306-4D6A-A1D0-4BB5D9DED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040" y="4822674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1C97B6A8-DC57-4B51-9421-864EA88FE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808" y="4822673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24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BEF24556-E4C2-4E0D-AB66-6CA84D96F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987" y="5396770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4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3BF401-006B-43A3-867D-549AAB286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0864" y="5396769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kumimoji="1"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1" lang="zh-CN" altLang="en-US" sz="2400" baseline="-25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73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3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3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3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3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73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3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3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8755" grpId="0" uiExpand="1" build="p"/>
      <p:bldP spid="1738802" grpId="0"/>
      <p:bldP spid="1738803" grpId="0"/>
      <p:bldP spid="1738804" grpId="0"/>
      <p:bldP spid="1738805" grpId="0"/>
      <p:bldP spid="1738807" grpId="0"/>
      <p:bldP spid="1738808" grpId="0"/>
      <p:bldP spid="1738809" grpId="0"/>
      <p:bldP spid="1738810" grpId="0"/>
      <p:bldP spid="28" grpId="0" animBg="1"/>
      <p:bldP spid="28" grpId="1" animBg="1"/>
      <p:bldP spid="42" grpId="0" animBg="1"/>
      <p:bldP spid="42" grpId="1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2D76A9BB-03A0-47D1-BB6F-552F58438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5.5</a:t>
            </a:r>
            <a:endParaRPr lang="zh-CN" altLang="en-US" dirty="0"/>
          </a:p>
        </p:txBody>
      </p:sp>
      <p:sp>
        <p:nvSpPr>
          <p:cNvPr id="1741827" name="Rectangle 3">
            <a:extLst>
              <a:ext uri="{FF2B5EF4-FFF2-40B4-BE49-F238E27FC236}">
                <a16:creationId xmlns:a16="http://schemas.microsoft.com/office/drawing/2014/main" id="{A8819A7A-0EEE-4852-9A0F-B9C4102BE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375" y="1067594"/>
            <a:ext cx="11125200" cy="4539713"/>
          </a:xfrm>
        </p:spPr>
        <p:txBody>
          <a:bodyPr/>
          <a:lstStyle/>
          <a:p>
            <a:pPr marL="533507" indent="-533507">
              <a:spcBef>
                <a:spcPct val="50000"/>
              </a:spcBef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5.5  </a:t>
            </a:r>
            <a:r>
              <a:rPr lang="zh-CN" altLang="en-US" dirty="0">
                <a:solidFill>
                  <a:srgbClr val="3333FF"/>
                </a:solidFill>
              </a:rPr>
              <a:t>设</a:t>
            </a:r>
            <a:r>
              <a:rPr lang="en-US" altLang="zh-CN" dirty="0">
                <a:solidFill>
                  <a:srgbClr val="3333FF"/>
                </a:solidFill>
              </a:rPr>
              <a:t>&lt;A,≤&gt;</a:t>
            </a:r>
            <a:r>
              <a:rPr lang="zh-CN" altLang="en-US" dirty="0">
                <a:solidFill>
                  <a:srgbClr val="3333FF"/>
                </a:solidFill>
              </a:rPr>
              <a:t>是一偏序集，</a:t>
            </a:r>
            <a:r>
              <a:rPr lang="en-US" altLang="zh-CN" dirty="0">
                <a:solidFill>
                  <a:srgbClr val="3333FF"/>
                </a:solidFill>
              </a:rPr>
              <a:t>B</a:t>
            </a:r>
            <a:r>
              <a:rPr lang="zh-CN" altLang="en-US" dirty="0">
                <a:solidFill>
                  <a:srgbClr val="3333FF"/>
                </a:solidFill>
              </a:rPr>
              <a:t>是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的子集。</a:t>
            </a:r>
            <a:r>
              <a:rPr lang="zh-CN" altLang="en-US" dirty="0"/>
              <a:t>则：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的最大元 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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的极大元、上界、上确界；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的最小元 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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的极小元、下界、下确界；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的上确界，且</a:t>
            </a:r>
            <a:r>
              <a:rPr lang="en-US" altLang="zh-CN" dirty="0" err="1"/>
              <a:t>a∈B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 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的最大元；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  <a:defRPr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的下确界，且</a:t>
            </a:r>
            <a:r>
              <a:rPr lang="en-US" altLang="zh-CN" dirty="0" err="1"/>
              <a:t>a∈B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 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的最小元。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>
            <a:extLst>
              <a:ext uri="{FF2B5EF4-FFF2-40B4-BE49-F238E27FC236}">
                <a16:creationId xmlns:a16="http://schemas.microsoft.com/office/drawing/2014/main" id="{C08FBDCD-666A-49A6-9CC8-53D145D3F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5.6</a:t>
            </a:r>
            <a:endParaRPr lang="zh-CN" altLang="en-US" dirty="0"/>
          </a:p>
        </p:txBody>
      </p:sp>
      <p:sp>
        <p:nvSpPr>
          <p:cNvPr id="1742851" name="Rectangle 3">
            <a:extLst>
              <a:ext uri="{FF2B5EF4-FFF2-40B4-BE49-F238E27FC236}">
                <a16:creationId xmlns:a16="http://schemas.microsoft.com/office/drawing/2014/main" id="{A878DE12-2509-40DB-B88B-092BB4F99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945575"/>
            <a:ext cx="11506200" cy="4968437"/>
          </a:xfrm>
        </p:spPr>
        <p:txBody>
          <a:bodyPr/>
          <a:lstStyle/>
          <a:p>
            <a:pPr marL="533507" indent="-533507"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5.6  </a:t>
            </a:r>
            <a:r>
              <a:rPr lang="zh-CN" altLang="en-US" dirty="0">
                <a:solidFill>
                  <a:srgbClr val="3333FF"/>
                </a:solidFill>
              </a:rPr>
              <a:t>设</a:t>
            </a:r>
            <a:r>
              <a:rPr lang="en-US" altLang="zh-CN" dirty="0">
                <a:solidFill>
                  <a:srgbClr val="3333FF"/>
                </a:solidFill>
              </a:rPr>
              <a:t>&lt;A,≤&gt;</a:t>
            </a:r>
            <a:r>
              <a:rPr lang="zh-CN" altLang="en-US" dirty="0">
                <a:solidFill>
                  <a:srgbClr val="3333FF"/>
                </a:solidFill>
              </a:rPr>
              <a:t>是一偏序集，</a:t>
            </a:r>
            <a:r>
              <a:rPr lang="en-US" altLang="zh-CN" dirty="0">
                <a:solidFill>
                  <a:srgbClr val="3333FF"/>
                </a:solidFill>
              </a:rPr>
              <a:t>B</a:t>
            </a:r>
            <a:r>
              <a:rPr lang="zh-CN" altLang="en-US" dirty="0">
                <a:solidFill>
                  <a:srgbClr val="3333FF"/>
                </a:solidFill>
              </a:rPr>
              <a:t>是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的子集。</a:t>
            </a:r>
            <a:r>
              <a:rPr lang="zh-CN" altLang="en-US" dirty="0">
                <a:solidFill>
                  <a:srgbClr val="FF0000"/>
                </a:solidFill>
              </a:rPr>
              <a:t>则：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）若</a:t>
            </a:r>
            <a:r>
              <a:rPr lang="en-US" altLang="zh-CN" dirty="0"/>
              <a:t>B</a:t>
            </a:r>
            <a:r>
              <a:rPr lang="zh-CN" altLang="en-US" dirty="0"/>
              <a:t>存在最大元，则</a:t>
            </a:r>
            <a:r>
              <a:rPr lang="en-US" altLang="zh-CN" dirty="0"/>
              <a:t>B</a:t>
            </a:r>
            <a:r>
              <a:rPr lang="zh-CN" altLang="en-US" dirty="0"/>
              <a:t>的最大元是惟一的；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）若</a:t>
            </a:r>
            <a:r>
              <a:rPr lang="en-US" altLang="zh-CN" dirty="0"/>
              <a:t>B</a:t>
            </a:r>
            <a:r>
              <a:rPr lang="zh-CN" altLang="en-US" dirty="0"/>
              <a:t>存在最小元，则</a:t>
            </a:r>
            <a:r>
              <a:rPr lang="en-US" altLang="zh-CN" dirty="0"/>
              <a:t>B</a:t>
            </a:r>
            <a:r>
              <a:rPr lang="zh-CN" altLang="en-US" dirty="0"/>
              <a:t>的最小元是惟一的；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的最大元 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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的惟一极大元；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的最小元 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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的惟一极小元；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）若</a:t>
            </a:r>
            <a:r>
              <a:rPr lang="en-US" altLang="zh-CN" dirty="0"/>
              <a:t>B</a:t>
            </a:r>
            <a:r>
              <a:rPr lang="zh-CN" altLang="en-US" dirty="0"/>
              <a:t>存在上确界，则</a:t>
            </a:r>
            <a:r>
              <a:rPr lang="en-US" altLang="zh-CN" dirty="0"/>
              <a:t>B</a:t>
            </a:r>
            <a:r>
              <a:rPr lang="zh-CN" altLang="en-US" dirty="0"/>
              <a:t>的上确界是惟一的；</a:t>
            </a:r>
          </a:p>
          <a:p>
            <a:pPr marL="0" indent="0">
              <a:spcBef>
                <a:spcPct val="5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）若</a:t>
            </a:r>
            <a:r>
              <a:rPr lang="en-US" altLang="zh-CN" dirty="0"/>
              <a:t>B</a:t>
            </a:r>
            <a:r>
              <a:rPr lang="zh-CN" altLang="en-US" dirty="0"/>
              <a:t>存在下确界，则</a:t>
            </a:r>
            <a:r>
              <a:rPr lang="en-US" altLang="zh-CN" dirty="0"/>
              <a:t>B</a:t>
            </a:r>
            <a:r>
              <a:rPr lang="zh-CN" altLang="en-US" dirty="0"/>
              <a:t>的下确界是惟一的。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>
            <a:extLst>
              <a:ext uri="{FF2B5EF4-FFF2-40B4-BE49-F238E27FC236}">
                <a16:creationId xmlns:a16="http://schemas.microsoft.com/office/drawing/2014/main" id="{9966362E-6BBC-4311-AAD3-61194590E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问题引入</a:t>
            </a:r>
          </a:p>
        </p:txBody>
      </p:sp>
      <p:sp>
        <p:nvSpPr>
          <p:cNvPr id="1745923" name="Rectangle 3">
            <a:extLst>
              <a:ext uri="{FF2B5EF4-FFF2-40B4-BE49-F238E27FC236}">
                <a16:creationId xmlns:a16="http://schemas.microsoft.com/office/drawing/2014/main" id="{D8BE0E2C-24D5-431A-80DB-E1884516D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219994"/>
            <a:ext cx="11430000" cy="4066528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在偏序关系</a:t>
            </a:r>
            <a:r>
              <a:rPr lang="en-US" altLang="zh-CN" dirty="0"/>
              <a:t>&lt;A</a:t>
            </a:r>
            <a:r>
              <a:rPr lang="zh-CN" altLang="zh-CN" dirty="0"/>
              <a:t>，</a:t>
            </a:r>
            <a:r>
              <a:rPr lang="en-US" altLang="zh-CN" dirty="0"/>
              <a:t>≤&gt;</a:t>
            </a:r>
            <a:r>
              <a:rPr lang="zh-CN" altLang="zh-CN" dirty="0"/>
              <a:t>中，为什么</a:t>
            </a:r>
            <a:r>
              <a:rPr lang="en-US" altLang="zh-CN" dirty="0"/>
              <a:t>A</a:t>
            </a:r>
            <a:r>
              <a:rPr lang="zh-CN" altLang="zh-CN" dirty="0"/>
              <a:t>的非空子集</a:t>
            </a:r>
            <a:r>
              <a:rPr lang="en-US" altLang="zh-CN" dirty="0"/>
              <a:t>B</a:t>
            </a:r>
            <a:r>
              <a:rPr lang="zh-CN" altLang="zh-CN" dirty="0"/>
              <a:t>通常存在多个极大元或极小元呢？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177E79-0850-49CB-939A-6BE129852B9B}"/>
              </a:ext>
            </a:extLst>
          </p:cNvPr>
          <p:cNvSpPr/>
          <p:nvPr/>
        </p:nvSpPr>
        <p:spPr>
          <a:xfrm>
            <a:off x="384175" y="2341685"/>
            <a:ext cx="7571303" cy="461665"/>
          </a:xfrm>
          <a:prstGeom prst="rect">
            <a:avLst/>
          </a:prstGeom>
          <a:solidFill>
            <a:srgbClr val="1157AB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因为这些极大元或者极小元之间不存在偏序关系！！！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B4CFBE-94E0-4303-85E4-1A2A71D48BAF}"/>
              </a:ext>
            </a:extLst>
          </p:cNvPr>
          <p:cNvSpPr/>
          <p:nvPr/>
        </p:nvSpPr>
        <p:spPr>
          <a:xfrm>
            <a:off x="375726" y="3253258"/>
            <a:ext cx="11590849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如果在给定偏序关系中</a:t>
            </a:r>
            <a:r>
              <a:rPr lang="zh-CN" altLang="en-US" b="1" dirty="0">
                <a:solidFill>
                  <a:srgbClr val="3333FF"/>
                </a:solidFill>
                <a:latin typeface="+mn-ea"/>
              </a:rPr>
              <a:t>增加“</a:t>
            </a:r>
            <a:r>
              <a:rPr lang="en-US" altLang="zh-CN" b="1" dirty="0">
                <a:solidFill>
                  <a:srgbClr val="3333FF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rgbClr val="3333FF"/>
                </a:solidFill>
                <a:latin typeface="+mn-ea"/>
              </a:rPr>
              <a:t>中任意两个元素均存在偏序关系</a:t>
            </a:r>
            <a:r>
              <a:rPr lang="zh-CN" altLang="en-US" b="1" dirty="0">
                <a:latin typeface="+mn-ea"/>
              </a:rPr>
              <a:t>”，那么这样的偏序关系被称为</a:t>
            </a:r>
            <a:r>
              <a:rPr lang="zh-CN" altLang="en-US" b="1" dirty="0">
                <a:solidFill>
                  <a:srgbClr val="3333FF"/>
                </a:solidFill>
                <a:latin typeface="+mn-ea"/>
              </a:rPr>
              <a:t>全序关系。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3AB8D9-EBB1-44F9-BF65-0946C4274668}"/>
              </a:ext>
            </a:extLst>
          </p:cNvPr>
          <p:cNvSpPr/>
          <p:nvPr/>
        </p:nvSpPr>
        <p:spPr>
          <a:xfrm>
            <a:off x="772942" y="4921157"/>
            <a:ext cx="291587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英国数学家 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科学家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哲学家  经典力学理论开创者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BE336F-2DC9-4301-8CDC-00B672A8FBCE}"/>
              </a:ext>
            </a:extLst>
          </p:cNvPr>
          <p:cNvSpPr/>
          <p:nvPr/>
        </p:nvSpPr>
        <p:spPr>
          <a:xfrm>
            <a:off x="4487385" y="1805847"/>
            <a:ext cx="709681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从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12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岁左右到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17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岁，牛顿都在金格斯皇家中学学习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165569-2DE3-4560-842F-3D18E4129EE2}"/>
              </a:ext>
            </a:extLst>
          </p:cNvPr>
          <p:cNvSpPr/>
          <p:nvPr/>
        </p:nvSpPr>
        <p:spPr>
          <a:xfrm>
            <a:off x="4487385" y="2414637"/>
            <a:ext cx="7573805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牛顿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19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岁时进入剑桥大学，博学多才的巴罗教授倾其所授，把牛顿引向了近代自然科学的研究领域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牛顿</a:t>
            </a:r>
            <a:r>
              <a:rPr lang="zh-CN" altLang="en-US" b="1" dirty="0">
                <a:solidFill>
                  <a:srgbClr val="0000CC"/>
                </a:solidFill>
                <a:latin typeface="+mn-ea"/>
              </a:rPr>
              <a:t>自学了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几何原本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几何学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无穷算术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数学讲义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等，它们将牛顿迅速引导到当时数学的最前沿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——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解析几何与微积分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1665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年，为了预防伦敦大瘟疫，大学关闭了。在此后两年里，</a:t>
            </a:r>
            <a:r>
              <a:rPr lang="zh-CN" altLang="en-US" b="1" dirty="0">
                <a:solidFill>
                  <a:srgbClr val="0000CC"/>
                </a:solidFill>
                <a:latin typeface="+mn-ea"/>
              </a:rPr>
              <a:t>牛顿在家中继续研究微积分学、光学和万有引力定律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06031D-D1DA-4720-AE84-F54CE13344E1}"/>
              </a:ext>
            </a:extLst>
          </p:cNvPr>
          <p:cNvGrpSpPr/>
          <p:nvPr/>
        </p:nvGrpSpPr>
        <p:grpSpPr>
          <a:xfrm>
            <a:off x="772942" y="362834"/>
            <a:ext cx="5305686" cy="399960"/>
            <a:chOff x="772942" y="362834"/>
            <a:chExt cx="5305686" cy="399960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D68D419E-7300-40E7-821C-1ECB072E0A7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2942" y="362834"/>
              <a:ext cx="5305686" cy="399960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1219627" rtl="0" eaLnBrk="1" latinLnBrk="0" hangingPunct="1">
                <a:spcBef>
                  <a:spcPct val="0"/>
                </a:spcBef>
                <a:buNone/>
                <a:defRPr sz="2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b="1" dirty="0">
                  <a:latin typeface="+mn-ea"/>
                  <a:ea typeface="+mn-ea"/>
                </a:rPr>
                <a:t>   </a:t>
              </a:r>
              <a:r>
                <a:rPr lang="zh-CN" altLang="en-US" b="1" dirty="0">
                  <a:latin typeface="+mn-ea"/>
                  <a:ea typeface="+mn-ea"/>
                </a:rPr>
                <a:t>历史人物</a:t>
              </a:r>
              <a:r>
                <a:rPr lang="en-US" altLang="zh-CN" b="1" dirty="0">
                  <a:latin typeface="+mn-ea"/>
                  <a:ea typeface="+mn-ea"/>
                </a:rPr>
                <a:t>-</a:t>
              </a:r>
              <a:r>
                <a:rPr lang="zh-CN" altLang="zh-CN" b="1" dirty="0"/>
                <a:t>牛顿</a:t>
              </a:r>
              <a:endParaRPr lang="zh-CN" altLang="en-US" b="1" dirty="0">
                <a:latin typeface="+mn-ea"/>
                <a:ea typeface="+mn-ea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846F8882-B235-4AEA-B410-5D03A987C5AA}"/>
                </a:ext>
              </a:extLst>
            </p:cNvPr>
            <p:cNvSpPr/>
            <p:nvPr/>
          </p:nvSpPr>
          <p:spPr>
            <a:xfrm>
              <a:off x="772942" y="389028"/>
              <a:ext cx="304800" cy="26709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</p:grpSp>
      <p:pic>
        <p:nvPicPr>
          <p:cNvPr id="9" name="图片 1">
            <a:extLst>
              <a:ext uri="{FF2B5EF4-FFF2-40B4-BE49-F238E27FC236}">
                <a16:creationId xmlns:a16="http://schemas.microsoft.com/office/drawing/2014/main" id="{FF7EB931-9D3D-45DC-9268-87AC295C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42" y="1844161"/>
            <a:ext cx="2620128" cy="297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0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CD1C4E2E-EDA0-48A4-81CC-CC602792E6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5.3.3 </a:t>
            </a:r>
            <a:r>
              <a:rPr lang="zh-CN" altLang="en-US" dirty="0"/>
              <a:t>全序关系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9299" name="Rectangle 3">
                <a:extLst>
                  <a:ext uri="{FF2B5EF4-FFF2-40B4-BE49-F238E27FC236}">
                    <a16:creationId xmlns:a16="http://schemas.microsoft.com/office/drawing/2014/main" id="{748730F3-6C7B-4CC3-9F9F-BEF0FD50B36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7975" y="1067595"/>
                <a:ext cx="11582399" cy="28955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5.13  </a:t>
                </a:r>
                <a:r>
                  <a:rPr lang="zh-CN" altLang="en-US" dirty="0"/>
                  <a:t>设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&lt;A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≤&gt;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是一个偏序关系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，若对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err="1"/>
                  <a:t>∈A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>
                    <a:solidFill>
                      <a:schemeClr val="tx1"/>
                    </a:solidFill>
                  </a:rPr>
                  <a:t>y∈A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，总有</a:t>
                </a:r>
                <a:r>
                  <a:rPr lang="en-US" altLang="zh-CN" dirty="0" err="1">
                    <a:solidFill>
                      <a:srgbClr val="3333FF"/>
                    </a:solidFill>
                  </a:rPr>
                  <a:t>x≤y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或</a:t>
                </a:r>
                <a:r>
                  <a:rPr lang="en-US" altLang="zh-CN" dirty="0" err="1">
                    <a:solidFill>
                      <a:srgbClr val="3333FF"/>
                    </a:solidFill>
                  </a:rPr>
                  <a:t>y≤x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之一成立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，则称关系“≤”为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全序关系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Total Order Relation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）或者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线序关系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Linear Order Relation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），简称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全序</a:t>
                </a:r>
                <a:r>
                  <a:rPr lang="zh-CN" altLang="en-US" dirty="0"/>
                  <a:t>或者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线序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&lt;A,≤&gt;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全序集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Total Order Set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）或者</a:t>
                </a:r>
                <a:r>
                  <a:rPr lang="zh-CN" altLang="en-US" dirty="0">
                    <a:solidFill>
                      <a:srgbClr val="3333FF"/>
                    </a:solidFill>
                  </a:rPr>
                  <a:t>线序集，或者链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Chain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719299" name="Rectangle 3">
                <a:extLst>
                  <a:ext uri="{FF2B5EF4-FFF2-40B4-BE49-F238E27FC236}">
                    <a16:creationId xmlns:a16="http://schemas.microsoft.com/office/drawing/2014/main" id="{748730F3-6C7B-4CC3-9F9F-BEF0FD50B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975" y="1067595"/>
                <a:ext cx="11582399" cy="2895599"/>
              </a:xfrm>
              <a:blipFill>
                <a:blip r:embed="rId6"/>
                <a:stretch>
                  <a:fillRect l="-579" r="-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556">
                <a:extLst>
                  <a:ext uri="{FF2B5EF4-FFF2-40B4-BE49-F238E27FC236}">
                    <a16:creationId xmlns:a16="http://schemas.microsoft.com/office/drawing/2014/main" id="{AE250D41-8A1A-4C06-8F84-7C413D1A2B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554" y="3991110"/>
                <a:ext cx="11393242" cy="2058194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just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effectLst/>
                    <a:latin typeface="+mn-ea"/>
                  </a:rPr>
                  <a:t>解题小贴士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effectLst/>
                    <a:latin typeface="+mn-ea"/>
                  </a:rPr>
                  <a:t>—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非空集合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A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上的关系</a:t>
                </a:r>
                <a:r>
                  <a:rPr lang="en-US" altLang="zh-CN" b="1" dirty="0">
                    <a:solidFill>
                      <a:srgbClr val="C00000"/>
                    </a:solidFill>
                    <a:latin typeface="+mn-ea"/>
                  </a:rPr>
                  <a:t>R</a:t>
                </a:r>
                <a:r>
                  <a:rPr lang="zh-CN" altLang="en-US" b="1" dirty="0">
                    <a:solidFill>
                      <a:srgbClr val="C00000"/>
                    </a:solidFill>
                    <a:latin typeface="+mn-ea"/>
                  </a:rPr>
                  <a:t>是全序关系的判断方法</a:t>
                </a:r>
                <a:endParaRPr kumimoji="0" lang="zh-CN" altLang="en-US" b="1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+mn-ea"/>
                </a:endParaRPr>
              </a:p>
              <a:p>
                <a:pPr lvl="0" indent="45720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latin typeface="+mn-ea"/>
                  </a:rPr>
                  <a:t>（</a:t>
                </a:r>
                <a:r>
                  <a:rPr lang="en-US" altLang="zh-CN" b="1" dirty="0">
                    <a:latin typeface="+mn-ea"/>
                  </a:rPr>
                  <a:t>1</a:t>
                </a:r>
                <a:r>
                  <a:rPr lang="zh-CN" altLang="en-US" b="1" dirty="0">
                    <a:latin typeface="+mn-ea"/>
                  </a:rPr>
                  <a:t>）确定关系</a:t>
                </a:r>
                <a:r>
                  <a:rPr lang="en-US" altLang="zh-CN" b="1" dirty="0">
                    <a:latin typeface="+mn-ea"/>
                  </a:rPr>
                  <a:t>R</a:t>
                </a:r>
                <a:r>
                  <a:rPr lang="zh-CN" altLang="en-US" b="1" dirty="0">
                    <a:latin typeface="+mn-ea"/>
                  </a:rPr>
                  <a:t>是偏序关系。</a:t>
                </a:r>
              </a:p>
              <a:p>
                <a:pPr lvl="0" indent="45720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latin typeface="+mn-ea"/>
                  </a:rPr>
                  <a:t>（</a:t>
                </a:r>
                <a:r>
                  <a:rPr lang="en-US" altLang="zh-CN" b="1" dirty="0">
                    <a:latin typeface="+mn-ea"/>
                  </a:rPr>
                  <a:t>2</a:t>
                </a:r>
                <a:r>
                  <a:rPr lang="zh-CN" altLang="en-US" b="1" dirty="0">
                    <a:latin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x∈A</a:t>
                </a:r>
                <a:r>
                  <a:rPr lang="zh-CN" altLang="en-US" b="1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 err="1">
                    <a:latin typeface="+mn-ea"/>
                  </a:rPr>
                  <a:t>y∈A </a:t>
                </a:r>
                <a:r>
                  <a:rPr lang="zh-CN" altLang="en-US" b="1" dirty="0">
                    <a:latin typeface="+mn-ea"/>
                  </a:rPr>
                  <a:t>，总有</a:t>
                </a:r>
                <a:r>
                  <a:rPr lang="en-US" altLang="zh-CN" b="1" dirty="0" err="1">
                    <a:latin typeface="+mn-ea"/>
                  </a:rPr>
                  <a:t>x≤y</a:t>
                </a:r>
                <a:r>
                  <a:rPr lang="zh-CN" altLang="en-US" b="1" dirty="0">
                    <a:latin typeface="+mn-ea"/>
                  </a:rPr>
                  <a:t>或</a:t>
                </a:r>
                <a:r>
                  <a:rPr lang="en-US" altLang="zh-CN" b="1" dirty="0" err="1">
                    <a:latin typeface="+mn-ea"/>
                  </a:rPr>
                  <a:t>y≤x</a:t>
                </a:r>
                <a:r>
                  <a:rPr lang="zh-CN" altLang="en-US" b="1" dirty="0">
                    <a:latin typeface="+mn-ea"/>
                  </a:rPr>
                  <a:t>之一成立。</a:t>
                </a:r>
                <a:endParaRPr kumimoji="0" lang="zh-CN" altLang="zh-CN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2" name="Text Box 556">
                <a:extLst>
                  <a:ext uri="{FF2B5EF4-FFF2-40B4-BE49-F238E27FC236}">
                    <a16:creationId xmlns:a16="http://schemas.microsoft.com/office/drawing/2014/main" id="{AE250D41-8A1A-4C06-8F84-7C413D1A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2554" y="3991110"/>
                <a:ext cx="11393242" cy="2058194"/>
              </a:xfrm>
              <a:prstGeom prst="rect">
                <a:avLst/>
              </a:prstGeom>
              <a:blipFill>
                <a:blip r:embed="rId7"/>
                <a:stretch>
                  <a:fillRect l="-74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9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9299" grpId="0" build="p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>
            <a:extLst>
              <a:ext uri="{FF2B5EF4-FFF2-40B4-BE49-F238E27FC236}">
                <a16:creationId xmlns:a16="http://schemas.microsoft.com/office/drawing/2014/main" id="{A9F83382-09CC-403A-92AD-C95449544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5.23</a:t>
            </a:r>
            <a:endParaRPr lang="zh-CN" altLang="en-US" dirty="0"/>
          </a:p>
        </p:txBody>
      </p:sp>
      <p:sp>
        <p:nvSpPr>
          <p:cNvPr id="1746947" name="Rectangle 3">
            <a:extLst>
              <a:ext uri="{FF2B5EF4-FFF2-40B4-BE49-F238E27FC236}">
                <a16:creationId xmlns:a16="http://schemas.microsoft.com/office/drawing/2014/main" id="{9C2CED59-DC57-4911-836F-0B82B0E07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67594"/>
            <a:ext cx="11430000" cy="3200400"/>
          </a:xfrm>
        </p:spPr>
        <p:txBody>
          <a:bodyPr/>
          <a:lstStyle/>
          <a:p>
            <a:pPr marL="533507" indent="-533507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5.23  </a:t>
            </a:r>
            <a:r>
              <a:rPr lang="zh-CN" altLang="en-US" dirty="0"/>
              <a:t>试判断下列关系是否为全序关系，如果是，请画出其哈斯图。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）设集合</a:t>
            </a:r>
            <a:r>
              <a:rPr lang="en-US" altLang="zh-CN" dirty="0"/>
              <a:t>A={</a:t>
            </a:r>
            <a:r>
              <a:rPr lang="en-US" altLang="zh-CN" dirty="0" err="1"/>
              <a:t>a,b,c</a:t>
            </a:r>
            <a:r>
              <a:rPr lang="en-US" altLang="zh-CN" dirty="0"/>
              <a:t>}</a:t>
            </a:r>
            <a:r>
              <a:rPr lang="zh-CN" altLang="en-US" dirty="0"/>
              <a:t>，其上的关系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0000FF"/>
                </a:solidFill>
              </a:rPr>
              <a:t>≤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en-US" altLang="zh-CN" dirty="0"/>
              <a:t>={&lt;</a:t>
            </a:r>
            <a:r>
              <a:rPr lang="en-US" altLang="zh-CN" dirty="0" err="1"/>
              <a:t>a,a</a:t>
            </a:r>
            <a:r>
              <a:rPr lang="en-US" altLang="zh-CN" dirty="0"/>
              <a:t>&gt;, &lt;</a:t>
            </a:r>
            <a:r>
              <a:rPr lang="en-US" altLang="zh-CN" dirty="0" err="1"/>
              <a:t>b,b</a:t>
            </a:r>
            <a:r>
              <a:rPr lang="en-US" altLang="zh-CN" dirty="0"/>
              <a:t>&gt;,&lt;</a:t>
            </a:r>
            <a:r>
              <a:rPr lang="en-US" altLang="zh-CN" dirty="0" err="1"/>
              <a:t>c,c</a:t>
            </a:r>
            <a:r>
              <a:rPr lang="en-US" altLang="zh-CN" dirty="0"/>
              <a:t>&gt;,&lt;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     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         &lt;</a:t>
            </a:r>
            <a:r>
              <a:rPr lang="en-US" altLang="zh-CN" dirty="0" err="1"/>
              <a:t>a,c</a:t>
            </a:r>
            <a:r>
              <a:rPr lang="en-US" altLang="zh-CN" dirty="0"/>
              <a:t>&gt;}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）实数集</a:t>
            </a:r>
            <a:r>
              <a:rPr lang="en-US" altLang="zh-CN" dirty="0"/>
              <a:t>R</a:t>
            </a:r>
            <a:r>
              <a:rPr lang="zh-CN" altLang="en-US" dirty="0"/>
              <a:t>上的大于等于关系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kumimoji="1"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）集合</a:t>
            </a:r>
            <a:r>
              <a:rPr lang="en-US" altLang="zh-CN" dirty="0"/>
              <a:t>A</a:t>
            </a:r>
            <a:r>
              <a:rPr lang="zh-CN" altLang="en-US" dirty="0"/>
              <a:t>的幂集</a:t>
            </a:r>
            <a:r>
              <a:rPr lang="en-US" altLang="zh-CN" dirty="0"/>
              <a:t>P(A)</a:t>
            </a:r>
            <a:r>
              <a:rPr lang="zh-CN" altLang="en-US" dirty="0"/>
              <a:t>上定义的包含关系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zh-CN" noProof="1">
                <a:solidFill>
                  <a:srgbClr val="0000FF"/>
                </a:solidFill>
                <a:sym typeface="Symbol" panose="05050102010706020507" pitchFamily="18" charset="2"/>
              </a:rPr>
              <a:t>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>
            <a:extLst>
              <a:ext uri="{FF2B5EF4-FFF2-40B4-BE49-F238E27FC236}">
                <a16:creationId xmlns:a16="http://schemas.microsoft.com/office/drawing/2014/main" id="{88B393A6-47C2-46A7-8A7B-8F363DF141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5.23 </a:t>
            </a:r>
            <a:r>
              <a:rPr lang="zh-CN" altLang="en-US" dirty="0"/>
              <a:t>解</a:t>
            </a:r>
          </a:p>
        </p:txBody>
      </p:sp>
      <p:sp>
        <p:nvSpPr>
          <p:cNvPr id="1747971" name="Rectangle 3">
            <a:extLst>
              <a:ext uri="{FF2B5EF4-FFF2-40B4-BE49-F238E27FC236}">
                <a16:creationId xmlns:a16="http://schemas.microsoft.com/office/drawing/2014/main" id="{AA7BA336-9963-4AD7-AF2D-69A782154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3985" y="1129771"/>
            <a:ext cx="11370190" cy="351077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1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>
                <a:solidFill>
                  <a:srgbClr val="FF0000"/>
                </a:solidFill>
              </a:rPr>
              <a:t>&lt;A,≤&gt;</a:t>
            </a:r>
            <a:r>
              <a:rPr lang="zh-CN" altLang="en-US" dirty="0">
                <a:solidFill>
                  <a:srgbClr val="FF0000"/>
                </a:solidFill>
              </a:rPr>
              <a:t>是全序集，</a:t>
            </a:r>
            <a:r>
              <a:rPr lang="zh-CN" altLang="en-US" dirty="0"/>
              <a:t>其哈斯图见图</a:t>
            </a:r>
            <a:r>
              <a:rPr lang="en-US" altLang="zh-CN" dirty="0"/>
              <a:t>(a)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 </a:t>
            </a:r>
            <a:r>
              <a:rPr lang="en-US" altLang="zh-CN" dirty="0">
                <a:solidFill>
                  <a:srgbClr val="0000CC"/>
                </a:solidFill>
              </a:rPr>
              <a:t>&lt;R,</a:t>
            </a:r>
            <a:r>
              <a:rPr kumimoji="1"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≥ </a:t>
            </a:r>
            <a:r>
              <a:rPr lang="en-US" altLang="zh-CN" dirty="0">
                <a:solidFill>
                  <a:srgbClr val="0000CC"/>
                </a:solidFill>
              </a:rPr>
              <a:t>&gt;</a:t>
            </a:r>
            <a:r>
              <a:rPr lang="zh-CN" altLang="en-US" dirty="0">
                <a:solidFill>
                  <a:srgbClr val="0000CC"/>
                </a:solidFill>
              </a:rPr>
              <a:t>是全序集</a:t>
            </a:r>
            <a:r>
              <a:rPr lang="zh-CN" altLang="en-US" dirty="0"/>
              <a:t>，其哈斯图是数轴，见图</a:t>
            </a:r>
            <a:r>
              <a:rPr lang="en-US" altLang="zh-CN" dirty="0"/>
              <a:t>(b)</a:t>
            </a:r>
            <a:r>
              <a:rPr lang="zh-CN" altLang="en-US" dirty="0"/>
              <a:t>，其中</a:t>
            </a:r>
            <a:r>
              <a:rPr lang="en-US" altLang="zh-CN" dirty="0" err="1"/>
              <a:t>x,y,z∈R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10000"/>
              </a:spcBef>
              <a:buClr>
                <a:srgbClr val="800080"/>
              </a:buClr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）当</a:t>
            </a:r>
            <a:r>
              <a:rPr lang="en-US" altLang="zh-CN" dirty="0">
                <a:solidFill>
                  <a:srgbClr val="0000CC"/>
                </a:solidFill>
              </a:rPr>
              <a:t>|A|&lt;2</a:t>
            </a:r>
            <a:r>
              <a:rPr lang="zh-CN" altLang="en-US" dirty="0">
                <a:solidFill>
                  <a:srgbClr val="0000CC"/>
                </a:solidFill>
              </a:rPr>
              <a:t>时，</a:t>
            </a:r>
            <a:r>
              <a:rPr lang="en-US" altLang="zh-CN" dirty="0"/>
              <a:t>P(A)</a:t>
            </a:r>
            <a:r>
              <a:rPr lang="zh-CN" altLang="en-US" dirty="0"/>
              <a:t>上定义的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zh-CN" noProof="1">
                <a:solidFill>
                  <a:srgbClr val="0000FF"/>
                </a:solidFill>
                <a:sym typeface="Symbol" panose="05050102010706020507" pitchFamily="18" charset="2"/>
              </a:rPr>
              <a:t>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是全序关系，</a:t>
            </a:r>
            <a:r>
              <a:rPr lang="en-US" altLang="zh-CN" dirty="0"/>
              <a:t>&lt;P(A),</a:t>
            </a:r>
            <a:r>
              <a:rPr lang="en-US" altLang="zh-CN" noProof="1">
                <a:solidFill>
                  <a:srgbClr val="0000FF"/>
                </a:solidFill>
                <a:sym typeface="Symbol" panose="05050102010706020507" pitchFamily="18" charset="2"/>
              </a:rPr>
              <a:t></a:t>
            </a:r>
            <a:r>
              <a:rPr lang="en-US" altLang="zh-CN" dirty="0"/>
              <a:t>&gt;</a:t>
            </a:r>
            <a:r>
              <a:rPr lang="zh-CN" altLang="en-US" dirty="0"/>
              <a:t>是全序集，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10000"/>
              </a:spcBef>
              <a:buClr>
                <a:srgbClr val="800080"/>
              </a:buClr>
              <a:buNone/>
            </a:pPr>
            <a:r>
              <a:rPr lang="en-US" altLang="zh-CN" dirty="0"/>
              <a:t>         </a:t>
            </a:r>
            <a:r>
              <a:rPr lang="zh-CN" altLang="en-US" dirty="0"/>
              <a:t>其哈斯图见图</a:t>
            </a:r>
            <a:r>
              <a:rPr lang="en-US" altLang="zh-CN" dirty="0"/>
              <a:t>(c)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ct val="10000"/>
              </a:spcBef>
              <a:buClr>
                <a:srgbClr val="800080"/>
              </a:buClr>
              <a:buNone/>
            </a:pPr>
            <a:r>
              <a:rPr lang="zh-CN" altLang="en-US" dirty="0"/>
              <a:t>         当</a:t>
            </a:r>
            <a:r>
              <a:rPr lang="en-US" altLang="zh-CN" dirty="0">
                <a:solidFill>
                  <a:srgbClr val="0000CC"/>
                </a:solidFill>
              </a:rPr>
              <a:t>|A|≥2</a:t>
            </a:r>
            <a:r>
              <a:rPr lang="zh-CN" altLang="en-US" dirty="0">
                <a:solidFill>
                  <a:srgbClr val="0000CC"/>
                </a:solidFill>
              </a:rPr>
              <a:t>，</a:t>
            </a:r>
            <a:r>
              <a:rPr lang="zh-CN" altLang="en-US" dirty="0"/>
              <a:t>则</a:t>
            </a:r>
            <a:r>
              <a:rPr lang="en-US" altLang="zh-CN" dirty="0"/>
              <a:t>&lt;P(A),</a:t>
            </a:r>
            <a:r>
              <a:rPr lang="en-US" altLang="zh-CN" noProof="1">
                <a:solidFill>
                  <a:srgbClr val="0000FF"/>
                </a:solidFill>
                <a:sym typeface="Symbol" panose="05050102010706020507" pitchFamily="18" charset="2"/>
              </a:rPr>
              <a:t></a:t>
            </a:r>
            <a:r>
              <a:rPr lang="en-US" altLang="zh-CN" dirty="0"/>
              <a:t>&gt;</a:t>
            </a:r>
            <a:r>
              <a:rPr lang="zh-CN" altLang="en-US" dirty="0"/>
              <a:t>不是全序集。</a:t>
            </a: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392BA47-3ED6-4845-95EB-44BFD2A74411}"/>
              </a:ext>
            </a:extLst>
          </p:cNvPr>
          <p:cNvGrpSpPr>
            <a:grpSpLocks/>
          </p:cNvGrpSpPr>
          <p:nvPr/>
        </p:nvGrpSpPr>
        <p:grpSpPr bwMode="auto">
          <a:xfrm>
            <a:off x="9909175" y="5048250"/>
            <a:ext cx="1633538" cy="1811338"/>
            <a:chOff x="2691" y="1612"/>
            <a:chExt cx="1029" cy="1141"/>
          </a:xfrm>
        </p:grpSpPr>
        <p:sp>
          <p:nvSpPr>
            <p:cNvPr id="32" name="Text Box 32">
              <a:extLst>
                <a:ext uri="{FF2B5EF4-FFF2-40B4-BE49-F238E27FC236}">
                  <a16:creationId xmlns:a16="http://schemas.microsoft.com/office/drawing/2014/main" id="{D0E617D6-7AD5-4A11-A284-F0334CD08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1" y="1979"/>
              <a:ext cx="2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Φ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3EBAF1B1-2E5A-4B96-A4A8-0362F21D4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5" y="2202"/>
              <a:ext cx="2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Φ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330F1C14-D251-4259-B227-D4D85C951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5" y="1612"/>
              <a:ext cx="28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{a}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3441D73-AC73-4193-A128-6F46F0123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1774"/>
              <a:ext cx="1" cy="465"/>
            </a:xfrm>
            <a:custGeom>
              <a:avLst/>
              <a:gdLst>
                <a:gd name="T0" fmla="*/ 0 w 1"/>
                <a:gd name="T1" fmla="*/ 0 h 550"/>
                <a:gd name="T2" fmla="*/ 0 w 1"/>
                <a:gd name="T3" fmla="*/ 74 h 550"/>
                <a:gd name="T4" fmla="*/ 0 60000 65536"/>
                <a:gd name="T5" fmla="*/ 0 60000 65536"/>
                <a:gd name="T6" fmla="*/ 0 w 1"/>
                <a:gd name="T7" fmla="*/ 0 h 550"/>
                <a:gd name="T8" fmla="*/ 1 w 1"/>
                <a:gd name="T9" fmla="*/ 550 h 5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50">
                  <a:moveTo>
                    <a:pt x="0" y="0"/>
                  </a:moveTo>
                  <a:lnTo>
                    <a:pt x="0" y="55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E7A58730-8C8E-469A-9266-85D3C4E4D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9" y="2227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0948E37A-DBF3-4341-A170-8DC981289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" y="1724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9CC8085D-A247-45E3-9814-71C440ECE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" y="2227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DC1D07C1-CC56-413A-B41A-9DC5CD34F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" y="2523"/>
              <a:ext cx="31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(c)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1BB33290-0D3F-42E0-9672-66250ECDDA76}"/>
              </a:ext>
            </a:extLst>
          </p:cNvPr>
          <p:cNvGrpSpPr>
            <a:grpSpLocks/>
          </p:cNvGrpSpPr>
          <p:nvPr/>
        </p:nvGrpSpPr>
        <p:grpSpPr bwMode="auto">
          <a:xfrm>
            <a:off x="5732463" y="4243388"/>
            <a:ext cx="595312" cy="2616200"/>
            <a:chOff x="1008" y="1286"/>
            <a:chExt cx="375" cy="1648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7B0D05B1-ACE8-48C6-AE54-3D03E430B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" y="1426"/>
              <a:ext cx="0" cy="986"/>
            </a:xfrm>
            <a:custGeom>
              <a:avLst/>
              <a:gdLst>
                <a:gd name="T0" fmla="*/ 0 w 1"/>
                <a:gd name="T1" fmla="*/ 0 h 1170"/>
                <a:gd name="T2" fmla="*/ 0 w 1"/>
                <a:gd name="T3" fmla="*/ 150 h 1170"/>
                <a:gd name="T4" fmla="*/ 0 60000 65536"/>
                <a:gd name="T5" fmla="*/ 0 60000 65536"/>
                <a:gd name="T6" fmla="*/ 0 w 1"/>
                <a:gd name="T7" fmla="*/ 0 h 1170"/>
                <a:gd name="T8" fmla="*/ 0 w 1"/>
                <a:gd name="T9" fmla="*/ 1170 h 11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170">
                  <a:moveTo>
                    <a:pt x="0" y="0"/>
                  </a:moveTo>
                  <a:lnTo>
                    <a:pt x="0" y="117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Text Box 42">
              <a:extLst>
                <a:ext uri="{FF2B5EF4-FFF2-40B4-BE49-F238E27FC236}">
                  <a16:creationId xmlns:a16="http://schemas.microsoft.com/office/drawing/2014/main" id="{2CFF8790-3BF0-40B3-8250-0E494004D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322"/>
              <a:ext cx="1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a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3" name="Text Box 43">
              <a:extLst>
                <a:ext uri="{FF2B5EF4-FFF2-40B4-BE49-F238E27FC236}">
                  <a16:creationId xmlns:a16="http://schemas.microsoft.com/office/drawing/2014/main" id="{42F39913-E40B-4A87-94BF-195A5F5B8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795"/>
              <a:ext cx="1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b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599B8A90-7B64-466C-8871-1AACBB52F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286"/>
              <a:ext cx="1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c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98A52BBB-3EAA-4F2B-AE45-8CCE8F3A0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" y="2704"/>
              <a:ext cx="30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(a)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46" name="Oval 46">
              <a:extLst>
                <a:ext uri="{FF2B5EF4-FFF2-40B4-BE49-F238E27FC236}">
                  <a16:creationId xmlns:a16="http://schemas.microsoft.com/office/drawing/2014/main" id="{4FF8C50C-1C90-425D-980F-775228D8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1384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7" name="Oval 47">
              <a:extLst>
                <a:ext uri="{FF2B5EF4-FFF2-40B4-BE49-F238E27FC236}">
                  <a16:creationId xmlns:a16="http://schemas.microsoft.com/office/drawing/2014/main" id="{4C3C6A7F-A6A7-41A0-A71A-D181B9DE4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1895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48" name="Oval 48">
              <a:extLst>
                <a:ext uri="{FF2B5EF4-FFF2-40B4-BE49-F238E27FC236}">
                  <a16:creationId xmlns:a16="http://schemas.microsoft.com/office/drawing/2014/main" id="{754741FB-585E-42D7-ABA1-DDCF6B84D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" y="2406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9">
            <a:extLst>
              <a:ext uri="{FF2B5EF4-FFF2-40B4-BE49-F238E27FC236}">
                <a16:creationId xmlns:a16="http://schemas.microsoft.com/office/drawing/2014/main" id="{29224061-5C6D-487C-8713-A1C25AB93B4F}"/>
              </a:ext>
            </a:extLst>
          </p:cNvPr>
          <p:cNvGrpSpPr>
            <a:grpSpLocks/>
          </p:cNvGrpSpPr>
          <p:nvPr/>
        </p:nvGrpSpPr>
        <p:grpSpPr bwMode="auto">
          <a:xfrm>
            <a:off x="7829550" y="3592513"/>
            <a:ext cx="576263" cy="3267075"/>
            <a:chOff x="1882" y="1117"/>
            <a:chExt cx="363" cy="2058"/>
          </a:xfrm>
        </p:grpSpPr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F4F77E1C-EC73-4DE9-8EF5-F2414C28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" y="1117"/>
              <a:ext cx="8" cy="1770"/>
            </a:xfrm>
            <a:custGeom>
              <a:avLst/>
              <a:gdLst>
                <a:gd name="T0" fmla="*/ 0 w 10"/>
                <a:gd name="T1" fmla="*/ 0 h 2100"/>
                <a:gd name="T2" fmla="*/ 2 w 10"/>
                <a:gd name="T3" fmla="*/ 270 h 2100"/>
                <a:gd name="T4" fmla="*/ 0 60000 65536"/>
                <a:gd name="T5" fmla="*/ 0 60000 65536"/>
                <a:gd name="T6" fmla="*/ 0 w 10"/>
                <a:gd name="T7" fmla="*/ 0 h 2100"/>
                <a:gd name="T8" fmla="*/ 10 w 10"/>
                <a:gd name="T9" fmla="*/ 2100 h 21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" h="2100">
                  <a:moveTo>
                    <a:pt x="0" y="0"/>
                  </a:moveTo>
                  <a:lnTo>
                    <a:pt x="10" y="21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7B4C5816-130F-4BEA-AD84-89D83EB96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2362"/>
              <a:ext cx="1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x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52" name="Text Box 52">
              <a:extLst>
                <a:ext uri="{FF2B5EF4-FFF2-40B4-BE49-F238E27FC236}">
                  <a16:creationId xmlns:a16="http://schemas.microsoft.com/office/drawing/2014/main" id="{6B5BA4E5-25C4-4422-8163-76EA16A42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836"/>
              <a:ext cx="1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y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53" name="Text Box 53">
              <a:extLst>
                <a:ext uri="{FF2B5EF4-FFF2-40B4-BE49-F238E27FC236}">
                  <a16:creationId xmlns:a16="http://schemas.microsoft.com/office/drawing/2014/main" id="{CD027322-21C2-449A-8F15-40DE6FCCE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344"/>
              <a:ext cx="1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chemeClr val="tx1"/>
                  </a:solidFill>
                </a:rPr>
                <a:t>a</a:t>
              </a:r>
              <a:endParaRPr lang="en-US" altLang="zh-CN" sz="2400" b="0">
                <a:solidFill>
                  <a:schemeClr val="tx1"/>
                </a:solidFill>
              </a:endParaRPr>
            </a:p>
          </p:txBody>
        </p:sp>
        <p:sp>
          <p:nvSpPr>
            <p:cNvPr id="54" name="Oval 54">
              <a:extLst>
                <a:ext uri="{FF2B5EF4-FFF2-40B4-BE49-F238E27FC236}">
                  <a16:creationId xmlns:a16="http://schemas.microsoft.com/office/drawing/2014/main" id="{80FA124A-F997-4C69-B1C4-AF2A0AF61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1957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55" name="Oval 55">
              <a:extLst>
                <a:ext uri="{FF2B5EF4-FFF2-40B4-BE49-F238E27FC236}">
                  <a16:creationId xmlns:a16="http://schemas.microsoft.com/office/drawing/2014/main" id="{A4666246-8D72-4E60-AA8A-E147847A7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2468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94740792-4D78-4ED2-A814-2280BBA4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" y="1446"/>
              <a:ext cx="91" cy="91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zh-CN" altLang="en-US" sz="3200" b="0">
                <a:solidFill>
                  <a:srgbClr val="FF0000"/>
                </a:solidFill>
              </a:endParaRPr>
            </a:p>
          </p:txBody>
        </p:sp>
        <p:sp>
          <p:nvSpPr>
            <p:cNvPr id="57" name="Text Box 57">
              <a:extLst>
                <a:ext uri="{FF2B5EF4-FFF2-40B4-BE49-F238E27FC236}">
                  <a16:creationId xmlns:a16="http://schemas.microsoft.com/office/drawing/2014/main" id="{A3A96AE6-C12D-4948-8BB3-34F88D393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" y="2945"/>
              <a:ext cx="31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•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–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algn="just">
                <a:lnSpc>
                  <a:spcPct val="120000"/>
                </a:lnSpc>
                <a:spcBef>
                  <a:spcPct val="20000"/>
                </a:spcBef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algn="just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3300"/>
                </a:buClr>
                <a:buChar char="»"/>
                <a:defRPr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(b)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</p:grp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4DE43C1B-3915-4B8D-94D0-2D796689C446}"/>
              </a:ext>
            </a:extLst>
          </p:cNvPr>
          <p:cNvSpPr/>
          <p:nvPr/>
        </p:nvSpPr>
        <p:spPr>
          <a:xfrm>
            <a:off x="118031" y="4243388"/>
            <a:ext cx="4111606" cy="2426831"/>
          </a:xfrm>
          <a:prstGeom prst="cloudCallout">
            <a:avLst>
              <a:gd name="adj1" fmla="val 84335"/>
              <a:gd name="adj2" fmla="val 15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的任何非空子集都有最小元，像这样的全序关系被称为</a:t>
            </a:r>
            <a:r>
              <a:rPr lang="zh-CN" altLang="en-US" b="1" dirty="0">
                <a:solidFill>
                  <a:srgbClr val="FFFF00"/>
                </a:solidFill>
                <a:latin typeface="+mn-ea"/>
              </a:rPr>
              <a:t>良序关系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7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7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4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9412 L -0.00087 0.0631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7822 L -0.00091 0.0733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4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7971" grpId="0" uiExpand="1" build="p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>
            <a:extLst>
              <a:ext uri="{FF2B5EF4-FFF2-40B4-BE49-F238E27FC236}">
                <a16:creationId xmlns:a16="http://schemas.microsoft.com/office/drawing/2014/main" id="{49C11F4A-D2E6-4798-8B1E-99560410F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4881" y="278540"/>
            <a:ext cx="8066367" cy="585923"/>
          </a:xfrm>
        </p:spPr>
        <p:txBody>
          <a:bodyPr/>
          <a:lstStyle/>
          <a:p>
            <a:pPr eaLnBrk="1" hangingPunct="1"/>
            <a:r>
              <a:rPr lang="en-US" altLang="zh-CN" dirty="0"/>
              <a:t>5.3.4 </a:t>
            </a:r>
            <a:r>
              <a:rPr lang="zh-CN" altLang="en-US" dirty="0"/>
              <a:t>良序关系</a:t>
            </a:r>
          </a:p>
        </p:txBody>
      </p:sp>
      <p:sp>
        <p:nvSpPr>
          <p:cNvPr id="1750019" name="Rectangle 3">
            <a:extLst>
              <a:ext uri="{FF2B5EF4-FFF2-40B4-BE49-F238E27FC236}">
                <a16:creationId xmlns:a16="http://schemas.microsoft.com/office/drawing/2014/main" id="{DB8F4E22-0D45-4224-95BF-A39DA2B04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54345"/>
            <a:ext cx="11658600" cy="19182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5.14   </a:t>
            </a:r>
            <a:r>
              <a:rPr lang="zh-CN" altLang="en-US" dirty="0"/>
              <a:t>设</a:t>
            </a:r>
            <a:r>
              <a:rPr lang="en-US" altLang="zh-CN" dirty="0"/>
              <a:t>&lt;A,≤&gt;</a:t>
            </a:r>
            <a:r>
              <a:rPr lang="zh-CN" altLang="en-US" dirty="0"/>
              <a:t>是一偏序集，</a:t>
            </a:r>
            <a:r>
              <a:rPr lang="zh-CN" altLang="en-US" dirty="0">
                <a:solidFill>
                  <a:srgbClr val="0000CC"/>
                </a:solidFill>
              </a:rPr>
              <a:t>若</a:t>
            </a:r>
            <a:r>
              <a:rPr lang="en-US" altLang="zh-CN" dirty="0">
                <a:solidFill>
                  <a:srgbClr val="0000CC"/>
                </a:solidFill>
              </a:rPr>
              <a:t>A</a:t>
            </a:r>
            <a:r>
              <a:rPr lang="zh-CN" altLang="en-US" dirty="0">
                <a:solidFill>
                  <a:srgbClr val="0000CC"/>
                </a:solidFill>
              </a:rPr>
              <a:t>的任何一个非空子集都有最小元</a:t>
            </a:r>
            <a:r>
              <a:rPr lang="zh-CN" altLang="en-US" dirty="0"/>
              <a:t>，则称</a:t>
            </a:r>
            <a:r>
              <a:rPr lang="zh-CN" altLang="en-US" dirty="0">
                <a:latin typeface="宋体"/>
              </a:rPr>
              <a:t>“</a:t>
            </a:r>
            <a:r>
              <a:rPr lang="zh-CN" altLang="en-US" dirty="0"/>
              <a:t>≤</a:t>
            </a:r>
            <a:r>
              <a:rPr lang="zh-CN" altLang="en-US" dirty="0">
                <a:latin typeface="宋体"/>
              </a:rPr>
              <a:t>”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3333FF"/>
                </a:solidFill>
              </a:rPr>
              <a:t>良序关系</a:t>
            </a:r>
            <a:r>
              <a:rPr lang="zh-CN" altLang="zh-CN" dirty="0"/>
              <a:t>（</a:t>
            </a:r>
            <a:r>
              <a:rPr lang="en-US" altLang="zh-CN" dirty="0"/>
              <a:t>Well Order </a:t>
            </a:r>
            <a:r>
              <a:rPr lang="en-US" altLang="zh-CN" dirty="0" err="1"/>
              <a:t>Rrelation</a:t>
            </a:r>
            <a:r>
              <a:rPr lang="zh-CN" altLang="zh-CN" dirty="0"/>
              <a:t>）</a:t>
            </a:r>
            <a:r>
              <a:rPr lang="zh-CN" altLang="en-US" dirty="0"/>
              <a:t>，简称良序，此时</a:t>
            </a:r>
            <a:r>
              <a:rPr lang="en-US" altLang="zh-CN" dirty="0"/>
              <a:t>&lt;A,≤&gt;</a:t>
            </a:r>
            <a:r>
              <a:rPr lang="zh-CN" altLang="en-US" dirty="0"/>
              <a:t>称为良序集</a:t>
            </a:r>
            <a:r>
              <a:rPr lang="zh-CN" altLang="zh-CN" dirty="0"/>
              <a:t>（</a:t>
            </a:r>
            <a:r>
              <a:rPr lang="en-US" altLang="zh-CN" dirty="0"/>
              <a:t>Well Order Set</a:t>
            </a:r>
            <a:r>
              <a:rPr lang="zh-CN" altLang="zh-CN" dirty="0"/>
              <a:t>）</a:t>
            </a:r>
            <a:r>
              <a:rPr lang="zh-CN" altLang="en-US" dirty="0"/>
              <a:t>。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B18904-C923-4E53-B1D8-BD326160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4" y="3162476"/>
            <a:ext cx="287993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Text Box 556">
            <a:extLst>
              <a:ext uri="{FF2B5EF4-FFF2-40B4-BE49-F238E27FC236}">
                <a16:creationId xmlns:a16="http://schemas.microsoft.com/office/drawing/2014/main" id="{3542F813-F941-4226-BFF9-D780F52D7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3162477"/>
            <a:ext cx="11049000" cy="2019918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解题小贴士—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非空集合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上的关系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是良序关系的判断方法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）确定关系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是偏序关系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的任何一个非空子集都有最小元。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>
            <a:extLst>
              <a:ext uri="{FF2B5EF4-FFF2-40B4-BE49-F238E27FC236}">
                <a16:creationId xmlns:a16="http://schemas.microsoft.com/office/drawing/2014/main" id="{9CD0CB39-A5BD-4102-B013-F271CA536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5.24</a:t>
            </a:r>
            <a:endParaRPr lang="zh-CN" altLang="en-US" dirty="0"/>
          </a:p>
        </p:txBody>
      </p:sp>
      <p:sp>
        <p:nvSpPr>
          <p:cNvPr id="1751043" name="Rectangle 3">
            <a:extLst>
              <a:ext uri="{FF2B5EF4-FFF2-40B4-BE49-F238E27FC236}">
                <a16:creationId xmlns:a16="http://schemas.microsoft.com/office/drawing/2014/main" id="{92B92F1F-6287-4D03-9C39-B73EEBCCA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9846" y="1130562"/>
            <a:ext cx="11404329" cy="775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5.24  </a:t>
            </a:r>
            <a:r>
              <a:rPr lang="zh-CN" altLang="en-US" dirty="0"/>
              <a:t>试判断例</a:t>
            </a:r>
            <a:r>
              <a:rPr lang="en-US" altLang="zh-CN" dirty="0"/>
              <a:t>5.23</a:t>
            </a:r>
            <a:r>
              <a:rPr lang="zh-CN" altLang="en-US" dirty="0"/>
              <a:t>中的</a:t>
            </a:r>
            <a:r>
              <a:rPr lang="en-US" altLang="zh-CN" dirty="0"/>
              <a:t>(1)</a:t>
            </a:r>
            <a:r>
              <a:rPr lang="zh-CN" altLang="en-US" dirty="0"/>
              <a:t>和</a:t>
            </a:r>
            <a:r>
              <a:rPr lang="en-US" altLang="zh-CN" dirty="0"/>
              <a:t>(2)</a:t>
            </a:r>
            <a:r>
              <a:rPr lang="zh-CN" altLang="en-US" dirty="0"/>
              <a:t>是否为良序关系。</a:t>
            </a:r>
          </a:p>
          <a:p>
            <a:pPr marL="0" indent="0">
              <a:buNone/>
            </a:pP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F3443509-AE6D-4176-90C4-A9CB29E122B0}"/>
              </a:ext>
            </a:extLst>
          </p:cNvPr>
          <p:cNvSpPr txBox="1">
            <a:spLocks noChangeArrowheads="1"/>
          </p:cNvSpPr>
          <p:nvPr/>
        </p:nvSpPr>
        <p:spPr>
          <a:xfrm>
            <a:off x="370560" y="1905794"/>
            <a:ext cx="9887167" cy="1977662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）设集合</a:t>
            </a:r>
            <a:r>
              <a:rPr lang="en-US" altLang="zh-CN" dirty="0"/>
              <a:t>A={</a:t>
            </a:r>
            <a:r>
              <a:rPr lang="en-US" altLang="zh-CN" dirty="0" err="1"/>
              <a:t>a,b,c</a:t>
            </a:r>
            <a:r>
              <a:rPr lang="en-US" altLang="zh-CN" dirty="0"/>
              <a:t>}</a:t>
            </a:r>
            <a:r>
              <a:rPr lang="zh-CN" altLang="en-US" dirty="0"/>
              <a:t>，其上的关系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0000FF"/>
                </a:solidFill>
              </a:rPr>
              <a:t>≤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en-US" altLang="zh-CN" dirty="0"/>
              <a:t>={&lt;</a:t>
            </a:r>
            <a:r>
              <a:rPr lang="en-US" altLang="zh-CN" dirty="0" err="1"/>
              <a:t>a,a</a:t>
            </a:r>
            <a:r>
              <a:rPr lang="en-US" altLang="zh-CN" dirty="0"/>
              <a:t>&gt;,  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dirty="0"/>
              <a:t>	&lt;</a:t>
            </a:r>
            <a:r>
              <a:rPr lang="en-US" altLang="zh-CN" dirty="0" err="1"/>
              <a:t>b,b</a:t>
            </a:r>
            <a:r>
              <a:rPr lang="en-US" altLang="zh-CN" dirty="0"/>
              <a:t>&gt;,&lt;</a:t>
            </a:r>
            <a:r>
              <a:rPr lang="en-US" altLang="zh-CN" dirty="0" err="1"/>
              <a:t>c,c</a:t>
            </a:r>
            <a:r>
              <a:rPr lang="en-US" altLang="zh-CN" dirty="0"/>
              <a:t>&gt;,&lt;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 &lt;</a:t>
            </a:r>
            <a:r>
              <a:rPr lang="en-US" altLang="zh-CN" dirty="0" err="1"/>
              <a:t>a,c</a:t>
            </a:r>
            <a:r>
              <a:rPr lang="en-US" altLang="zh-CN" dirty="0"/>
              <a:t>&gt;}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）实数集</a:t>
            </a:r>
            <a:r>
              <a:rPr lang="en-US" altLang="zh-CN" dirty="0"/>
              <a:t>R</a:t>
            </a:r>
            <a:r>
              <a:rPr lang="zh-CN" altLang="en-US" dirty="0"/>
              <a:t>上的大于等于关系</a:t>
            </a:r>
            <a:r>
              <a:rPr lang="zh-CN" altLang="en-US" dirty="0">
                <a:latin typeface="宋体" panose="02010600030101010101" pitchFamily="2" charset="-122"/>
              </a:rPr>
              <a:t>“</a:t>
            </a:r>
            <a:r>
              <a:rPr kumimoji="1"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≥</a:t>
            </a:r>
            <a:r>
              <a:rPr lang="zh-CN" altLang="en-US" dirty="0">
                <a:latin typeface="宋体" panose="02010600030101010101" pitchFamily="2" charset="-122"/>
              </a:rPr>
              <a:t>”</a:t>
            </a:r>
            <a:r>
              <a:rPr lang="zh-CN" altLang="en-US" dirty="0"/>
              <a:t>。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91ECD03-F4F4-4463-A585-77F1EC456778}"/>
              </a:ext>
            </a:extLst>
          </p:cNvPr>
          <p:cNvSpPr txBox="1">
            <a:spLocks noChangeArrowheads="1"/>
          </p:cNvSpPr>
          <p:nvPr/>
        </p:nvSpPr>
        <p:spPr>
          <a:xfrm>
            <a:off x="8156575" y="2588612"/>
            <a:ext cx="822054" cy="61202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5E4C794-F26C-4A4F-AAA0-2FB60DB913C0}"/>
              </a:ext>
            </a:extLst>
          </p:cNvPr>
          <p:cNvSpPr txBox="1">
            <a:spLocks noChangeArrowheads="1"/>
          </p:cNvSpPr>
          <p:nvPr/>
        </p:nvSpPr>
        <p:spPr>
          <a:xfrm>
            <a:off x="8161685" y="3046927"/>
            <a:ext cx="822054" cy="61202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否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6" name="爆炸形: 8 pt  5">
            <a:extLst>
              <a:ext uri="{FF2B5EF4-FFF2-40B4-BE49-F238E27FC236}">
                <a16:creationId xmlns:a16="http://schemas.microsoft.com/office/drawing/2014/main" id="{2E57DEB0-FA3F-4303-B0E1-8FFE0BD5B98F}"/>
              </a:ext>
            </a:extLst>
          </p:cNvPr>
          <p:cNvSpPr/>
          <p:nvPr/>
        </p:nvSpPr>
        <p:spPr>
          <a:xfrm>
            <a:off x="3136899" y="3352938"/>
            <a:ext cx="5476875" cy="1977661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存在非空子集</a:t>
            </a:r>
            <a:r>
              <a:rPr lang="en-US" altLang="zh-CN" b="1" dirty="0">
                <a:latin typeface="+mn-ea"/>
              </a:rPr>
              <a:t>(0,1)</a:t>
            </a:r>
            <a:r>
              <a:rPr lang="zh-CN" altLang="en-US" b="1" dirty="0">
                <a:latin typeface="+mn-ea"/>
              </a:rPr>
              <a:t>开区间没有最小元</a:t>
            </a:r>
          </a:p>
        </p:txBody>
      </p:sp>
      <p:sp>
        <p:nvSpPr>
          <p:cNvPr id="8" name="卷形: 垂直 7">
            <a:extLst>
              <a:ext uri="{FF2B5EF4-FFF2-40B4-BE49-F238E27FC236}">
                <a16:creationId xmlns:a16="http://schemas.microsoft.com/office/drawing/2014/main" id="{BA0B6B3F-830D-4475-A6DF-8B2E7EE0FD69}"/>
              </a:ext>
            </a:extLst>
          </p:cNvPr>
          <p:cNvSpPr/>
          <p:nvPr/>
        </p:nvSpPr>
        <p:spPr>
          <a:xfrm>
            <a:off x="278456" y="5179410"/>
            <a:ext cx="11230919" cy="132775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b="1" dirty="0">
                <a:latin typeface="+mn-ea"/>
              </a:rPr>
              <a:t>注意：</a:t>
            </a:r>
            <a:r>
              <a:rPr lang="zh-CN" altLang="en-US" b="1" dirty="0">
                <a:latin typeface="+mn-ea"/>
              </a:rPr>
              <a:t> </a:t>
            </a:r>
            <a:r>
              <a:rPr lang="en-US" altLang="zh-CN" b="1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１</a:t>
            </a:r>
            <a:r>
              <a:rPr lang="en-US" altLang="zh-CN" b="1" dirty="0">
                <a:latin typeface="+mn-ea"/>
              </a:rPr>
              <a:t>)“≤”</a:t>
            </a:r>
            <a:r>
              <a:rPr lang="zh-CN" altLang="en-US" b="1" dirty="0">
                <a:latin typeface="+mn-ea"/>
              </a:rPr>
              <a:t>是良序关系⇒“≤”是全序关系⇒“≤”是偏序关系。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            (</a:t>
            </a:r>
            <a:r>
              <a:rPr lang="zh-CN" altLang="en-US" b="1" dirty="0">
                <a:latin typeface="+mn-ea"/>
              </a:rPr>
              <a:t>２</a:t>
            </a:r>
            <a:r>
              <a:rPr lang="en-US" altLang="zh-CN" b="1" dirty="0">
                <a:latin typeface="+mn-ea"/>
              </a:rPr>
              <a:t>)</a:t>
            </a:r>
            <a:r>
              <a:rPr lang="zh-CN" altLang="en-US" b="1" dirty="0">
                <a:latin typeface="+mn-ea"/>
              </a:rPr>
              <a:t>有限全序集一定是良序集。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 build="p"/>
      <p:bldP spid="6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B7FE3-E9AE-4E73-AA87-6F31BF2D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775BFE5-6F27-4B5D-ADED-D55D82470C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79495"/>
              </p:ext>
            </p:extLst>
          </p:nvPr>
        </p:nvGraphicFramePr>
        <p:xfrm>
          <a:off x="774699" y="1524794"/>
          <a:ext cx="10075418" cy="3769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6848">
                  <a:extLst>
                    <a:ext uri="{9D8B030D-6E8A-4147-A177-3AD203B41FA5}">
                      <a16:colId xmlns:a16="http://schemas.microsoft.com/office/drawing/2014/main" val="733214281"/>
                    </a:ext>
                  </a:extLst>
                </a:gridCol>
                <a:gridCol w="1725106">
                  <a:extLst>
                    <a:ext uri="{9D8B030D-6E8A-4147-A177-3AD203B41FA5}">
                      <a16:colId xmlns:a16="http://schemas.microsoft.com/office/drawing/2014/main" val="278095417"/>
                    </a:ext>
                  </a:extLst>
                </a:gridCol>
                <a:gridCol w="1725106">
                  <a:extLst>
                    <a:ext uri="{9D8B030D-6E8A-4147-A177-3AD203B41FA5}">
                      <a16:colId xmlns:a16="http://schemas.microsoft.com/office/drawing/2014/main" val="140097019"/>
                    </a:ext>
                  </a:extLst>
                </a:gridCol>
                <a:gridCol w="1725106">
                  <a:extLst>
                    <a:ext uri="{9D8B030D-6E8A-4147-A177-3AD203B41FA5}">
                      <a16:colId xmlns:a16="http://schemas.microsoft.com/office/drawing/2014/main" val="3049830169"/>
                    </a:ext>
                  </a:extLst>
                </a:gridCol>
                <a:gridCol w="1726626">
                  <a:extLst>
                    <a:ext uri="{9D8B030D-6E8A-4147-A177-3AD203B41FA5}">
                      <a16:colId xmlns:a16="http://schemas.microsoft.com/office/drawing/2014/main" val="1149428362"/>
                    </a:ext>
                  </a:extLst>
                </a:gridCol>
                <a:gridCol w="1726626">
                  <a:extLst>
                    <a:ext uri="{9D8B030D-6E8A-4147-A177-3AD203B41FA5}">
                      <a16:colId xmlns:a16="http://schemas.microsoft.com/office/drawing/2014/main" val="2611024333"/>
                    </a:ext>
                  </a:extLst>
                </a:gridCol>
              </a:tblGrid>
              <a:tr h="5855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zh-CN" sz="2400" b="1" kern="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自反性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反自反性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对称性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反对称性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传递性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004882"/>
                  </a:ext>
                </a:extLst>
              </a:tr>
              <a:tr h="787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相容关系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277632"/>
                  </a:ext>
                </a:extLst>
              </a:tr>
              <a:tr h="787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等价关系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609845"/>
                  </a:ext>
                </a:extLst>
              </a:tr>
              <a:tr h="787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拟序关系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77076"/>
                  </a:ext>
                </a:extLst>
              </a:tr>
              <a:tr h="787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偏序关系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sz="24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+mn-ea"/>
                          <a:ea typeface="+mn-ea"/>
                        </a:rPr>
                        <a:t>√</a:t>
                      </a:r>
                      <a:endParaRPr lang="zh-CN" sz="24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513994"/>
                  </a:ext>
                </a:extLst>
              </a:tr>
            </a:tbl>
          </a:graphicData>
        </a:graphic>
      </p:graphicFrame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191308C-7EB1-4397-A9CE-3C3C5CDB9494}"/>
              </a:ext>
            </a:extLst>
          </p:cNvPr>
          <p:cNvCxnSpPr>
            <a:cxnSpLocks/>
          </p:cNvCxnSpPr>
          <p:nvPr/>
        </p:nvCxnSpPr>
        <p:spPr>
          <a:xfrm>
            <a:off x="774699" y="1524794"/>
            <a:ext cx="1362076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43C471A-E714-4760-8EC0-DFA8B421FD5B}"/>
              </a:ext>
            </a:extLst>
          </p:cNvPr>
          <p:cNvSpPr/>
          <p:nvPr/>
        </p:nvSpPr>
        <p:spPr>
          <a:xfrm>
            <a:off x="1389939" y="1562228"/>
            <a:ext cx="1066800" cy="429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/>
              <a:t>性质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C9A7D2-9554-4F84-A6DC-B21BC6E6EFE9}"/>
              </a:ext>
            </a:extLst>
          </p:cNvPr>
          <p:cNvSpPr/>
          <p:nvPr/>
        </p:nvSpPr>
        <p:spPr>
          <a:xfrm>
            <a:off x="526549" y="1804755"/>
            <a:ext cx="1362076" cy="429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/>
              <a:t>关系名称</a:t>
            </a:r>
          </a:p>
        </p:txBody>
      </p:sp>
    </p:spTree>
    <p:extLst>
      <p:ext uri="{BB962C8B-B14F-4D97-AF65-F5344CB8AC3E}">
        <p14:creationId xmlns:p14="http://schemas.microsoft.com/office/powerpoint/2010/main" val="1447214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"/>
          <p:cNvSpPr/>
          <p:nvPr/>
        </p:nvSpPr>
        <p:spPr>
          <a:xfrm>
            <a:off x="4422775" y="936742"/>
            <a:ext cx="6629399" cy="5205255"/>
          </a:xfrm>
          <a:custGeom>
            <a:avLst/>
            <a:gdLst>
              <a:gd name="connsiteX0" fmla="*/ 0 w 7560564"/>
              <a:gd name="connsiteY0" fmla="*/ 282448 h 3275076"/>
              <a:gd name="connsiteX1" fmla="*/ 282473 w 7560564"/>
              <a:gd name="connsiteY1" fmla="*/ 0 h 3275076"/>
              <a:gd name="connsiteX2" fmla="*/ 7278116 w 7560564"/>
              <a:gd name="connsiteY2" fmla="*/ 0 h 3275076"/>
              <a:gd name="connsiteX3" fmla="*/ 7560563 w 7560564"/>
              <a:gd name="connsiteY3" fmla="*/ 282448 h 3275076"/>
              <a:gd name="connsiteX4" fmla="*/ 7560563 w 7560564"/>
              <a:gd name="connsiteY4" fmla="*/ 2992602 h 3275076"/>
              <a:gd name="connsiteX5" fmla="*/ 7278116 w 7560564"/>
              <a:gd name="connsiteY5" fmla="*/ 3275075 h 3275076"/>
              <a:gd name="connsiteX6" fmla="*/ 282473 w 7560564"/>
              <a:gd name="connsiteY6" fmla="*/ 3275075 h 3275076"/>
              <a:gd name="connsiteX7" fmla="*/ 0 w 7560564"/>
              <a:gd name="connsiteY7" fmla="*/ 2992602 h 3275076"/>
              <a:gd name="connsiteX8" fmla="*/ 0 w 7560564"/>
              <a:gd name="connsiteY8" fmla="*/ 282448 h 3275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560564" h="3275076">
                <a:moveTo>
                  <a:pt x="0" y="282448"/>
                </a:moveTo>
                <a:cubicBezTo>
                  <a:pt x="0" y="126492"/>
                  <a:pt x="126466" y="0"/>
                  <a:pt x="282473" y="0"/>
                </a:cubicBezTo>
                <a:lnTo>
                  <a:pt x="7278116" y="0"/>
                </a:lnTo>
                <a:cubicBezTo>
                  <a:pt x="7434071" y="0"/>
                  <a:pt x="7560563" y="126492"/>
                  <a:pt x="7560563" y="282448"/>
                </a:cubicBezTo>
                <a:lnTo>
                  <a:pt x="7560563" y="2992602"/>
                </a:lnTo>
                <a:cubicBezTo>
                  <a:pt x="7560563" y="3148609"/>
                  <a:pt x="7434071" y="3275075"/>
                  <a:pt x="7278116" y="3275075"/>
                </a:cubicBezTo>
                <a:lnTo>
                  <a:pt x="282473" y="3275075"/>
                </a:lnTo>
                <a:cubicBezTo>
                  <a:pt x="126466" y="3275075"/>
                  <a:pt x="0" y="3148609"/>
                  <a:pt x="0" y="2992602"/>
                </a:cubicBezTo>
                <a:lnTo>
                  <a:pt x="0" y="2824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337175" y="4441047"/>
            <a:ext cx="4913633" cy="482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6593209" y="2157134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历史人物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593209" y="2705949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相容关系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593209" y="3339441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等价关系</a:t>
            </a:r>
          </a:p>
        </p:txBody>
      </p:sp>
      <p:sp>
        <p:nvSpPr>
          <p:cNvPr id="51" name="Freeform 3"/>
          <p:cNvSpPr/>
          <p:nvPr/>
        </p:nvSpPr>
        <p:spPr>
          <a:xfrm>
            <a:off x="6274895" y="1139593"/>
            <a:ext cx="45719" cy="4881001"/>
          </a:xfrm>
          <a:custGeom>
            <a:avLst/>
            <a:gdLst>
              <a:gd name="connsiteX0" fmla="*/ 6350 w 21844"/>
              <a:gd name="connsiteY0" fmla="*/ 6350 h 879855"/>
              <a:gd name="connsiteX1" fmla="*/ 6350 w 21844"/>
              <a:gd name="connsiteY1" fmla="*/ 873506 h 879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879855">
                <a:moveTo>
                  <a:pt x="6350" y="6350"/>
                </a:moveTo>
                <a:lnTo>
                  <a:pt x="6350" y="873506"/>
                </a:lnTo>
              </a:path>
            </a:pathLst>
          </a:custGeom>
          <a:ln w="12700">
            <a:solidFill>
              <a:srgbClr val="A4B3D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212209" y="2207934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6212209" y="279893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6212209" y="3380565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545294" y="2704702"/>
            <a:ext cx="1846659" cy="835956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6936"/>
              </a:lnSpc>
            </a:pPr>
            <a:r>
              <a:rPr lang="zh-CN" altLang="en-US" sz="3600" b="1" dirty="0">
                <a:solidFill>
                  <a:srgbClr val="4197DF"/>
                </a:solidFill>
                <a:latin typeface="Microsoft YaHei UI" pitchFamily="18" charset="0"/>
                <a:cs typeface="Microsoft YaHei UI" pitchFamily="18" charset="0"/>
              </a:rPr>
              <a:t>内容导航</a:t>
            </a:r>
            <a:endParaRPr lang="en-US" altLang="zh-CN" sz="3600" b="1" dirty="0">
              <a:solidFill>
                <a:srgbClr val="4197DF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57" name="TextBox 1"/>
          <p:cNvSpPr txBox="1"/>
          <p:nvPr/>
        </p:nvSpPr>
        <p:spPr>
          <a:xfrm>
            <a:off x="545293" y="3518639"/>
            <a:ext cx="1846659" cy="272596"/>
          </a:xfrm>
          <a:prstGeom prst="rect">
            <a:avLst/>
          </a:prstGeom>
          <a:noFill/>
        </p:spPr>
        <p:txBody>
          <a:bodyPr wrap="square" lIns="0" tIns="0" rIns="0" bIns="60981" rtlCol="0">
            <a:spAutoFit/>
          </a:bodyPr>
          <a:lstStyle/>
          <a:p>
            <a:pPr algn="dist">
              <a:lnSpc>
                <a:spcPts val="1601"/>
              </a:lnSpc>
            </a:pPr>
            <a:r>
              <a:rPr lang="en-US" altLang="zh-CN" sz="1900" b="1" dirty="0">
                <a:solidFill>
                  <a:srgbClr val="4197DF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9" name="矩形 58"/>
          <p:cNvSpPr/>
          <p:nvPr/>
        </p:nvSpPr>
        <p:spPr>
          <a:xfrm>
            <a:off x="518434" y="2201849"/>
            <a:ext cx="1873520" cy="702656"/>
          </a:xfrm>
          <a:prstGeom prst="rect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536575" y="7699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36575" y="2484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36575" y="405607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36575" y="577057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36575" y="71993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36575" y="891381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36575" y="1048544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36575" y="1219994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36575" y="1404371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36575" y="154724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75" y="1718695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536575" y="1875858"/>
            <a:ext cx="18553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6575" y="2047308"/>
            <a:ext cx="185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>
            <a:off x="2000250" y="6254294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2381250" y="5840443"/>
            <a:ext cx="674915" cy="101325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>
            <a:off x="3146878" y="6329700"/>
            <a:ext cx="381000" cy="513301"/>
          </a:xfrm>
          <a:prstGeom prst="triangle">
            <a:avLst/>
          </a:prstGeom>
          <a:solidFill>
            <a:srgbClr val="1A8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95250" y="5621722"/>
            <a:ext cx="1066800" cy="1231971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876300" y="6254294"/>
            <a:ext cx="381000" cy="51330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6593209" y="3980037"/>
            <a:ext cx="123110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次序关系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580509" y="4564237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40" name="Freeform 3"/>
          <p:cNvSpPr/>
          <p:nvPr/>
        </p:nvSpPr>
        <p:spPr>
          <a:xfrm>
            <a:off x="6212209" y="402482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6212209" y="4607383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1"/>
          <p:cNvSpPr txBox="1"/>
          <p:nvPr/>
        </p:nvSpPr>
        <p:spPr>
          <a:xfrm>
            <a:off x="5627742" y="2760837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5627742" y="3319637"/>
            <a:ext cx="512961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5.4</a:t>
            </a:r>
            <a:endParaRPr lang="en-US" altLang="zh-CN" b="1" dirty="0"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5627742" y="3974021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627742" y="4577605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solidFill>
                  <a:schemeClr val="bg1"/>
                </a:solidFill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Microsoft YaHei UI" pitchFamily="18" charset="0"/>
                <a:cs typeface="Microsoft YaHei UI" pitchFamily="18" charset="0"/>
              </a:rPr>
              <a:t>5.4</a:t>
            </a:r>
          </a:p>
        </p:txBody>
      </p:sp>
      <p:sp>
        <p:nvSpPr>
          <p:cNvPr id="77" name="等腰三角形 76"/>
          <p:cNvSpPr/>
          <p:nvPr/>
        </p:nvSpPr>
        <p:spPr>
          <a:xfrm>
            <a:off x="5770064" y="1474713"/>
            <a:ext cx="304800" cy="26709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5749341" y="2139071"/>
            <a:ext cx="304800" cy="26709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6598153" y="5140151"/>
            <a:ext cx="2154436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特殊关系的应用</a:t>
            </a:r>
          </a:p>
        </p:txBody>
      </p:sp>
      <p:sp>
        <p:nvSpPr>
          <p:cNvPr id="81" name="Freeform 3"/>
          <p:cNvSpPr/>
          <p:nvPr/>
        </p:nvSpPr>
        <p:spPr>
          <a:xfrm>
            <a:off x="6212209" y="5183297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1"/>
          <p:cNvSpPr txBox="1"/>
          <p:nvPr/>
        </p:nvSpPr>
        <p:spPr>
          <a:xfrm>
            <a:off x="5645386" y="5153519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5.5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C54E87D-6CAE-485E-AAA4-0C102D0BF66D}"/>
              </a:ext>
            </a:extLst>
          </p:cNvPr>
          <p:cNvSpPr/>
          <p:nvPr/>
        </p:nvSpPr>
        <p:spPr>
          <a:xfrm>
            <a:off x="6212209" y="5759211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1">
            <a:extLst>
              <a:ext uri="{FF2B5EF4-FFF2-40B4-BE49-F238E27FC236}">
                <a16:creationId xmlns:a16="http://schemas.microsoft.com/office/drawing/2014/main" id="{6574AE27-BFA3-495A-B514-7C2A6BEDB1B0}"/>
              </a:ext>
            </a:extLst>
          </p:cNvPr>
          <p:cNvSpPr txBox="1"/>
          <p:nvPr/>
        </p:nvSpPr>
        <p:spPr>
          <a:xfrm>
            <a:off x="6598153" y="5712178"/>
            <a:ext cx="61555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作业</a:t>
            </a:r>
          </a:p>
        </p:txBody>
      </p:sp>
      <p:sp>
        <p:nvSpPr>
          <p:cNvPr id="56" name="TextBox 1">
            <a:extLst>
              <a:ext uri="{FF2B5EF4-FFF2-40B4-BE49-F238E27FC236}">
                <a16:creationId xmlns:a16="http://schemas.microsoft.com/office/drawing/2014/main" id="{CC4EB79E-6CF5-4540-8F8D-A5344F7296C1}"/>
              </a:ext>
            </a:extLst>
          </p:cNvPr>
          <p:cNvSpPr txBox="1"/>
          <p:nvPr/>
        </p:nvSpPr>
        <p:spPr>
          <a:xfrm>
            <a:off x="5645386" y="5725546"/>
            <a:ext cx="551433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en-US" altLang="zh-CN" b="1" dirty="0">
                <a:latin typeface="+mj-lt"/>
                <a:cs typeface="Microsoft YaHei UI" pitchFamily="18" charset="0"/>
              </a:rPr>
              <a:t> </a:t>
            </a:r>
            <a:r>
              <a:rPr lang="en-US" altLang="zh-CN" b="1" dirty="0">
                <a:latin typeface="Microsoft YaHei UI" pitchFamily="18" charset="0"/>
                <a:cs typeface="Microsoft YaHei UI" pitchFamily="18" charset="0"/>
              </a:rPr>
              <a:t>5.6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9FBF5606-0CB8-429A-8739-E127993FBE59}"/>
              </a:ext>
            </a:extLst>
          </p:cNvPr>
          <p:cNvSpPr txBox="1"/>
          <p:nvPr/>
        </p:nvSpPr>
        <p:spPr>
          <a:xfrm>
            <a:off x="6575131" y="1663765"/>
            <a:ext cx="2769989" cy="369353"/>
          </a:xfrm>
          <a:prstGeom prst="rect">
            <a:avLst/>
          </a:prstGeom>
          <a:noFill/>
        </p:spPr>
        <p:txBody>
          <a:bodyPr wrap="none" lIns="0" tIns="0" rIns="0" bIns="60981" rtlCol="0">
            <a:spAutoFit/>
          </a:bodyPr>
          <a:lstStyle/>
          <a:p>
            <a:pPr>
              <a:lnSpc>
                <a:spcPts val="2401"/>
              </a:lnSpc>
            </a:pPr>
            <a:r>
              <a:rPr lang="zh-CN" altLang="en-US" b="1" dirty="0">
                <a:latin typeface="Microsoft YaHei UI" pitchFamily="18" charset="0"/>
                <a:cs typeface="Microsoft YaHei UI" pitchFamily="18" charset="0"/>
              </a:rPr>
              <a:t>本章导读及学习要求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388BF26A-DD18-4586-B62F-39EC845CA9BB}"/>
              </a:ext>
            </a:extLst>
          </p:cNvPr>
          <p:cNvSpPr/>
          <p:nvPr/>
        </p:nvSpPr>
        <p:spPr>
          <a:xfrm>
            <a:off x="6225127" y="1704819"/>
            <a:ext cx="142314" cy="142272"/>
          </a:xfrm>
          <a:custGeom>
            <a:avLst/>
            <a:gdLst>
              <a:gd name="connsiteX0" fmla="*/ 0 w 106680"/>
              <a:gd name="connsiteY0" fmla="*/ 53339 h 106679"/>
              <a:gd name="connsiteX1" fmla="*/ 53340 w 106680"/>
              <a:gd name="connsiteY1" fmla="*/ 0 h 106679"/>
              <a:gd name="connsiteX2" fmla="*/ 106679 w 106680"/>
              <a:gd name="connsiteY2" fmla="*/ 53339 h 106679"/>
              <a:gd name="connsiteX3" fmla="*/ 53340 w 106680"/>
              <a:gd name="connsiteY3" fmla="*/ 106679 h 106679"/>
              <a:gd name="connsiteX4" fmla="*/ 0 w 106680"/>
              <a:gd name="connsiteY4" fmla="*/ 53339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680" h="106679">
                <a:moveTo>
                  <a:pt x="0" y="53339"/>
                </a:moveTo>
                <a:cubicBezTo>
                  <a:pt x="0" y="23876"/>
                  <a:pt x="23876" y="0"/>
                  <a:pt x="53340" y="0"/>
                </a:cubicBezTo>
                <a:cubicBezTo>
                  <a:pt x="82803" y="0"/>
                  <a:pt x="106679" y="23876"/>
                  <a:pt x="106679" y="53339"/>
                </a:cubicBezTo>
                <a:cubicBezTo>
                  <a:pt x="106679" y="82804"/>
                  <a:pt x="82803" y="106679"/>
                  <a:pt x="53340" y="106679"/>
                </a:cubicBezTo>
                <a:cubicBezTo>
                  <a:pt x="23876" y="106679"/>
                  <a:pt x="0" y="82804"/>
                  <a:pt x="0" y="53339"/>
                </a:cubicBezTo>
              </a:path>
            </a:pathLst>
          </a:custGeom>
          <a:solidFill>
            <a:srgbClr val="64C448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3" tIns="60981" rIns="121963" bIns="60981"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>
            <a:extLst>
              <a:ext uri="{FF2B5EF4-FFF2-40B4-BE49-F238E27FC236}">
                <a16:creationId xmlns:a16="http://schemas.microsoft.com/office/drawing/2014/main" id="{FDE631E7-3481-4807-BB80-F94C3F0F7703}"/>
              </a:ext>
            </a:extLst>
          </p:cNvPr>
          <p:cNvSpPr/>
          <p:nvPr/>
        </p:nvSpPr>
        <p:spPr>
          <a:xfrm>
            <a:off x="5751986" y="1627113"/>
            <a:ext cx="304800" cy="267093"/>
          </a:xfrm>
          <a:prstGeom prst="triangle">
            <a:avLst/>
          </a:prstGeom>
          <a:solidFill>
            <a:srgbClr val="FDB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47994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E08BE95-ABDF-4F38-AE13-9D3DADBCB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28776" indent="-628776"/>
            <a:r>
              <a:rPr lang="zh-CN" altLang="en-US" dirty="0"/>
              <a:t>问题引入</a:t>
            </a:r>
            <a:endParaRPr lang="en-US" altLang="zh-CN" dirty="0"/>
          </a:p>
        </p:txBody>
      </p:sp>
      <p:sp>
        <p:nvSpPr>
          <p:cNvPr id="1768451" name="Rectangle 3">
            <a:extLst>
              <a:ext uri="{FF2B5EF4-FFF2-40B4-BE49-F238E27FC236}">
                <a16:creationId xmlns:a16="http://schemas.microsoft.com/office/drawing/2014/main" id="{DB2F0BFB-E07D-46BD-9BC3-807F8C78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440508"/>
            <a:ext cx="10896600" cy="153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+mn-ea"/>
                <a:ea typeface="+mn-ea"/>
              </a:rPr>
              <a:t>    函数也叫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映射、变换或对应</a:t>
            </a:r>
            <a:r>
              <a:rPr kumimoji="1" lang="zh-CN" altLang="en-US" sz="2400" dirty="0">
                <a:latin typeface="+mn-ea"/>
                <a:ea typeface="+mn-ea"/>
              </a:rPr>
              <a:t>。</a:t>
            </a:r>
          </a:p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1" lang="zh-CN" altLang="en-US" sz="2400" dirty="0">
                <a:latin typeface="+mn-ea"/>
                <a:ea typeface="+mn-ea"/>
              </a:rPr>
              <a:t>    函数本质上是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一种关系</a:t>
            </a:r>
            <a:r>
              <a:rPr kumimoji="1" lang="zh-CN" altLang="en-US" sz="2400" dirty="0">
                <a:latin typeface="+mn-ea"/>
                <a:ea typeface="+mn-ea"/>
              </a:rPr>
              <a:t>。</a:t>
            </a:r>
            <a:endParaRPr kumimoji="1" lang="en-US" altLang="zh-CN" sz="2400" dirty="0">
              <a:latin typeface="+mn-ea"/>
              <a:ea typeface="+mn-ea"/>
            </a:endParaRPr>
          </a:p>
          <a:p>
            <a:pPr algn="l">
              <a:buClr>
                <a:srgbClr val="FF0000"/>
              </a:buClr>
              <a:buNone/>
            </a:pPr>
            <a:r>
              <a:rPr lang="en-US" altLang="zh-CN" sz="2400" dirty="0">
                <a:latin typeface="+mn-ea"/>
                <a:ea typeface="+mn-ea"/>
              </a:rPr>
              <a:t>    </a:t>
            </a:r>
            <a:r>
              <a:rPr lang="zh-CN" altLang="zh-CN" sz="2400" dirty="0">
                <a:latin typeface="+mn-ea"/>
                <a:ea typeface="+mn-ea"/>
              </a:rPr>
              <a:t>任何一个从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zh-CN" sz="2400" dirty="0">
                <a:latin typeface="+mn-ea"/>
                <a:ea typeface="+mn-ea"/>
              </a:rPr>
              <a:t>到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zh-CN" sz="2400" dirty="0">
                <a:latin typeface="+mn-ea"/>
                <a:ea typeface="+mn-ea"/>
              </a:rPr>
              <a:t>的关系都可以成为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zh-CN" sz="2400" dirty="0">
                <a:latin typeface="+mn-ea"/>
                <a:ea typeface="+mn-ea"/>
              </a:rPr>
              <a:t>到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zh-CN" sz="2400" dirty="0">
                <a:latin typeface="+mn-ea"/>
                <a:ea typeface="+mn-ea"/>
              </a:rPr>
              <a:t>的一个函数</a:t>
            </a:r>
            <a:r>
              <a:rPr lang="zh-CN" altLang="en-US" sz="2400" dirty="0">
                <a:latin typeface="+mn-ea"/>
                <a:ea typeface="+mn-ea"/>
              </a:rPr>
              <a:t>吗？</a:t>
            </a: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2" name="爆炸形: 14 pt  1">
            <a:extLst>
              <a:ext uri="{FF2B5EF4-FFF2-40B4-BE49-F238E27FC236}">
                <a16:creationId xmlns:a16="http://schemas.microsoft.com/office/drawing/2014/main" id="{46E944D5-0593-4072-A587-8C07DAA93F5F}"/>
              </a:ext>
            </a:extLst>
          </p:cNvPr>
          <p:cNvSpPr/>
          <p:nvPr/>
        </p:nvSpPr>
        <p:spPr>
          <a:xfrm>
            <a:off x="6858000" y="1193512"/>
            <a:ext cx="3276600" cy="15240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No</a:t>
            </a:r>
            <a:endParaRPr lang="zh-CN" altLang="en-US" b="1" dirty="0"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660B16-0F85-4A79-8256-CBE31D0A14BB}"/>
              </a:ext>
            </a:extLst>
          </p:cNvPr>
          <p:cNvSpPr/>
          <p:nvPr/>
        </p:nvSpPr>
        <p:spPr>
          <a:xfrm>
            <a:off x="917575" y="3886994"/>
            <a:ext cx="8753475" cy="5810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满足什么条件的从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的关系才是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的函数呢？</a:t>
            </a: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8451" grpId="0" uiExpand="1" build="p" autoUpdateAnimBg="0"/>
      <p:bldP spid="2" grpId="0" animBg="1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5" name="Rectangle 3">
            <a:extLst>
              <a:ext uri="{FF2B5EF4-FFF2-40B4-BE49-F238E27FC236}">
                <a16:creationId xmlns:a16="http://schemas.microsoft.com/office/drawing/2014/main" id="{A04AD5AC-246D-40C8-B537-E149DE719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775" y="1091130"/>
            <a:ext cx="11430000" cy="429567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6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5.15   </a:t>
            </a:r>
            <a:r>
              <a:rPr lang="zh-CN" altLang="en-US" dirty="0"/>
              <a:t>设</a:t>
            </a:r>
            <a:r>
              <a:rPr lang="en-US" altLang="zh-CN" dirty="0"/>
              <a:t>f</a:t>
            </a:r>
            <a:r>
              <a:rPr lang="zh-CN" altLang="en-US" dirty="0"/>
              <a:t>是集合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的关系，如果对每个</a:t>
            </a:r>
            <a:r>
              <a:rPr lang="en-US" altLang="zh-CN" dirty="0" err="1"/>
              <a:t>x∈A</a:t>
            </a:r>
            <a:r>
              <a:rPr lang="zh-CN" altLang="en-US" dirty="0"/>
              <a:t>，都存在惟一的</a:t>
            </a:r>
            <a:r>
              <a:rPr lang="en-US" altLang="zh-CN" dirty="0" err="1"/>
              <a:t>y∈B</a:t>
            </a:r>
            <a:r>
              <a:rPr lang="zh-CN" altLang="en-US" dirty="0"/>
              <a:t>，使得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&gt;∈f</a:t>
            </a:r>
            <a:r>
              <a:rPr lang="zh-CN" altLang="en-US" dirty="0"/>
              <a:t>，则称关系</a:t>
            </a:r>
            <a:r>
              <a:rPr lang="en-US" altLang="zh-CN" dirty="0"/>
              <a:t>f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CC"/>
                </a:solidFill>
              </a:rPr>
              <a:t>函数</a:t>
            </a:r>
            <a:r>
              <a:rPr lang="en-US" altLang="zh-CN" dirty="0"/>
              <a:t>(Function)(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00FF"/>
                </a:solidFill>
              </a:rPr>
              <a:t>映射</a:t>
            </a:r>
            <a:r>
              <a:rPr lang="en-US" altLang="zh-CN" dirty="0"/>
              <a:t>(Mapping) ) 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3333FF"/>
                </a:solidFill>
              </a:rPr>
              <a:t>记为</a:t>
            </a:r>
            <a:r>
              <a:rPr lang="en-US" altLang="zh-CN" dirty="0">
                <a:solidFill>
                  <a:srgbClr val="3333FF"/>
                </a:solidFill>
              </a:rPr>
              <a:t>f:A→B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zh-CN" altLang="en-US" dirty="0"/>
              <a:t>其中</a:t>
            </a:r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en-US" altLang="zh-CN" dirty="0"/>
              <a:t>    A</a:t>
            </a:r>
            <a:r>
              <a:rPr lang="zh-CN" altLang="en-US" dirty="0"/>
              <a:t>为函数</a:t>
            </a:r>
            <a:r>
              <a:rPr lang="en-US" altLang="zh-CN" dirty="0"/>
              <a:t>f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CC"/>
                </a:solidFill>
              </a:rPr>
              <a:t>定义域</a:t>
            </a:r>
            <a:r>
              <a:rPr lang="zh-CN" altLang="en-US" dirty="0"/>
              <a:t>，记为</a:t>
            </a:r>
            <a:r>
              <a:rPr lang="en-US" altLang="zh-CN" dirty="0" err="1"/>
              <a:t>domf</a:t>
            </a:r>
            <a:r>
              <a:rPr lang="en-US" altLang="zh-CN" dirty="0"/>
              <a:t>=A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en-US" altLang="zh-CN" dirty="0"/>
              <a:t>    f(A)</a:t>
            </a:r>
            <a:r>
              <a:rPr lang="zh-CN" altLang="en-US" dirty="0"/>
              <a:t>为函数</a:t>
            </a:r>
            <a:r>
              <a:rPr lang="en-US" altLang="zh-CN" dirty="0"/>
              <a:t>f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00CC"/>
                </a:solidFill>
              </a:rPr>
              <a:t>值域</a:t>
            </a:r>
            <a:r>
              <a:rPr lang="zh-CN" altLang="en-US" dirty="0"/>
              <a:t>，记为</a:t>
            </a:r>
            <a:r>
              <a:rPr lang="en-US" altLang="zh-CN" dirty="0" err="1"/>
              <a:t>ranf</a:t>
            </a:r>
            <a:r>
              <a:rPr lang="en-US" altLang="zh-CN" dirty="0"/>
              <a:t>=f(A)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zh-CN" altLang="en-US" dirty="0"/>
              <a:t>    当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&gt;∈f</a:t>
            </a:r>
            <a:r>
              <a:rPr lang="zh-CN" altLang="en-US" dirty="0"/>
              <a:t>时，通常记为</a:t>
            </a:r>
            <a:r>
              <a:rPr lang="en-US" altLang="zh-CN" dirty="0"/>
              <a:t>y=f(x)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  <a:defRPr/>
            </a:pPr>
            <a:r>
              <a:rPr lang="en-US" altLang="zh-CN" dirty="0"/>
              <a:t>     </a:t>
            </a:r>
            <a:r>
              <a:rPr lang="zh-CN" altLang="en-US" dirty="0"/>
              <a:t>这时称</a:t>
            </a:r>
            <a:r>
              <a:rPr lang="en-US" altLang="zh-CN" dirty="0"/>
              <a:t>x</a:t>
            </a:r>
            <a:r>
              <a:rPr lang="zh-CN" altLang="en-US" dirty="0"/>
              <a:t>为函数</a:t>
            </a:r>
            <a:r>
              <a:rPr lang="en-US" altLang="zh-CN" dirty="0"/>
              <a:t>f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3333FF"/>
                </a:solidFill>
              </a:rPr>
              <a:t>自变量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x</a:t>
            </a:r>
            <a:r>
              <a:rPr lang="zh-CN" altLang="en-US" dirty="0"/>
              <a:t>在</a:t>
            </a:r>
            <a:r>
              <a:rPr lang="en-US" altLang="zh-CN" dirty="0"/>
              <a:t>f</a:t>
            </a:r>
            <a:r>
              <a:rPr lang="zh-CN" altLang="en-US" dirty="0"/>
              <a:t>下的</a:t>
            </a:r>
            <a:r>
              <a:rPr lang="zh-CN" altLang="en-US" dirty="0">
                <a:solidFill>
                  <a:srgbClr val="3333FF"/>
                </a:solidFill>
              </a:rPr>
              <a:t>函数值</a:t>
            </a:r>
            <a:r>
              <a:rPr lang="en-US" altLang="zh-CN" dirty="0"/>
              <a:t>(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3333FF"/>
                </a:solidFill>
              </a:rPr>
              <a:t>象</a:t>
            </a:r>
            <a:r>
              <a:rPr lang="en-US" altLang="zh-CN" dirty="0"/>
              <a:t>)</a:t>
            </a:r>
            <a:r>
              <a:rPr lang="zh-CN" altLang="en-US" dirty="0"/>
              <a:t>， 也称</a:t>
            </a:r>
            <a:r>
              <a:rPr lang="en-US" altLang="zh-CN" dirty="0"/>
              <a:t>x</a:t>
            </a:r>
            <a:r>
              <a:rPr lang="zh-CN" altLang="en-US" dirty="0"/>
              <a:t>为</a:t>
            </a:r>
            <a:r>
              <a:rPr lang="en-US" altLang="zh-CN" dirty="0"/>
              <a:t>y</a:t>
            </a:r>
            <a:r>
              <a:rPr lang="zh-CN" altLang="en-US" dirty="0"/>
              <a:t>在</a:t>
            </a:r>
            <a:r>
              <a:rPr lang="en-US" altLang="zh-CN" dirty="0"/>
              <a:t>f</a:t>
            </a:r>
            <a:r>
              <a:rPr lang="zh-CN" altLang="en-US" dirty="0"/>
              <a:t>下的</a:t>
            </a:r>
            <a:r>
              <a:rPr lang="zh-CN" altLang="en-US" dirty="0">
                <a:solidFill>
                  <a:srgbClr val="3333FF"/>
                </a:solidFill>
              </a:rPr>
              <a:t>原象</a:t>
            </a:r>
            <a:r>
              <a:rPr lang="zh-CN" altLang="en-US" dirty="0"/>
              <a:t> 。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D39173-EC6A-433A-A089-16D59AF3C3B6}"/>
              </a:ext>
            </a:extLst>
          </p:cNvPr>
          <p:cNvGrpSpPr/>
          <p:nvPr/>
        </p:nvGrpSpPr>
        <p:grpSpPr>
          <a:xfrm>
            <a:off x="7165975" y="2302129"/>
            <a:ext cx="3581398" cy="2052361"/>
            <a:chOff x="7089777" y="2056974"/>
            <a:chExt cx="3581398" cy="26814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7FFC99A-E20A-453C-BAE9-E8F76FDF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777" y="2056974"/>
              <a:ext cx="3581398" cy="2681456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AD02F15-ED3B-4760-9493-9A028B647E3A}"/>
                </a:ext>
              </a:extLst>
            </p:cNvPr>
            <p:cNvSpPr txBox="1"/>
            <p:nvPr/>
          </p:nvSpPr>
          <p:spPr>
            <a:xfrm>
              <a:off x="9909176" y="3012641"/>
              <a:ext cx="5334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DBB8B66-0714-4898-8D6E-B8729E76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3809" y="4082284"/>
              <a:ext cx="933333" cy="409524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6FA8E32-B91A-4BA4-BB50-5FBC4860D687}"/>
              </a:ext>
            </a:extLst>
          </p:cNvPr>
          <p:cNvSpPr/>
          <p:nvPr/>
        </p:nvSpPr>
        <p:spPr>
          <a:xfrm>
            <a:off x="8376835" y="2795553"/>
            <a:ext cx="1159676" cy="4434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+mn-ea"/>
              </a:rPr>
              <a:t>f:A→B</a:t>
            </a:r>
            <a:endParaRPr lang="zh-CN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3D7B95C6-2DED-4D6C-9836-C2060B5FD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5.4.1</a:t>
            </a:r>
            <a:r>
              <a:rPr lang="zh-CN" altLang="en-US" dirty="0"/>
              <a:t>函数的基本概念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480561-4304-4690-A8BC-A315DA2957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4700" y="4420394"/>
            <a:ext cx="4333875" cy="0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556">
            <a:extLst>
              <a:ext uri="{FF2B5EF4-FFF2-40B4-BE49-F238E27FC236}">
                <a16:creationId xmlns:a16="http://schemas.microsoft.com/office/drawing/2014/main" id="{0F50D878-B016-44FF-A2EA-78E55420C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4983585"/>
            <a:ext cx="11430000" cy="1767638"/>
          </a:xfrm>
          <a:prstGeom prst="rect">
            <a:avLst/>
          </a:prstGeom>
          <a:solidFill>
            <a:srgbClr val="D9D9D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解题小贴士—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关系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的函数的判断条件</a:t>
            </a:r>
            <a:b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b="1" kern="900" dirty="0">
                <a:latin typeface="+mn-ea"/>
              </a:rPr>
              <a:t>(</a:t>
            </a:r>
            <a:r>
              <a:rPr lang="zh-CN" altLang="en-US" b="1" kern="900" dirty="0">
                <a:latin typeface="+mn-ea"/>
              </a:rPr>
              <a:t>１</a:t>
            </a:r>
            <a:r>
              <a:rPr lang="en-US" altLang="zh-CN" b="1" kern="900" dirty="0">
                <a:latin typeface="+mn-ea"/>
              </a:rPr>
              <a:t>)∀x(x</a:t>
            </a:r>
            <a:r>
              <a:rPr lang="zh-CN" altLang="en-US" b="1" kern="900" dirty="0">
                <a:latin typeface="+mn-ea"/>
              </a:rPr>
              <a:t>∈</a:t>
            </a:r>
            <a:r>
              <a:rPr lang="en-US" altLang="zh-CN" b="1" kern="900" dirty="0">
                <a:latin typeface="+mn-ea"/>
              </a:rPr>
              <a:t>A</a:t>
            </a:r>
            <a:r>
              <a:rPr lang="zh-CN" altLang="en-US" b="1" kern="900" dirty="0">
                <a:latin typeface="+mn-ea"/>
              </a:rPr>
              <a:t>→∃</a:t>
            </a:r>
            <a:r>
              <a:rPr lang="en-US" altLang="zh-CN" b="1" kern="900" dirty="0">
                <a:latin typeface="+mn-ea"/>
              </a:rPr>
              <a:t>y(y</a:t>
            </a:r>
            <a:r>
              <a:rPr lang="zh-CN" altLang="en-US" b="1" kern="900" dirty="0">
                <a:latin typeface="+mn-ea"/>
              </a:rPr>
              <a:t>∈</a:t>
            </a:r>
            <a:r>
              <a:rPr lang="en-US" altLang="zh-CN" b="1" kern="900" dirty="0">
                <a:latin typeface="+mn-ea"/>
              </a:rPr>
              <a:t>B</a:t>
            </a:r>
            <a:r>
              <a:rPr lang="zh-CN" altLang="en-US" b="1" kern="900" dirty="0">
                <a:latin typeface="+mn-ea"/>
              </a:rPr>
              <a:t>∧</a:t>
            </a:r>
            <a:r>
              <a:rPr lang="en-US" altLang="zh-CN" b="1" kern="900" dirty="0">
                <a:latin typeface="+mn-ea"/>
              </a:rPr>
              <a:t>‹</a:t>
            </a:r>
            <a:r>
              <a:rPr lang="zh-CN" altLang="en-US" b="1" kern="900" dirty="0">
                <a:latin typeface="+mn-ea"/>
              </a:rPr>
              <a:t>ｘ</a:t>
            </a:r>
            <a:r>
              <a:rPr lang="en-US" altLang="zh-CN" b="1" kern="900" dirty="0">
                <a:latin typeface="+mn-ea"/>
              </a:rPr>
              <a:t>,</a:t>
            </a:r>
            <a:r>
              <a:rPr lang="zh-CN" altLang="en-US" b="1" kern="900" dirty="0">
                <a:latin typeface="+mn-ea"/>
              </a:rPr>
              <a:t>ｙ</a:t>
            </a:r>
            <a:r>
              <a:rPr lang="en-US" altLang="zh-CN" b="1" kern="900" dirty="0">
                <a:latin typeface="+mn-ea"/>
              </a:rPr>
              <a:t>›∈f))=1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i-CN" b="1" kern="900" dirty="0">
                <a:latin typeface="+mn-ea"/>
              </a:rPr>
              <a:t>(</a:t>
            </a:r>
            <a:r>
              <a:rPr lang="ii-CN" altLang="en-US" b="1" kern="900" dirty="0">
                <a:latin typeface="+mn-ea"/>
              </a:rPr>
              <a:t>２</a:t>
            </a:r>
            <a:r>
              <a:rPr lang="en-US" altLang="ii-CN" b="1" kern="900" dirty="0">
                <a:latin typeface="+mn-ea"/>
              </a:rPr>
              <a:t>)∀x</a:t>
            </a:r>
            <a:r>
              <a:rPr lang="en-US" altLang="zh-CN" b="1" kern="900" dirty="0">
                <a:latin typeface="+mn-ea"/>
              </a:rPr>
              <a:t>(x</a:t>
            </a:r>
            <a:r>
              <a:rPr lang="zh-CN" altLang="en-US" b="1" kern="900" dirty="0">
                <a:latin typeface="+mn-ea"/>
              </a:rPr>
              <a:t>∈</a:t>
            </a:r>
            <a:r>
              <a:rPr lang="en-US" altLang="zh-CN" b="1" kern="900" dirty="0">
                <a:latin typeface="+mn-ea"/>
              </a:rPr>
              <a:t>A</a:t>
            </a:r>
            <a:r>
              <a:rPr lang="zh-CN" altLang="en-US" b="1" kern="900" dirty="0">
                <a:latin typeface="+mn-ea"/>
              </a:rPr>
              <a:t>∧∃</a:t>
            </a:r>
            <a:r>
              <a:rPr lang="en-US" altLang="zh-CN" b="1" kern="900" dirty="0">
                <a:latin typeface="+mn-ea"/>
              </a:rPr>
              <a:t>y</a:t>
            </a:r>
            <a:r>
              <a:rPr lang="zh-CN" altLang="en-US" b="1" kern="900" dirty="0">
                <a:latin typeface="+mn-ea"/>
              </a:rPr>
              <a:t>∃</a:t>
            </a:r>
            <a:r>
              <a:rPr lang="en-US" altLang="zh-CN" b="1" kern="900" dirty="0">
                <a:latin typeface="+mn-ea"/>
              </a:rPr>
              <a:t>z(y</a:t>
            </a:r>
            <a:r>
              <a:rPr lang="zh-CN" altLang="en-US" b="1" kern="900" dirty="0">
                <a:latin typeface="+mn-ea"/>
              </a:rPr>
              <a:t>∈</a:t>
            </a:r>
            <a:r>
              <a:rPr lang="en-US" altLang="zh-CN" b="1" kern="900" dirty="0">
                <a:latin typeface="+mn-ea"/>
              </a:rPr>
              <a:t>B</a:t>
            </a:r>
            <a:r>
              <a:rPr lang="zh-CN" altLang="en-US" b="1" kern="900" dirty="0">
                <a:latin typeface="+mn-ea"/>
              </a:rPr>
              <a:t>∧</a:t>
            </a:r>
            <a:r>
              <a:rPr lang="en-US" altLang="zh-CN" b="1" kern="900" dirty="0">
                <a:latin typeface="+mn-ea"/>
              </a:rPr>
              <a:t>z</a:t>
            </a:r>
            <a:r>
              <a:rPr lang="zh-CN" altLang="en-US" b="1" kern="900" dirty="0">
                <a:latin typeface="+mn-ea"/>
              </a:rPr>
              <a:t>∈</a:t>
            </a:r>
            <a:r>
              <a:rPr lang="en-US" altLang="zh-CN" b="1" kern="900" dirty="0">
                <a:latin typeface="+mn-ea"/>
              </a:rPr>
              <a:t>B</a:t>
            </a:r>
            <a:r>
              <a:rPr lang="zh-CN" altLang="en-US" b="1" kern="900" dirty="0">
                <a:latin typeface="+mn-ea"/>
              </a:rPr>
              <a:t>∧</a:t>
            </a:r>
            <a:r>
              <a:rPr lang="en-US" altLang="zh-CN" b="1" kern="900" dirty="0">
                <a:latin typeface="+mn-ea"/>
              </a:rPr>
              <a:t>‹</a:t>
            </a:r>
            <a:r>
              <a:rPr lang="zh-CN" altLang="en-US" b="1" kern="900" dirty="0">
                <a:latin typeface="+mn-ea"/>
              </a:rPr>
              <a:t>ｘ</a:t>
            </a:r>
            <a:r>
              <a:rPr lang="en-US" altLang="zh-CN" b="1" kern="900" dirty="0">
                <a:latin typeface="+mn-ea"/>
              </a:rPr>
              <a:t>,</a:t>
            </a:r>
            <a:r>
              <a:rPr lang="zh-CN" altLang="en-US" b="1" kern="900" dirty="0">
                <a:latin typeface="+mn-ea"/>
              </a:rPr>
              <a:t>ｙ</a:t>
            </a:r>
            <a:r>
              <a:rPr lang="en-US" altLang="zh-CN" b="1" kern="900" dirty="0">
                <a:latin typeface="+mn-ea"/>
              </a:rPr>
              <a:t>›∈f</a:t>
            </a:r>
            <a:r>
              <a:rPr lang="zh-CN" altLang="en-US" b="1" kern="900" dirty="0">
                <a:latin typeface="+mn-ea"/>
              </a:rPr>
              <a:t>∧</a:t>
            </a:r>
            <a:r>
              <a:rPr lang="en-US" altLang="zh-CN" b="1" kern="900" dirty="0">
                <a:latin typeface="+mn-ea"/>
              </a:rPr>
              <a:t>‹</a:t>
            </a:r>
            <a:r>
              <a:rPr lang="zh-CN" altLang="en-US" b="1" kern="900" dirty="0">
                <a:latin typeface="+mn-ea"/>
              </a:rPr>
              <a:t>ｘ</a:t>
            </a:r>
            <a:r>
              <a:rPr lang="en-US" altLang="zh-CN" b="1" kern="900" dirty="0">
                <a:latin typeface="+mn-ea"/>
              </a:rPr>
              <a:t>,</a:t>
            </a:r>
            <a:r>
              <a:rPr lang="zh-CN" altLang="en-US" b="1" kern="900" dirty="0">
                <a:latin typeface="+mn-ea"/>
              </a:rPr>
              <a:t>ｚ</a:t>
            </a:r>
            <a:r>
              <a:rPr lang="en-US" altLang="zh-CN" b="1" kern="900" dirty="0">
                <a:latin typeface="+mn-ea"/>
              </a:rPr>
              <a:t>›∈f)→y=z)=1</a:t>
            </a:r>
            <a:endParaRPr kumimoji="0" lang="zh-CN" altLang="en-US" b="1" i="0" u="none" strike="noStrike" kern="900" cap="none" normalizeH="0" dirty="0">
              <a:ln>
                <a:noFill/>
              </a:ln>
              <a:solidFill>
                <a:srgbClr val="C00000"/>
              </a:solidFill>
              <a:effectLst/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6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9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9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69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6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6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6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6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9475" grpId="0" uiExpand="1" build="p"/>
      <p:bldP spid="7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8C2585E9-3DE8-450D-9263-14EDDDBE6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5.25</a:t>
            </a:r>
            <a:endParaRPr lang="zh-CN" altLang="en-US" dirty="0"/>
          </a:p>
        </p:txBody>
      </p:sp>
      <p:sp>
        <p:nvSpPr>
          <p:cNvPr id="1773571" name="Rectangle 3">
            <a:extLst>
              <a:ext uri="{FF2B5EF4-FFF2-40B4-BE49-F238E27FC236}">
                <a16:creationId xmlns:a16="http://schemas.microsoft.com/office/drawing/2014/main" id="{89FD3B18-BFFF-4CBD-83F4-339DCF89C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375" y="1067594"/>
            <a:ext cx="11277600" cy="2362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5.25   </a:t>
            </a:r>
            <a:r>
              <a:rPr lang="zh-CN" altLang="en-US" dirty="0"/>
              <a:t>设</a:t>
            </a:r>
            <a:r>
              <a:rPr lang="en-US" altLang="zh-CN" dirty="0"/>
              <a:t>P</a:t>
            </a:r>
            <a:r>
              <a:rPr lang="zh-CN" altLang="en-US" dirty="0"/>
              <a:t>是接受一个整数作为输入并产生一个整数作为输出的计算机程序。令</a:t>
            </a:r>
            <a:r>
              <a:rPr lang="en-US" altLang="zh-CN" dirty="0"/>
              <a:t>A=B=Z</a:t>
            </a:r>
            <a:r>
              <a:rPr lang="zh-CN" altLang="en-US" dirty="0"/>
              <a:t>，则由</a:t>
            </a:r>
            <a:r>
              <a:rPr lang="en-US" altLang="zh-CN" dirty="0"/>
              <a:t>P</a:t>
            </a:r>
            <a:r>
              <a:rPr lang="zh-CN" altLang="en-US" dirty="0"/>
              <a:t>确定的关系</a:t>
            </a:r>
            <a:r>
              <a:rPr lang="en-US" altLang="zh-CN" dirty="0" err="1"/>
              <a:t>f</a:t>
            </a:r>
            <a:r>
              <a:rPr lang="en-US" altLang="zh-CN" baseline="-25000" dirty="0" err="1"/>
              <a:t>p</a:t>
            </a:r>
            <a:r>
              <a:rPr lang="zh-CN" altLang="en-US" dirty="0"/>
              <a:t>定义如下：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/>
              <a:t>如果</a:t>
            </a:r>
            <a:r>
              <a:rPr lang="en-US" altLang="zh-CN" dirty="0"/>
              <a:t>&lt;</a:t>
            </a:r>
            <a:r>
              <a:rPr lang="en-US" altLang="zh-CN" dirty="0" err="1"/>
              <a:t>m,n</a:t>
            </a:r>
            <a:r>
              <a:rPr lang="en-US" altLang="zh-CN" dirty="0"/>
              <a:t>&gt;∈</a:t>
            </a:r>
            <a:r>
              <a:rPr lang="en-US" altLang="zh-CN" dirty="0" err="1"/>
              <a:t>f</a:t>
            </a:r>
            <a:r>
              <a:rPr lang="en-US" altLang="zh-CN" baseline="-25000" dirty="0" err="1"/>
              <a:t>p</a:t>
            </a:r>
            <a:r>
              <a:rPr lang="zh-CN" altLang="en-US" dirty="0"/>
              <a:t>当且仅当输入</a:t>
            </a:r>
            <a:r>
              <a:rPr lang="en-US" altLang="zh-CN" dirty="0"/>
              <a:t>m</a:t>
            </a:r>
            <a:r>
              <a:rPr lang="zh-CN" altLang="en-US" dirty="0"/>
              <a:t>时，由程序</a:t>
            </a:r>
            <a:r>
              <a:rPr lang="en-US" altLang="zh-CN" dirty="0"/>
              <a:t>P</a:t>
            </a:r>
            <a:r>
              <a:rPr lang="zh-CN" altLang="en-US" dirty="0"/>
              <a:t>所产生的输出是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00CC"/>
                </a:solidFill>
              </a:rPr>
              <a:t>请判断</a:t>
            </a:r>
            <a:r>
              <a:rPr lang="en-US" altLang="zh-CN" dirty="0" err="1">
                <a:solidFill>
                  <a:srgbClr val="0000CC"/>
                </a:solidFill>
              </a:rPr>
              <a:t>f</a:t>
            </a:r>
            <a:r>
              <a:rPr lang="en-US" altLang="zh-CN" baseline="-25000" dirty="0" err="1">
                <a:solidFill>
                  <a:srgbClr val="0000CC"/>
                </a:solidFill>
              </a:rPr>
              <a:t>p</a:t>
            </a:r>
            <a:r>
              <a:rPr lang="zh-CN" altLang="en-US" dirty="0">
                <a:solidFill>
                  <a:srgbClr val="0000CC"/>
                </a:solidFill>
              </a:rPr>
              <a:t>是否为</a:t>
            </a:r>
            <a:r>
              <a:rPr lang="en-US" altLang="zh-CN" dirty="0">
                <a:solidFill>
                  <a:srgbClr val="0000CC"/>
                </a:solidFill>
              </a:rPr>
              <a:t>Z</a:t>
            </a:r>
            <a:r>
              <a:rPr lang="zh-CN" altLang="en-US" dirty="0">
                <a:solidFill>
                  <a:srgbClr val="0000CC"/>
                </a:solidFill>
              </a:rPr>
              <a:t>到</a:t>
            </a:r>
            <a:r>
              <a:rPr lang="en-US" altLang="zh-CN" dirty="0">
                <a:solidFill>
                  <a:srgbClr val="0000CC"/>
                </a:solidFill>
              </a:rPr>
              <a:t>Z</a:t>
            </a:r>
            <a:r>
              <a:rPr lang="zh-CN" altLang="en-US" dirty="0">
                <a:solidFill>
                  <a:srgbClr val="0000CC"/>
                </a:solidFill>
              </a:rPr>
              <a:t>的函数。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6CA5B5-FA69-4B5D-A9B9-53EEF4440ACF}"/>
              </a:ext>
            </a:extLst>
          </p:cNvPr>
          <p:cNvSpPr/>
          <p:nvPr/>
        </p:nvSpPr>
        <p:spPr>
          <a:xfrm>
            <a:off x="612775" y="3687925"/>
            <a:ext cx="11125200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解</a:t>
            </a:r>
            <a:r>
              <a:rPr lang="zh-CN" altLang="en-US" b="1" dirty="0">
                <a:latin typeface="+mn-ea"/>
              </a:rPr>
              <a:t>  </a:t>
            </a:r>
            <a:r>
              <a:rPr lang="en-US" altLang="zh-CN" b="1" dirty="0" err="1">
                <a:latin typeface="+mn-ea"/>
              </a:rPr>
              <a:t>f</a:t>
            </a:r>
            <a:r>
              <a:rPr lang="en-US" altLang="zh-CN" b="1" baseline="-25000" dirty="0" err="1">
                <a:latin typeface="+mn-ea"/>
              </a:rPr>
              <a:t>p</a:t>
            </a:r>
            <a:r>
              <a:rPr lang="zh-CN" altLang="en-US" b="1" dirty="0">
                <a:latin typeface="+mn-ea"/>
              </a:rPr>
              <a:t>是</a:t>
            </a:r>
            <a:r>
              <a:rPr lang="en-US" altLang="zh-CN" b="1" dirty="0">
                <a:latin typeface="+mn-ea"/>
              </a:rPr>
              <a:t>Z</a:t>
            </a:r>
            <a:r>
              <a:rPr lang="zh-CN" altLang="en-US" b="1" dirty="0">
                <a:latin typeface="+mn-ea"/>
              </a:rPr>
              <a:t>到</a:t>
            </a:r>
            <a:r>
              <a:rPr lang="en-US" altLang="zh-CN" b="1" dirty="0">
                <a:latin typeface="+mn-ea"/>
              </a:rPr>
              <a:t>Z</a:t>
            </a:r>
            <a:r>
              <a:rPr lang="zh-CN" altLang="en-US" b="1" dirty="0">
                <a:latin typeface="+mn-ea"/>
              </a:rPr>
              <a:t>的函数。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因为计算结果是可重复的，即对相同的输入，程序每次运行都有相同的结果，所以根据程序</a:t>
            </a:r>
            <a:r>
              <a:rPr lang="en-US" altLang="zh-CN" b="1" dirty="0">
                <a:latin typeface="+mn-ea"/>
              </a:rPr>
              <a:t>P</a:t>
            </a:r>
            <a:r>
              <a:rPr lang="zh-CN" altLang="en-US" b="1" dirty="0">
                <a:latin typeface="+mn-ea"/>
              </a:rPr>
              <a:t>的规定，对任意一个特殊的输入，一定对应惟一的输出。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9C6C70-E378-4B5C-B8BF-A9FAB7E9DB52}"/>
              </a:ext>
            </a:extLst>
          </p:cNvPr>
          <p:cNvSpPr/>
          <p:nvPr/>
        </p:nvSpPr>
        <p:spPr>
          <a:xfrm>
            <a:off x="774699" y="5791994"/>
            <a:ext cx="10582275" cy="461665"/>
          </a:xfrm>
          <a:prstGeom prst="rect">
            <a:avLst/>
          </a:prstGeom>
          <a:solidFill>
            <a:srgbClr val="1157AB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事实上，计算机的输入−输出关系都可以被看作函数。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1BD676F-FB36-46B6-B373-3A65F0ED88D4}"/>
              </a:ext>
            </a:extLst>
          </p:cNvPr>
          <p:cNvSpPr/>
          <p:nvPr/>
        </p:nvSpPr>
        <p:spPr>
          <a:xfrm>
            <a:off x="4427468" y="1060132"/>
            <a:ext cx="7097854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CC"/>
                </a:solidFill>
                <a:latin typeface="+mn-ea"/>
              </a:rPr>
              <a:t>牛顿是经典力学理论理所当然的开创者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+mn-ea"/>
              </a:rPr>
              <a:t> </a:t>
            </a:r>
            <a:r>
              <a:rPr lang="zh-CN" altLang="zh-CN" b="1" dirty="0">
                <a:latin typeface="+mn-ea"/>
              </a:rPr>
              <a:t>著名的万有引力定律</a:t>
            </a:r>
            <a:endParaRPr lang="en-US" altLang="zh-CN" b="1" dirty="0"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b="1" dirty="0">
                <a:latin typeface="+mn-ea"/>
              </a:rPr>
              <a:t>牛顿运动三定律</a:t>
            </a:r>
            <a:endParaRPr lang="en-US" altLang="zh-CN" b="1" dirty="0"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b="1" dirty="0">
                <a:latin typeface="+mn-ea"/>
              </a:rPr>
              <a:t>代表作为《自然哲学的数学原理》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CC"/>
                </a:solidFill>
                <a:latin typeface="+mn-ea"/>
              </a:rPr>
              <a:t>牛顿在光学方面也取得了巨大成果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b="1" dirty="0">
                <a:latin typeface="+mn-ea"/>
              </a:rPr>
              <a:t>最早发现了白光的组成</a:t>
            </a:r>
            <a:endParaRPr lang="en-US" altLang="zh-CN" b="1" dirty="0"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b="1" dirty="0">
                <a:latin typeface="+mn-ea"/>
              </a:rPr>
              <a:t>揭示了色散现象的本质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rgbClr val="0000CC"/>
                </a:solidFill>
                <a:latin typeface="+mn-ea"/>
              </a:rPr>
              <a:t>牛顿</a:t>
            </a:r>
            <a:r>
              <a:rPr lang="zh-CN" altLang="en-US" b="1" dirty="0">
                <a:solidFill>
                  <a:srgbClr val="0000CC"/>
                </a:solidFill>
                <a:latin typeface="+mn-ea"/>
              </a:rPr>
              <a:t>在</a:t>
            </a:r>
            <a:r>
              <a:rPr lang="zh-CN" altLang="zh-CN" b="1" dirty="0">
                <a:solidFill>
                  <a:srgbClr val="0000CC"/>
                </a:solidFill>
                <a:latin typeface="+mn-ea"/>
              </a:rPr>
              <a:t>数学领域的创造性成果</a:t>
            </a:r>
            <a:endParaRPr lang="en-US" altLang="zh-CN" b="1" dirty="0">
              <a:solidFill>
                <a:srgbClr val="0000CC"/>
              </a:solidFill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+mn-ea"/>
              </a:rPr>
              <a:t> </a:t>
            </a:r>
            <a:r>
              <a:rPr lang="zh-CN" altLang="zh-CN" b="1" dirty="0">
                <a:latin typeface="+mn-ea"/>
              </a:rPr>
              <a:t>发现了二项式定理</a:t>
            </a:r>
            <a:endParaRPr lang="en-US" altLang="zh-CN" b="1" dirty="0">
              <a:latin typeface="+mn-ea"/>
            </a:endParaRPr>
          </a:p>
          <a:p>
            <a:pPr marL="952713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+mn-ea"/>
              </a:rPr>
              <a:t> </a:t>
            </a:r>
            <a:r>
              <a:rPr lang="zh-CN" altLang="zh-CN" b="1" dirty="0">
                <a:latin typeface="+mn-ea"/>
              </a:rPr>
              <a:t>创立了微积分</a:t>
            </a:r>
            <a:endParaRPr lang="zh-CN" altLang="en-US" b="1" dirty="0"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E47AEA-8E56-451D-B409-312CEA6F4664}"/>
              </a:ext>
            </a:extLst>
          </p:cNvPr>
          <p:cNvGrpSpPr/>
          <p:nvPr/>
        </p:nvGrpSpPr>
        <p:grpSpPr>
          <a:xfrm>
            <a:off x="772942" y="362834"/>
            <a:ext cx="5305686" cy="399960"/>
            <a:chOff x="772942" y="362834"/>
            <a:chExt cx="5305686" cy="3999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A262B7D0-C47F-4509-BC5F-3914143D0E1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2942" y="362834"/>
              <a:ext cx="5305686" cy="399960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1219627" rtl="0" eaLnBrk="1" latinLnBrk="0" hangingPunct="1">
                <a:spcBef>
                  <a:spcPct val="0"/>
                </a:spcBef>
                <a:buNone/>
                <a:defRPr sz="2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b="1" dirty="0">
                  <a:latin typeface="+mn-ea"/>
                  <a:ea typeface="+mn-ea"/>
                </a:rPr>
                <a:t>   </a:t>
              </a:r>
              <a:r>
                <a:rPr lang="zh-CN" altLang="en-US" b="1" dirty="0">
                  <a:latin typeface="+mn-ea"/>
                  <a:ea typeface="+mn-ea"/>
                </a:rPr>
                <a:t>历史人物</a:t>
              </a:r>
              <a:r>
                <a:rPr lang="en-US" altLang="zh-CN" b="1" dirty="0">
                  <a:latin typeface="+mn-ea"/>
                  <a:ea typeface="+mn-ea"/>
                </a:rPr>
                <a:t>-</a:t>
              </a:r>
              <a:r>
                <a:rPr lang="zh-CN" altLang="zh-CN" b="1" dirty="0"/>
                <a:t>牛顿</a:t>
              </a:r>
              <a:endParaRPr lang="zh-CN" altLang="en-US" b="1" dirty="0">
                <a:latin typeface="+mn-ea"/>
                <a:ea typeface="+mn-ea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C93BD4F3-807E-4148-9D5E-8424E6DFED8E}"/>
                </a:ext>
              </a:extLst>
            </p:cNvPr>
            <p:cNvSpPr/>
            <p:nvPr/>
          </p:nvSpPr>
          <p:spPr>
            <a:xfrm>
              <a:off x="772942" y="389028"/>
              <a:ext cx="304800" cy="26709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+mn-ea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49138C72-0364-471A-A3B3-1B236705EDF0}"/>
              </a:ext>
            </a:extLst>
          </p:cNvPr>
          <p:cNvSpPr txBox="1">
            <a:spLocks noChangeArrowheads="1"/>
          </p:cNvSpPr>
          <p:nvPr/>
        </p:nvSpPr>
        <p:spPr>
          <a:xfrm>
            <a:off x="1215985" y="5755235"/>
            <a:ext cx="2209800" cy="39996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>
            <a:lvl1pPr algn="l" defTabSz="1219627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  <a:ea typeface="+mn-ea"/>
              </a:rPr>
              <a:t>莱布尼茨故居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9B19B5-3543-4A46-917D-B5CB42B3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1044098"/>
            <a:ext cx="3756079" cy="54791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D84B527-F95F-4BF5-93B0-AA15E7F153F5}"/>
              </a:ext>
            </a:extLst>
          </p:cNvPr>
          <p:cNvSpPr/>
          <p:nvPr/>
        </p:nvSpPr>
        <p:spPr>
          <a:xfrm>
            <a:off x="392044" y="5620961"/>
            <a:ext cx="3236017" cy="830997"/>
          </a:xfrm>
          <a:prstGeom prst="rect">
            <a:avLst/>
          </a:prstGeom>
          <a:solidFill>
            <a:srgbClr val="1157AB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牛顿被誉为人类历史上最伟大的科学家之一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085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C5ED448-F1FA-4579-A99A-CB2151746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5.26</a:t>
            </a:r>
            <a:endParaRPr lang="zh-CN" altLang="en-US" dirty="0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8A75A20A-1281-498C-B3FF-7838B81E1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2275" y="1142471"/>
            <a:ext cx="11353800" cy="45746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5.26  </a:t>
            </a:r>
            <a:r>
              <a:rPr lang="zh-CN" altLang="en-US" dirty="0"/>
              <a:t>设集合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{1,2}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a,b</a:t>
            </a:r>
            <a:r>
              <a:rPr lang="en-US" altLang="zh-CN" dirty="0"/>
              <a:t>}</a:t>
            </a:r>
            <a:r>
              <a:rPr lang="zh-CN" altLang="en-US" dirty="0"/>
              <a:t>，试判断下列关系哪些是函数。如果是函数，请写出它的值域。</a:t>
            </a:r>
            <a:endParaRPr lang="zh-CN" altLang="pt-BR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R</a:t>
            </a:r>
            <a:r>
              <a:rPr lang="en-US" altLang="zh-CN" baseline="-25000" dirty="0"/>
              <a:t>1</a:t>
            </a:r>
            <a:r>
              <a:rPr lang="zh-CN" altLang="zh-CN" dirty="0"/>
              <a:t>＝</a:t>
            </a:r>
            <a:r>
              <a:rPr lang="en-US" altLang="zh-CN" dirty="0"/>
              <a:t>{&lt;1,a&gt;}</a:t>
            </a:r>
            <a:r>
              <a:rPr lang="zh-CN" altLang="en-US" dirty="0"/>
              <a:t>。</a:t>
            </a:r>
            <a:endParaRPr lang="zh-CN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R</a:t>
            </a:r>
            <a:r>
              <a:rPr lang="en-US" altLang="zh-CN" baseline="-25000" dirty="0"/>
              <a:t>2</a:t>
            </a:r>
            <a:r>
              <a:rPr lang="zh-CN" altLang="zh-CN" dirty="0"/>
              <a:t>＝</a:t>
            </a:r>
            <a:r>
              <a:rPr lang="en-US" altLang="zh-CN" dirty="0"/>
              <a:t>{&lt;1,a&gt;,&lt;1,b&gt;,&lt;2,b&gt;}</a:t>
            </a:r>
            <a:r>
              <a:rPr lang="zh-CN" altLang="en-US" dirty="0"/>
              <a:t>。</a:t>
            </a:r>
            <a:endParaRPr lang="zh-CN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R</a:t>
            </a:r>
            <a:r>
              <a:rPr lang="en-US" altLang="zh-CN" baseline="-25000" dirty="0"/>
              <a:t>3</a:t>
            </a:r>
            <a:r>
              <a:rPr lang="zh-CN" altLang="zh-CN" dirty="0"/>
              <a:t>＝</a:t>
            </a:r>
            <a:r>
              <a:rPr lang="en-US" altLang="zh-CN" dirty="0"/>
              <a:t>{&lt;1,a&gt;,&lt;2,a&gt;}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R</a:t>
            </a:r>
            <a:r>
              <a:rPr lang="en-US" altLang="zh-CN" baseline="-25000" dirty="0"/>
              <a:t>4</a:t>
            </a:r>
            <a:r>
              <a:rPr lang="zh-CN" altLang="zh-CN" dirty="0"/>
              <a:t>＝</a:t>
            </a:r>
            <a:r>
              <a:rPr lang="en-US" altLang="zh-CN" dirty="0"/>
              <a:t>{&lt;1,a&gt;,&lt;2,b&gt;}</a:t>
            </a:r>
            <a:r>
              <a:rPr lang="zh-CN" altLang="zh-CN" dirty="0"/>
              <a:t>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79F17E-7EEB-44F5-A6CA-ECDEC94FB2A0}"/>
              </a:ext>
            </a:extLst>
          </p:cNvPr>
          <p:cNvSpPr txBox="1">
            <a:spLocks noChangeArrowheads="1"/>
          </p:cNvSpPr>
          <p:nvPr/>
        </p:nvSpPr>
        <p:spPr>
          <a:xfrm>
            <a:off x="5414451" y="3934921"/>
            <a:ext cx="822054" cy="61202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C90571-906C-4A78-91D0-231F1D8A815F}"/>
              </a:ext>
            </a:extLst>
          </p:cNvPr>
          <p:cNvSpPr txBox="1">
            <a:spLocks noChangeArrowheads="1"/>
          </p:cNvSpPr>
          <p:nvPr/>
        </p:nvSpPr>
        <p:spPr>
          <a:xfrm>
            <a:off x="5414451" y="2511756"/>
            <a:ext cx="822054" cy="61202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否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3EA808B-31D4-4165-A3C6-441CBA818B1F}"/>
              </a:ext>
            </a:extLst>
          </p:cNvPr>
          <p:cNvSpPr txBox="1">
            <a:spLocks noChangeArrowheads="1"/>
          </p:cNvSpPr>
          <p:nvPr/>
        </p:nvSpPr>
        <p:spPr>
          <a:xfrm>
            <a:off x="5414451" y="4601561"/>
            <a:ext cx="822054" cy="61202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是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FDDF26-3553-4847-8F85-EB3F83994C38}"/>
              </a:ext>
            </a:extLst>
          </p:cNvPr>
          <p:cNvSpPr txBox="1">
            <a:spLocks noChangeArrowheads="1"/>
          </p:cNvSpPr>
          <p:nvPr/>
        </p:nvSpPr>
        <p:spPr>
          <a:xfrm>
            <a:off x="5414451" y="3223338"/>
            <a:ext cx="822054" cy="61202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否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4AF807-E950-41F9-985E-A1591931878D}"/>
              </a:ext>
            </a:extLst>
          </p:cNvPr>
          <p:cNvSpPr/>
          <p:nvPr/>
        </p:nvSpPr>
        <p:spPr>
          <a:xfrm>
            <a:off x="6163683" y="2580817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不满足（</a:t>
            </a:r>
            <a:r>
              <a:rPr lang="en-US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DD36C0-E7BE-4AAF-B761-74EFAA053D8A}"/>
              </a:ext>
            </a:extLst>
          </p:cNvPr>
          <p:cNvSpPr/>
          <p:nvPr/>
        </p:nvSpPr>
        <p:spPr>
          <a:xfrm>
            <a:off x="6163682" y="3310257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不满足（</a:t>
            </a:r>
            <a:r>
              <a:rPr lang="en-US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3DD3AF-4ACC-4032-A54A-14FFEB1034B4}"/>
              </a:ext>
            </a:extLst>
          </p:cNvPr>
          <p:cNvSpPr/>
          <p:nvPr/>
        </p:nvSpPr>
        <p:spPr>
          <a:xfrm>
            <a:off x="6133830" y="4005073"/>
            <a:ext cx="1956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333FF"/>
                </a:solidFill>
                <a:latin typeface="+mn-ea"/>
              </a:rPr>
              <a:t>ranR</a:t>
            </a:r>
            <a:r>
              <a:rPr lang="en-US" altLang="zh-CN" b="1" baseline="-25000" dirty="0">
                <a:solidFill>
                  <a:srgbClr val="3333FF"/>
                </a:solidFill>
                <a:latin typeface="+mn-ea"/>
              </a:rPr>
              <a:t>3</a:t>
            </a:r>
            <a:r>
              <a:rPr lang="en-US" altLang="zh-CN" b="1" dirty="0">
                <a:solidFill>
                  <a:srgbClr val="3333FF"/>
                </a:solidFill>
                <a:latin typeface="+mn-ea"/>
              </a:rPr>
              <a:t>={a}</a:t>
            </a:r>
            <a:endParaRPr lang="zh-CN" altLang="en-US" b="1" dirty="0">
              <a:solidFill>
                <a:srgbClr val="3333FF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B61062-0D4E-4C85-A0C6-137A48A28C16}"/>
              </a:ext>
            </a:extLst>
          </p:cNvPr>
          <p:cNvSpPr/>
          <p:nvPr/>
        </p:nvSpPr>
        <p:spPr>
          <a:xfrm>
            <a:off x="6195459" y="4676740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ranR</a:t>
            </a:r>
            <a:r>
              <a:rPr lang="en-US" altLang="zh-CN" b="1" kern="100" baseline="-250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={</a:t>
            </a:r>
            <a:r>
              <a:rPr lang="en-US" altLang="zh-CN" b="1" kern="100" dirty="0" err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b="1" kern="100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b="1" dirty="0">
              <a:solidFill>
                <a:srgbClr val="3333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  <p:bldP spid="2" grpId="0"/>
      <p:bldP spid="10" grpId="0"/>
      <p:bldP spid="11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44AB54A6-FC47-4741-B2CF-49625D393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5.27</a:t>
            </a:r>
            <a:endParaRPr lang="zh-CN" altLang="en-US" dirty="0"/>
          </a:p>
        </p:txBody>
      </p:sp>
      <p:sp>
        <p:nvSpPr>
          <p:cNvPr id="1775619" name="Rectangle 3">
            <a:extLst>
              <a:ext uri="{FF2B5EF4-FFF2-40B4-BE49-F238E27FC236}">
                <a16:creationId xmlns:a16="http://schemas.microsoft.com/office/drawing/2014/main" id="{94C292E6-9647-4FCE-828D-7DAEF859F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67595"/>
            <a:ext cx="11582400" cy="1828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5.27 </a:t>
            </a:r>
            <a:r>
              <a:rPr lang="zh-CN" altLang="en-US" dirty="0"/>
              <a:t>设Ａ＝</a:t>
            </a:r>
            <a:r>
              <a:rPr lang="en-US" altLang="zh-CN" dirty="0"/>
              <a:t>{</a:t>
            </a:r>
            <a:r>
              <a:rPr lang="zh-CN" altLang="en-US" dirty="0"/>
              <a:t>ａ</a:t>
            </a:r>
            <a:r>
              <a:rPr lang="en-US" altLang="zh-CN" dirty="0"/>
              <a:t>,</a:t>
            </a:r>
            <a:r>
              <a:rPr lang="zh-CN" altLang="en-US" dirty="0"/>
              <a:t>ｂ</a:t>
            </a:r>
            <a:r>
              <a:rPr lang="en-US" altLang="zh-CN" dirty="0"/>
              <a:t>}, </a:t>
            </a:r>
            <a:r>
              <a:rPr lang="zh-CN" altLang="en-US" dirty="0"/>
              <a:t>Ｂ＝</a:t>
            </a:r>
            <a:r>
              <a:rPr lang="en-US" altLang="zh-CN" dirty="0"/>
              <a:t>{</a:t>
            </a:r>
            <a:r>
              <a:rPr lang="zh-CN" altLang="en-US" dirty="0"/>
              <a:t>１</a:t>
            </a:r>
            <a:r>
              <a:rPr lang="en-US" altLang="zh-CN" dirty="0"/>
              <a:t>,</a:t>
            </a:r>
            <a:r>
              <a:rPr lang="zh-CN" altLang="en-US" dirty="0"/>
              <a:t>２</a:t>
            </a:r>
            <a:r>
              <a:rPr lang="en-US" altLang="zh-CN" dirty="0"/>
              <a:t>}</a:t>
            </a:r>
            <a:r>
              <a:rPr lang="zh-CN" altLang="zh-CN" dirty="0"/>
              <a:t>，请分别写出所有</a:t>
            </a:r>
            <a:r>
              <a:rPr lang="en-US" altLang="zh-CN" dirty="0"/>
              <a:t>A</a:t>
            </a:r>
            <a:r>
              <a:rPr lang="zh-CN" altLang="zh-CN" dirty="0"/>
              <a:t>到</a:t>
            </a:r>
            <a:r>
              <a:rPr lang="en-US" altLang="zh-CN" dirty="0"/>
              <a:t>B</a:t>
            </a:r>
            <a:r>
              <a:rPr lang="zh-CN" altLang="zh-CN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不同关系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00CC"/>
                </a:solidFill>
              </a:rPr>
              <a:t>不同函数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解   </a:t>
            </a:r>
            <a:r>
              <a:rPr lang="zh-CN" altLang="en-US" dirty="0"/>
              <a:t>因为</a:t>
            </a:r>
            <a:r>
              <a:rPr lang="en-US" altLang="zh-CN" dirty="0"/>
              <a:t>A×B</a:t>
            </a:r>
            <a:r>
              <a:rPr lang="zh-CN" altLang="en-US" dirty="0"/>
              <a:t>＝</a:t>
            </a:r>
            <a:r>
              <a:rPr lang="en-US" altLang="zh-CN" dirty="0"/>
              <a:t>{&lt;a,1&gt;,&lt;a,2&gt;,&lt;b,1&gt;,&lt;b,2&gt;}</a:t>
            </a:r>
            <a:r>
              <a:rPr lang="zh-CN" altLang="en-US" dirty="0"/>
              <a:t>，所以</a:t>
            </a:r>
            <a:r>
              <a:rPr lang="zh-CN" altLang="en-US" dirty="0">
                <a:solidFill>
                  <a:srgbClr val="3333FF"/>
                </a:solidFill>
              </a:rPr>
              <a:t>从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到</a:t>
            </a:r>
            <a:r>
              <a:rPr lang="en-US" altLang="zh-CN" dirty="0">
                <a:solidFill>
                  <a:srgbClr val="3333FF"/>
                </a:solidFill>
              </a:rPr>
              <a:t>B</a:t>
            </a:r>
            <a:r>
              <a:rPr lang="zh-CN" altLang="en-US" dirty="0">
                <a:solidFill>
                  <a:srgbClr val="3333FF"/>
                </a:solidFill>
              </a:rPr>
              <a:t>的不同的关系有</a:t>
            </a:r>
            <a:endParaRPr lang="en-US" altLang="zh-CN" dirty="0">
              <a:solidFill>
                <a:srgbClr val="3333FF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dirty="0"/>
              <a:t>2</a:t>
            </a:r>
            <a:r>
              <a:rPr lang="en-US" altLang="zh-CN" baseline="30000" dirty="0"/>
              <a:t>|A×B|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000CC"/>
                </a:solidFill>
              </a:rPr>
              <a:t>2</a:t>
            </a:r>
            <a:r>
              <a:rPr lang="en-US" altLang="zh-CN" baseline="30000" dirty="0">
                <a:solidFill>
                  <a:srgbClr val="0000CC"/>
                </a:solidFill>
              </a:rPr>
              <a:t>4</a:t>
            </a:r>
            <a:r>
              <a:rPr lang="en-US" altLang="zh-CN" dirty="0">
                <a:solidFill>
                  <a:srgbClr val="0000CC"/>
                </a:solidFill>
              </a:rPr>
              <a:t>=16</a:t>
            </a:r>
            <a:r>
              <a:rPr lang="zh-CN" altLang="en-US" dirty="0">
                <a:solidFill>
                  <a:srgbClr val="0000CC"/>
                </a:solidFill>
              </a:rPr>
              <a:t>个。</a:t>
            </a:r>
            <a:r>
              <a:rPr lang="zh-CN" altLang="zh-CN" dirty="0"/>
              <a:t>分别如下：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962590-6A1E-41C8-B820-23DBA8C2F804}"/>
              </a:ext>
            </a:extLst>
          </p:cNvPr>
          <p:cNvSpPr txBox="1">
            <a:spLocks noChangeArrowheads="1"/>
          </p:cNvSpPr>
          <p:nvPr/>
        </p:nvSpPr>
        <p:spPr>
          <a:xfrm>
            <a:off x="338164" y="2636301"/>
            <a:ext cx="11277600" cy="3200399"/>
          </a:xfrm>
          <a:prstGeom prst="rect">
            <a:avLst/>
          </a:prstGeom>
        </p:spPr>
        <p:txBody>
          <a:bodyPr vert="horz" lIns="121917" tIns="60958" rIns="0" bIns="60958" rtlCol="0">
            <a:normAutofit lnSpcReduction="10000"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0</a:t>
            </a:r>
            <a:r>
              <a:rPr lang="en-US" altLang="zh-CN" dirty="0"/>
              <a:t>=Φ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</a:t>
            </a:r>
            <a:r>
              <a:rPr lang="en-US" altLang="zh-CN" dirty="0"/>
              <a:t>={&lt;a,1&gt;}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2</a:t>
            </a:r>
            <a:r>
              <a:rPr lang="en-US" altLang="zh-CN" dirty="0"/>
              <a:t>={&lt;a,2&gt;}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3</a:t>
            </a:r>
            <a:r>
              <a:rPr lang="en-US" altLang="zh-CN" dirty="0"/>
              <a:t>={&lt;b,1&gt;}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4</a:t>
            </a:r>
            <a:r>
              <a:rPr lang="en-US" altLang="zh-CN" dirty="0"/>
              <a:t>={&lt;b,2&gt;}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5</a:t>
            </a:r>
            <a:r>
              <a:rPr lang="en-US" altLang="zh-CN" dirty="0"/>
              <a:t>={&lt;a,1&gt;,&lt;b,1&gt;}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6</a:t>
            </a:r>
            <a:r>
              <a:rPr lang="en-US" altLang="zh-CN" dirty="0"/>
              <a:t>={&lt;a,1&gt;,&lt;b,2&gt;}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7</a:t>
            </a:r>
            <a:r>
              <a:rPr lang="en-US" altLang="zh-CN" dirty="0"/>
              <a:t>={&lt;a,2&gt;,&lt;b,1&gt;}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8</a:t>
            </a:r>
            <a:r>
              <a:rPr lang="en-US" altLang="zh-CN" dirty="0"/>
              <a:t>={&lt;a,2&gt;,&lt;b,2&gt;}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9</a:t>
            </a:r>
            <a:r>
              <a:rPr lang="en-US" altLang="zh-CN" dirty="0"/>
              <a:t>={&lt;a,1&gt;,&lt;a,2&gt;}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10</a:t>
            </a:r>
            <a:r>
              <a:rPr lang="en-US" altLang="zh-CN" dirty="0"/>
              <a:t>={&lt;b,1&gt;,&lt;b,2&gt;}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11</a:t>
            </a:r>
            <a:r>
              <a:rPr lang="en-US" altLang="zh-CN" dirty="0"/>
              <a:t>={&lt;a,1&gt;,&lt;a,2&gt;,&lt;b,1&gt;}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12</a:t>
            </a:r>
            <a:r>
              <a:rPr lang="en-US" altLang="zh-CN" dirty="0"/>
              <a:t>={&lt;a,1&gt;,&lt;a,2&gt;,&lt;b,2&gt;}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13</a:t>
            </a:r>
            <a:r>
              <a:rPr lang="en-US" altLang="zh-CN" dirty="0"/>
              <a:t>={&lt;a,1&gt;,&lt;b,1&gt;,&lt;b,2&gt;}</a:t>
            </a:r>
            <a:r>
              <a:rPr lang="zh-CN" altLang="en-US" dirty="0"/>
              <a:t>；</a:t>
            </a: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14</a:t>
            </a:r>
            <a:r>
              <a:rPr lang="en-US" altLang="zh-CN" dirty="0"/>
              <a:t>={&lt;a,2&gt;,&lt;b,1&gt;,&lt;b,2&gt;}</a:t>
            </a:r>
            <a:r>
              <a:rPr lang="zh-CN" altLang="en-US" dirty="0"/>
              <a:t>；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R</a:t>
            </a:r>
            <a:r>
              <a:rPr lang="en-US" altLang="zh-CN" baseline="-25000" dirty="0">
                <a:solidFill>
                  <a:schemeClr val="accent1"/>
                </a:solidFill>
              </a:rPr>
              <a:t>15</a:t>
            </a:r>
            <a:r>
              <a:rPr lang="en-US" altLang="zh-CN" dirty="0"/>
              <a:t>={&lt;a,1&gt;,&lt;a,2&gt;,&lt;b,1&gt;,&lt;b,2&gt;}</a:t>
            </a:r>
            <a:r>
              <a:rPr lang="zh-CN" altLang="en-US" dirty="0"/>
              <a:t>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2678B02-22B9-4292-8D9A-B93321002C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57" y="3735885"/>
            <a:ext cx="2664442" cy="0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A9DAB55-31F8-4570-9635-3051B46EB5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0071" y="3735885"/>
            <a:ext cx="2664442" cy="0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A04EA40-4432-44BB-A9D3-23D06E4993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5457" y="3735885"/>
            <a:ext cx="2514600" cy="0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1418FD7-89F5-4F1B-9BF5-1C4C7159CB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3257" y="4269285"/>
            <a:ext cx="2664442" cy="0"/>
          </a:xfrm>
          <a:prstGeom prst="line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09B68FD7-6FF0-4A1B-B790-DDD29E091CE3}"/>
              </a:ext>
            </a:extLst>
          </p:cNvPr>
          <p:cNvSpPr/>
          <p:nvPr/>
        </p:nvSpPr>
        <p:spPr>
          <a:xfrm>
            <a:off x="9132377" y="2189760"/>
            <a:ext cx="2770214" cy="990599"/>
          </a:xfrm>
          <a:prstGeom prst="cloudCallout">
            <a:avLst>
              <a:gd name="adj1" fmla="val -73982"/>
              <a:gd name="adj2" fmla="val 123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n-ea"/>
              </a:rPr>
              <a:t>从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到</a:t>
            </a:r>
            <a:r>
              <a:rPr lang="en-US" altLang="zh-CN" b="1" dirty="0">
                <a:latin typeface="+mn-ea"/>
              </a:rPr>
              <a:t>B</a:t>
            </a:r>
            <a:r>
              <a:rPr lang="zh-CN" altLang="en-US" b="1" dirty="0">
                <a:latin typeface="+mn-ea"/>
              </a:rPr>
              <a:t>的不同的函数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B88053-42C8-4099-AADE-8F69290068F7}"/>
              </a:ext>
            </a:extLst>
          </p:cNvPr>
          <p:cNvSpPr/>
          <p:nvPr/>
        </p:nvSpPr>
        <p:spPr>
          <a:xfrm>
            <a:off x="522852" y="6020242"/>
            <a:ext cx="10453123" cy="461665"/>
          </a:xfrm>
          <a:prstGeom prst="rect">
            <a:avLst/>
          </a:prstGeom>
          <a:solidFill>
            <a:srgbClr val="1157AB"/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通常，将从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到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的一切函数构成的集合记为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en-US" altLang="zh-CN" b="1" baseline="30000" dirty="0">
                <a:solidFill>
                  <a:schemeClr val="bg1"/>
                </a:solidFill>
                <a:latin typeface="+mn-ea"/>
              </a:rPr>
              <a:t>A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 B</a:t>
            </a:r>
            <a:r>
              <a:rPr lang="en-US" altLang="zh-CN" b="1" baseline="30000" dirty="0">
                <a:solidFill>
                  <a:schemeClr val="bg1"/>
                </a:solidFill>
                <a:latin typeface="+mn-ea"/>
              </a:rPr>
              <a:t>A 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＝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{f | f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A→B}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619" grpId="0" build="p"/>
      <p:bldP spid="5" grpId="0" build="p"/>
      <p:bldP spid="3" grpId="0" animBg="1"/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18D19888-6020-4019-B2B3-9B04CBA7D2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函数与关系的差别</a:t>
            </a:r>
          </a:p>
        </p:txBody>
      </p:sp>
      <p:sp>
        <p:nvSpPr>
          <p:cNvPr id="1777669" name="Rectangle 5">
            <a:extLst>
              <a:ext uri="{FF2B5EF4-FFF2-40B4-BE49-F238E27FC236}">
                <a16:creationId xmlns:a16="http://schemas.microsoft.com/office/drawing/2014/main" id="{C6089B59-A93F-4C81-9D3F-D5B9F848E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175" y="1067594"/>
            <a:ext cx="11353800" cy="522090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当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都是有限集合时，函数和一般关系具有如下</a:t>
            </a:r>
            <a:r>
              <a:rPr lang="zh-CN" altLang="zh-CN" dirty="0">
                <a:solidFill>
                  <a:srgbClr val="3333FF"/>
                </a:solidFill>
              </a:rPr>
              <a:t>差别</a:t>
            </a:r>
            <a:r>
              <a:rPr lang="zh-CN" altLang="zh-CN" dirty="0"/>
              <a:t>：</a:t>
            </a:r>
            <a:endParaRPr lang="zh-CN" altLang="en-US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buClr>
                <a:srgbClr val="0000FF"/>
              </a:buClr>
              <a:buNone/>
            </a:pPr>
            <a:r>
              <a:rPr kumimoji="1" lang="zh-CN" altLang="en-US" dirty="0">
                <a:solidFill>
                  <a:srgbClr val="6600CC"/>
                </a:solidFill>
              </a:rPr>
              <a:t>（</a:t>
            </a:r>
            <a:r>
              <a:rPr kumimoji="1" lang="en-US" altLang="zh-CN" dirty="0">
                <a:solidFill>
                  <a:srgbClr val="6600CC"/>
                </a:solidFill>
              </a:rPr>
              <a:t>1</a:t>
            </a:r>
            <a:r>
              <a:rPr kumimoji="1" lang="zh-CN" altLang="en-US" dirty="0">
                <a:solidFill>
                  <a:srgbClr val="6600CC"/>
                </a:solidFill>
              </a:rPr>
              <a:t>）从</a:t>
            </a:r>
            <a:r>
              <a:rPr kumimoji="1" lang="en-US" altLang="zh-CN" dirty="0">
                <a:solidFill>
                  <a:srgbClr val="6600CC"/>
                </a:solidFill>
              </a:rPr>
              <a:t>A</a:t>
            </a:r>
            <a:r>
              <a:rPr kumimoji="1" lang="zh-CN" altLang="en-US" dirty="0">
                <a:solidFill>
                  <a:srgbClr val="6600CC"/>
                </a:solidFill>
              </a:rPr>
              <a:t>到</a:t>
            </a:r>
            <a:r>
              <a:rPr kumimoji="1" lang="en-US" altLang="zh-CN" dirty="0">
                <a:solidFill>
                  <a:srgbClr val="6600CC"/>
                </a:solidFill>
              </a:rPr>
              <a:t>B</a:t>
            </a:r>
            <a:r>
              <a:rPr kumimoji="1" lang="zh-CN" altLang="en-US" dirty="0">
                <a:solidFill>
                  <a:srgbClr val="6600CC"/>
                </a:solidFill>
              </a:rPr>
              <a:t>的不同的关系有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en-US" altLang="zh-CN" baseline="30000" dirty="0">
                <a:solidFill>
                  <a:srgbClr val="FF0000"/>
                </a:solidFill>
              </a:rPr>
              <a:t>|A|</a:t>
            </a:r>
            <a:r>
              <a:rPr kumimoji="1"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|B|</a:t>
            </a:r>
            <a:r>
              <a:rPr kumimoji="1" lang="zh-CN" altLang="zh-CN" dirty="0">
                <a:solidFill>
                  <a:srgbClr val="6600CC"/>
                </a:solidFill>
              </a:rPr>
              <a:t>个；但从</a:t>
            </a:r>
            <a:r>
              <a:rPr kumimoji="1" lang="en-US" altLang="zh-CN" noProof="1">
                <a:solidFill>
                  <a:srgbClr val="6600CC"/>
                </a:solidFill>
              </a:rPr>
              <a:t>A</a:t>
            </a:r>
            <a:r>
              <a:rPr kumimoji="1" lang="zh-CN" altLang="en-US" noProof="1">
                <a:solidFill>
                  <a:srgbClr val="6600CC"/>
                </a:solidFill>
              </a:rPr>
              <a:t>到</a:t>
            </a:r>
            <a:r>
              <a:rPr kumimoji="1" lang="en-US" altLang="zh-CN" noProof="1">
                <a:solidFill>
                  <a:srgbClr val="6600CC"/>
                </a:solidFill>
              </a:rPr>
              <a:t>B</a:t>
            </a:r>
            <a:r>
              <a:rPr kumimoji="1" lang="zh-CN" altLang="en-US" noProof="1">
                <a:solidFill>
                  <a:srgbClr val="6600CC"/>
                </a:solidFill>
              </a:rPr>
              <a:t>的不同的函数却仅有</a:t>
            </a:r>
            <a:r>
              <a:rPr kumimoji="1" lang="en-US" altLang="en-US" noProof="1">
                <a:solidFill>
                  <a:srgbClr val="FF0000"/>
                </a:solidFill>
              </a:rPr>
              <a:t>|B|</a:t>
            </a:r>
            <a:r>
              <a:rPr kumimoji="1" lang="en-US" altLang="en-US" baseline="30000" noProof="1">
                <a:solidFill>
                  <a:srgbClr val="FF0000"/>
                </a:solidFill>
              </a:rPr>
              <a:t>|A|</a:t>
            </a:r>
            <a:r>
              <a:rPr kumimoji="1" lang="zh-CN" altLang="en-US" noProof="1">
                <a:solidFill>
                  <a:srgbClr val="6600CC"/>
                </a:solidFill>
              </a:rPr>
              <a:t>个。</a:t>
            </a:r>
            <a:r>
              <a:rPr kumimoji="1" lang="en-US" altLang="zh-CN" dirty="0">
                <a:solidFill>
                  <a:srgbClr val="6600CC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Clr>
                <a:srgbClr val="0000FF"/>
              </a:buClr>
              <a:buNone/>
            </a:pPr>
            <a:r>
              <a:rPr kumimoji="1" lang="en-US" altLang="zh-CN" dirty="0">
                <a:solidFill>
                  <a:srgbClr val="6600CC"/>
                </a:solidFill>
              </a:rPr>
              <a:t>                                                                                                           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数量不同</a:t>
            </a:r>
            <a:r>
              <a:rPr kumimoji="1" lang="en-US" altLang="zh-CN" dirty="0"/>
              <a:t>)</a:t>
            </a:r>
          </a:p>
          <a:p>
            <a:pPr marL="0" indent="0">
              <a:lnSpc>
                <a:spcPct val="150000"/>
              </a:lnSpc>
              <a:buClr>
                <a:srgbClr val="0000FF"/>
              </a:buClr>
              <a:buNone/>
            </a:pPr>
            <a:r>
              <a:rPr kumimoji="1" lang="zh-CN" altLang="en-US" dirty="0">
                <a:solidFill>
                  <a:srgbClr val="6600CC"/>
                </a:solidFill>
              </a:rPr>
              <a:t>（</a:t>
            </a:r>
            <a:r>
              <a:rPr kumimoji="1" lang="en-US" altLang="zh-CN" dirty="0">
                <a:solidFill>
                  <a:srgbClr val="6600CC"/>
                </a:solidFill>
              </a:rPr>
              <a:t>2</a:t>
            </a:r>
            <a:r>
              <a:rPr kumimoji="1" lang="zh-CN" altLang="en-US" dirty="0">
                <a:solidFill>
                  <a:srgbClr val="6600CC"/>
                </a:solidFill>
              </a:rPr>
              <a:t>）</a:t>
            </a:r>
            <a:r>
              <a:rPr kumimoji="1" lang="zh-CN" altLang="en-US" noProof="1">
                <a:solidFill>
                  <a:srgbClr val="6600CC"/>
                </a:solidFill>
              </a:rPr>
              <a:t>每一个函数的基数都为|</a:t>
            </a:r>
            <a:r>
              <a:rPr kumimoji="1" lang="en-US" altLang="zh-CN" noProof="1">
                <a:solidFill>
                  <a:srgbClr val="6600CC"/>
                </a:solidFill>
              </a:rPr>
              <a:t>A|</a:t>
            </a:r>
            <a:r>
              <a:rPr kumimoji="1" lang="zh-CN" altLang="en-US" noProof="1">
                <a:solidFill>
                  <a:srgbClr val="6600CC"/>
                </a:solidFill>
              </a:rPr>
              <a:t>个</a:t>
            </a:r>
            <a:r>
              <a:rPr kumimoji="1" lang="en-US" altLang="en-US" dirty="0">
                <a:solidFill>
                  <a:srgbClr val="6600CC"/>
                </a:solidFill>
              </a:rPr>
              <a:t>(|f|=|A|)</a:t>
            </a:r>
            <a:r>
              <a:rPr kumimoji="1" lang="zh-CN" altLang="en-US" noProof="1">
                <a:solidFill>
                  <a:srgbClr val="6600CC"/>
                </a:solidFill>
              </a:rPr>
              <a:t>，但关系的基数却为从零一直到|</a:t>
            </a:r>
            <a:r>
              <a:rPr kumimoji="1" lang="en-US" altLang="zh-CN" noProof="1">
                <a:solidFill>
                  <a:srgbClr val="6600CC"/>
                </a:solidFill>
              </a:rPr>
              <a:t>A|×|B|。</a:t>
            </a:r>
            <a:endParaRPr kumimoji="1" lang="en-US" altLang="zh-CN" dirty="0">
              <a:solidFill>
                <a:srgbClr val="6600CC"/>
              </a:solidFill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kumimoji="1" lang="en-US" altLang="zh-CN" dirty="0">
                <a:solidFill>
                  <a:srgbClr val="6600CC"/>
                </a:solidFill>
              </a:rPr>
              <a:t>                                                                                                 </a:t>
            </a:r>
            <a:r>
              <a:rPr kumimoji="1" lang="en-US" altLang="zh-CN" dirty="0"/>
              <a:t>(</a:t>
            </a:r>
            <a:r>
              <a:rPr kumimoji="1" lang="zh-CN" altLang="en-US" dirty="0"/>
              <a:t>基数不同</a:t>
            </a:r>
            <a:r>
              <a:rPr kumimoji="1" lang="en-US" altLang="zh-CN" dirty="0"/>
              <a:t>)</a:t>
            </a:r>
          </a:p>
          <a:p>
            <a:pPr marL="0" indent="0">
              <a:lnSpc>
                <a:spcPct val="150000"/>
              </a:lnSpc>
              <a:buClr>
                <a:srgbClr val="0000FF"/>
              </a:buClr>
              <a:buNone/>
            </a:pPr>
            <a:r>
              <a:rPr kumimoji="1" lang="zh-CN" altLang="en-US" dirty="0">
                <a:solidFill>
                  <a:srgbClr val="6600CC"/>
                </a:solidFill>
              </a:rPr>
              <a:t>（</a:t>
            </a:r>
            <a:r>
              <a:rPr kumimoji="1" lang="en-US" altLang="zh-CN" dirty="0">
                <a:solidFill>
                  <a:srgbClr val="6600CC"/>
                </a:solidFill>
              </a:rPr>
              <a:t>3</a:t>
            </a:r>
            <a:r>
              <a:rPr kumimoji="1" lang="zh-CN" altLang="en-US" dirty="0">
                <a:solidFill>
                  <a:srgbClr val="6600CC"/>
                </a:solidFill>
              </a:rPr>
              <a:t>）关系的第一个元素可以相同；函数的第一元素一定是互不相同的。</a:t>
            </a:r>
          </a:p>
          <a:p>
            <a:pPr marL="0" indent="0" algn="r">
              <a:lnSpc>
                <a:spcPct val="150000"/>
              </a:lnSpc>
              <a:buClr>
                <a:srgbClr val="0000FF"/>
              </a:buClr>
              <a:buNone/>
            </a:pPr>
            <a:r>
              <a:rPr kumimoji="1" lang="en-US" altLang="zh-CN" dirty="0"/>
              <a:t>                                                                         (</a:t>
            </a:r>
            <a:r>
              <a:rPr kumimoji="1" lang="zh-CN" altLang="en-US" dirty="0"/>
              <a:t>序偶中元素的第一个元素不同</a:t>
            </a:r>
            <a:r>
              <a:rPr kumimoji="1" lang="en-US" altLang="zh-CN" dirty="0"/>
              <a:t>)</a:t>
            </a:r>
          </a:p>
          <a:p>
            <a:pPr marL="0" indent="0" algn="r">
              <a:lnSpc>
                <a:spcPct val="15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p:transition>
    <p:blinds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78690" name="Rectangle 2">
                <a:extLst>
                  <a:ext uri="{FF2B5EF4-FFF2-40B4-BE49-F238E27FC236}">
                    <a16:creationId xmlns:a16="http://schemas.microsoft.com/office/drawing/2014/main" id="{176885E3-BF14-4A30-AD97-C6927B597B1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7975" y="1067594"/>
                <a:ext cx="11506200" cy="55626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5.16 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是从集合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到集合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的函数，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）如果</a:t>
                </a:r>
                <a14:m>
                  <m:oMath xmlns:m="http://schemas.openxmlformats.org/officeDocument/2006/math">
                    <m:r>
                      <a:rPr lang="es-ES" altLang="zh-CN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(x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∈A∧x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 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∈A∧x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 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≠ 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 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→f(x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)≠f(x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))=1</a:t>
                </a:r>
                <a:r>
                  <a:rPr lang="zh-CN" altLang="en-US" dirty="0"/>
                  <a:t>或者</a:t>
                </a:r>
                <a14:m>
                  <m:oMath xmlns:m="http://schemas.openxmlformats.org/officeDocument/2006/math">
                    <m:r>
                      <a:rPr lang="es-ES" altLang="zh-CN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s-E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(x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∈A∧ 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∈A∧f(x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)=f(x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)→x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1 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= x</a:t>
                </a:r>
                <a:r>
                  <a:rPr lang="en-US" altLang="zh-CN" baseline="-25000" dirty="0">
                    <a:solidFill>
                      <a:srgbClr val="3333FF"/>
                    </a:solidFill>
                  </a:rPr>
                  <a:t>2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)=1</a:t>
                </a:r>
                <a:r>
                  <a:rPr lang="zh-CN" altLang="en-US" dirty="0"/>
                  <a:t>，则称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为从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单射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Injection</a:t>
                </a:r>
                <a:r>
                  <a:rPr lang="zh-CN" altLang="en-US" dirty="0"/>
                  <a:t>）或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一对一映射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One to One Mapping</a:t>
                </a:r>
                <a:r>
                  <a:rPr lang="zh-CN" altLang="en-US" dirty="0"/>
                  <a:t>）。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）如果</a:t>
                </a:r>
                <a:r>
                  <a:rPr lang="en-US" altLang="zh-CN" dirty="0" err="1">
                    <a:solidFill>
                      <a:srgbClr val="3333FF"/>
                    </a:solidFill>
                  </a:rPr>
                  <a:t>ranf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=B</a:t>
                </a:r>
                <a:r>
                  <a:rPr lang="zh-CN" altLang="en-US" dirty="0"/>
                  <a:t>或者</a:t>
                </a:r>
                <a14:m>
                  <m:oMath xmlns:m="http://schemas.openxmlformats.org/officeDocument/2006/math">
                    <m:r>
                      <a:rPr lang="es-ES" altLang="zh-CN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</a:rPr>
                  <a:t>y(</a:t>
                </a:r>
                <a:r>
                  <a:rPr lang="en-US" altLang="zh-CN" dirty="0" err="1">
                    <a:solidFill>
                      <a:srgbClr val="3333FF"/>
                    </a:solidFill>
                  </a:rPr>
                  <a:t>y∈B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→</a:t>
                </a:r>
                <a:r>
                  <a:rPr lang="en-US" altLang="zh-CN" dirty="0">
                    <a:solidFill>
                      <a:srgbClr val="3333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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x(</a:t>
                </a:r>
                <a:r>
                  <a:rPr lang="en-US" altLang="zh-CN" dirty="0" err="1">
                    <a:solidFill>
                      <a:srgbClr val="3333FF"/>
                    </a:solidFill>
                  </a:rPr>
                  <a:t>x∈A∧f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(x)=y)=1</a:t>
                </a:r>
                <a:r>
                  <a:rPr lang="zh-CN" altLang="en-US" dirty="0"/>
                  <a:t>，则称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为从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满射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Surjection</a:t>
                </a:r>
                <a:r>
                  <a:rPr lang="zh-CN" altLang="en-US" dirty="0"/>
                  <a:t>）或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从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到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上的映射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zh-CN" dirty="0"/>
                  <a:t>（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）如果</a:t>
                </a:r>
                <a:r>
                  <a:rPr lang="en-US" altLang="zh-CN" dirty="0">
                    <a:solidFill>
                      <a:srgbClr val="3333FF"/>
                    </a:solidFill>
                  </a:rPr>
                  <a:t>f</a:t>
                </a:r>
                <a:r>
                  <a:rPr lang="zh-CN" altLang="zh-CN" dirty="0">
                    <a:solidFill>
                      <a:srgbClr val="3333FF"/>
                    </a:solidFill>
                  </a:rPr>
                  <a:t>既是单射，又是满射</a:t>
                </a:r>
                <a:r>
                  <a:rPr lang="zh-CN" altLang="zh-CN" dirty="0"/>
                  <a:t>，则称</a:t>
                </a:r>
                <a:r>
                  <a:rPr lang="en-US" altLang="zh-CN" dirty="0"/>
                  <a:t>f</a:t>
                </a:r>
                <a:r>
                  <a:rPr lang="zh-CN" altLang="zh-CN" dirty="0"/>
                  <a:t>为从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到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的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双射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Bijection</a:t>
                </a:r>
                <a:r>
                  <a:rPr lang="zh-CN" altLang="zh-CN" dirty="0"/>
                  <a:t>）或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一一映射</a:t>
                </a:r>
                <a:r>
                  <a:rPr lang="zh-CN" altLang="zh-CN" dirty="0"/>
                  <a:t>。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zh-CN" dirty="0"/>
                  <a:t>（</a:t>
                </a:r>
                <a:r>
                  <a:rPr lang="en-US" altLang="zh-CN" dirty="0"/>
                  <a:t>4</a:t>
                </a:r>
                <a:r>
                  <a:rPr lang="zh-CN" altLang="zh-CN" dirty="0"/>
                  <a:t>）如果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＝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，则称</a:t>
                </a:r>
                <a:r>
                  <a:rPr lang="en-US" altLang="zh-CN" dirty="0"/>
                  <a:t>f</a:t>
                </a:r>
                <a:r>
                  <a:rPr lang="zh-CN" altLang="zh-CN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上的函数；当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上的函数</a:t>
                </a:r>
                <a:r>
                  <a:rPr lang="en-US" altLang="zh-CN" dirty="0"/>
                  <a:t>f</a:t>
                </a:r>
                <a:r>
                  <a:rPr lang="zh-CN" altLang="zh-CN" dirty="0"/>
                  <a:t>是双射时，称</a:t>
                </a:r>
                <a:r>
                  <a:rPr lang="en-US" altLang="zh-CN" dirty="0"/>
                  <a:t>f</a:t>
                </a:r>
                <a:r>
                  <a:rPr lang="zh-CN" altLang="zh-CN" dirty="0"/>
                  <a:t>为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变换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Transform</a:t>
                </a:r>
                <a:r>
                  <a:rPr lang="zh-CN" altLang="zh-CN" dirty="0"/>
                  <a:t>）。</a:t>
                </a:r>
              </a:p>
              <a:p>
                <a:pPr marL="0" indent="0">
                  <a:lnSpc>
                    <a:spcPct val="150000"/>
                  </a:lnSpc>
                  <a:buNone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778690" name="Rectangle 2">
                <a:extLst>
                  <a:ext uri="{FF2B5EF4-FFF2-40B4-BE49-F238E27FC236}">
                    <a16:creationId xmlns:a16="http://schemas.microsoft.com/office/drawing/2014/main" id="{176885E3-BF14-4A30-AD97-C6927B597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975" y="1067594"/>
                <a:ext cx="11506200" cy="5562600"/>
              </a:xfrm>
              <a:blipFill>
                <a:blip r:embed="rId4"/>
                <a:stretch>
                  <a:fillRect l="-583" r="-1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Rectangle 3">
            <a:extLst>
              <a:ext uri="{FF2B5EF4-FFF2-40B4-BE49-F238E27FC236}">
                <a16:creationId xmlns:a16="http://schemas.microsoft.com/office/drawing/2014/main" id="{E10CA48D-E1E6-4FD2-93B6-87B70F80B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  </a:t>
            </a:r>
            <a:r>
              <a:rPr lang="zh-CN" altLang="en-US" dirty="0"/>
              <a:t>函数的类型</a:t>
            </a:r>
          </a:p>
        </p:txBody>
      </p:sp>
    </p:spTree>
  </p:cSld>
  <p:clrMapOvr>
    <a:masterClrMapping/>
  </p:clrMapOvr>
  <p:transition>
    <p:zoom dir="in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4B3ACD20-106C-4CC4-AC63-793154D2A9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0" dirty="0">
                <a:latin typeface="华文行楷" panose="02010800040101010101" pitchFamily="2" charset="-122"/>
                <a:ea typeface="华文行楷" panose="02010800040101010101" pitchFamily="2" charset="-122"/>
              </a:rPr>
              <a:t>解题小贴士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56">
                <a:extLst>
                  <a:ext uri="{FF2B5EF4-FFF2-40B4-BE49-F238E27FC236}">
                    <a16:creationId xmlns:a16="http://schemas.microsoft.com/office/drawing/2014/main" id="{EF684EB8-CAAD-4FFB-BA4C-895AC02845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975" y="991394"/>
                <a:ext cx="10591800" cy="3429000"/>
              </a:xfrm>
              <a:prstGeom prst="rect">
                <a:avLst/>
              </a:prstGeom>
              <a:solidFill>
                <a:srgbClr val="D9D9D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effectLst/>
                    <a:latin typeface="+mn-ea"/>
                  </a:rPr>
                  <a:t>解题小贴士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effectLst/>
                    <a:latin typeface="+mn-ea"/>
                  </a:rPr>
                  <a:t>—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+mn-ea"/>
                  </a:rPr>
                  <a:t>函数类型的判断和证明方法</a:t>
                </a:r>
              </a:p>
              <a:p>
                <a:pPr lvl="0" algn="just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1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：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A→B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是单射</a:t>
                </a:r>
                <a:r>
                  <a:rPr lang="en-US" altLang="zh-CN" b="1" dirty="0">
                    <a:latin typeface="+mn-ea"/>
                    <a:sym typeface="Symbol" panose="05050102010706020507" pitchFamily="18" charset="2"/>
                  </a:rPr>
                  <a:t>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(x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∈A∧x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 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∈A∧x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 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≠ 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 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→f(x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)≠f(x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))=1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或者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(x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∈A∧ 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∈A∧f(x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)=f(x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)→x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1 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= x</a:t>
                </a:r>
                <a:r>
                  <a:rPr lang="en-US" altLang="zh-CN" b="1" baseline="-25000" dirty="0">
                    <a:solidFill>
                      <a:srgbClr val="3333FF"/>
                    </a:solidFill>
                    <a:latin typeface="+mn-ea"/>
                  </a:rPr>
                  <a:t>2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)=1 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。</a:t>
                </a:r>
              </a:p>
              <a:p>
                <a:pPr lvl="0" algn="just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2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：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A→B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是满射</a:t>
                </a:r>
                <a:r>
                  <a:rPr lang="en-US" altLang="zh-CN" b="1" dirty="0">
                    <a:latin typeface="+mn-ea"/>
                    <a:sym typeface="Symbol" panose="05050102010706020507" pitchFamily="18" charset="2"/>
                  </a:rPr>
                  <a:t> </a:t>
                </a:r>
                <a14:m>
                  <m:oMath xmlns:m="http://schemas.openxmlformats.org/officeDocument/2006/math">
                    <m:r>
                      <a:rPr lang="es-ES" altLang="zh-CN" b="1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y(</a:t>
                </a:r>
                <a:r>
                  <a:rPr lang="en-US" altLang="zh-CN" b="1" dirty="0" err="1">
                    <a:solidFill>
                      <a:srgbClr val="3333FF"/>
                    </a:solidFill>
                    <a:latin typeface="+mn-ea"/>
                  </a:rPr>
                  <a:t>y∈B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→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  <a:sym typeface="Symbol" panose="05050102010706020507" pitchFamily="18" charset="2"/>
                  </a:rPr>
                  <a:t> 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x(</a:t>
                </a:r>
                <a:r>
                  <a:rPr lang="en-US" altLang="zh-CN" b="1" dirty="0" err="1">
                    <a:solidFill>
                      <a:srgbClr val="3333FF"/>
                    </a:solidFill>
                    <a:latin typeface="+mn-ea"/>
                  </a:rPr>
                  <a:t>x∈A∧f</a:t>
                </a:r>
                <a:r>
                  <a:rPr lang="en-US" altLang="zh-CN" b="1" dirty="0">
                    <a:solidFill>
                      <a:srgbClr val="3333FF"/>
                    </a:solidFill>
                    <a:latin typeface="+mn-ea"/>
                  </a:rPr>
                  <a:t>(x)=y)=1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或者</a:t>
                </a:r>
                <a:r>
                  <a:rPr kumimoji="0" lang="en-US" altLang="zh-CN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ranf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＝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B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。</a:t>
                </a:r>
              </a:p>
              <a:p>
                <a:pPr lvl="0" algn="just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3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：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A→B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是双射</a:t>
                </a:r>
                <a:r>
                  <a:rPr lang="en-US" altLang="zh-CN" b="1" dirty="0"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既是单射，又是满射。</a:t>
                </a:r>
              </a:p>
              <a:p>
                <a:pPr lvl="0" algn="just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（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4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）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：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A→B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是变换</a:t>
                </a:r>
                <a:r>
                  <a:rPr lang="en-US" altLang="zh-CN" b="1" dirty="0">
                    <a:latin typeface="+mn-ea"/>
                    <a:sym typeface="Symbol" panose="05050102010706020507" pitchFamily="18" charset="2"/>
                  </a:rPr>
                  <a:t> 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f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是双射且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A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＝</a:t>
                </a:r>
                <a:r>
                  <a:rPr kumimoji="0" lang="en-US" altLang="zh-CN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B</a:t>
                </a:r>
                <a:r>
                  <a:rPr kumimoji="0" lang="zh-CN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</a:rPr>
                  <a:t>。</a:t>
                </a:r>
                <a:endParaRPr kumimoji="0" lang="zh-CN" altLang="zh-CN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4" name="Text Box 556">
                <a:extLst>
                  <a:ext uri="{FF2B5EF4-FFF2-40B4-BE49-F238E27FC236}">
                    <a16:creationId xmlns:a16="http://schemas.microsoft.com/office/drawing/2014/main" id="{EF684EB8-CAAD-4FFB-BA4C-895AC0284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975" y="991394"/>
                <a:ext cx="10591800" cy="3429000"/>
              </a:xfrm>
              <a:prstGeom prst="rect">
                <a:avLst/>
              </a:prstGeom>
              <a:blipFill>
                <a:blip r:embed="rId5"/>
                <a:stretch>
                  <a:fillRect l="-863" r="-805" b="-887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EB1D19D9-1FBD-467F-9AFA-6B404E2D9355}"/>
              </a:ext>
            </a:extLst>
          </p:cNvPr>
          <p:cNvSpPr txBox="1">
            <a:spLocks noChangeArrowheads="1"/>
          </p:cNvSpPr>
          <p:nvPr/>
        </p:nvSpPr>
        <p:spPr>
          <a:xfrm>
            <a:off x="290486" y="4629944"/>
            <a:ext cx="10591800" cy="2229643"/>
          </a:xfrm>
          <a:prstGeom prst="rect">
            <a:avLst/>
          </a:prstGeom>
          <a:solidFill>
            <a:schemeClr val="bg2"/>
          </a:solidFill>
        </p:spPr>
        <p:txBody>
          <a:bodyPr vert="horz" lIns="121917" tIns="60958" rIns="121917" bIns="60958" rtlCol="0">
            <a:normAutofit lnSpcReduction="10000"/>
          </a:bodyPr>
          <a:lstStyle>
            <a:lvl1pPr marL="457360" indent="-457360" algn="l" defTabSz="1219627" rtl="0" eaLnBrk="1" latinLnBrk="0" hangingPunct="1">
              <a:lnSpc>
                <a:spcPct val="120000"/>
              </a:lnSpc>
              <a:spcBef>
                <a:spcPts val="0"/>
              </a:spcBef>
              <a:buSzPct val="8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注意     </a:t>
            </a:r>
            <a:r>
              <a:rPr lang="zh-CN" altLang="zh-CN" dirty="0">
                <a:solidFill>
                  <a:srgbClr val="C00000"/>
                </a:solidFill>
              </a:rPr>
              <a:t>若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zh-CN" dirty="0">
                <a:solidFill>
                  <a:srgbClr val="C00000"/>
                </a:solidFill>
              </a:rPr>
              <a:t>是从有限集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zh-CN" dirty="0">
                <a:solidFill>
                  <a:srgbClr val="C00000"/>
                </a:solidFill>
              </a:rPr>
              <a:t>到有限集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zh-CN" dirty="0">
                <a:solidFill>
                  <a:srgbClr val="C00000"/>
                </a:solidFill>
              </a:rPr>
              <a:t>的函数，则有：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3333FF"/>
                </a:solidFill>
              </a:rPr>
              <a:t>（</a:t>
            </a:r>
            <a:r>
              <a:rPr lang="en-US" altLang="zh-CN" dirty="0">
                <a:solidFill>
                  <a:srgbClr val="3333FF"/>
                </a:solidFill>
              </a:rPr>
              <a:t>1</a:t>
            </a:r>
            <a:r>
              <a:rPr lang="zh-CN" altLang="en-US" dirty="0">
                <a:solidFill>
                  <a:srgbClr val="3333FF"/>
                </a:solidFill>
              </a:rPr>
              <a:t>） </a:t>
            </a:r>
            <a:r>
              <a:rPr lang="en-US" altLang="zh-CN" dirty="0">
                <a:solidFill>
                  <a:srgbClr val="3333FF"/>
                </a:solidFill>
              </a:rPr>
              <a:t>f</a:t>
            </a:r>
            <a:r>
              <a:rPr lang="zh-CN" altLang="en-US" dirty="0">
                <a:solidFill>
                  <a:srgbClr val="3333FF"/>
                </a:solidFill>
              </a:rPr>
              <a:t>是单射的必要条件为</a:t>
            </a:r>
            <a:r>
              <a:rPr lang="en-US" altLang="zh-CN" dirty="0">
                <a:solidFill>
                  <a:srgbClr val="3333FF"/>
                </a:solidFill>
              </a:rPr>
              <a:t>|A|≤|B|</a:t>
            </a:r>
            <a:r>
              <a:rPr lang="zh-CN" altLang="en-US" dirty="0">
                <a:solidFill>
                  <a:srgbClr val="3333FF"/>
                </a:solidFill>
              </a:rPr>
              <a:t>；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>
                <a:solidFill>
                  <a:srgbClr val="3333FF"/>
                </a:solidFill>
              </a:rPr>
              <a:t>（</a:t>
            </a:r>
            <a:r>
              <a:rPr lang="en-US" altLang="zh-CN" dirty="0">
                <a:solidFill>
                  <a:srgbClr val="3333FF"/>
                </a:solidFill>
              </a:rPr>
              <a:t>2</a:t>
            </a:r>
            <a:r>
              <a:rPr lang="zh-CN" altLang="en-US" dirty="0">
                <a:solidFill>
                  <a:srgbClr val="3333FF"/>
                </a:solidFill>
              </a:rPr>
              <a:t>） </a:t>
            </a:r>
            <a:r>
              <a:rPr lang="en-US" altLang="zh-CN" dirty="0">
                <a:solidFill>
                  <a:srgbClr val="3333FF"/>
                </a:solidFill>
              </a:rPr>
              <a:t>f</a:t>
            </a:r>
            <a:r>
              <a:rPr lang="zh-CN" altLang="en-US" dirty="0">
                <a:solidFill>
                  <a:srgbClr val="3333FF"/>
                </a:solidFill>
              </a:rPr>
              <a:t>是满射的必要条件为</a:t>
            </a:r>
            <a:r>
              <a:rPr lang="en-US" altLang="zh-CN" dirty="0">
                <a:solidFill>
                  <a:srgbClr val="3333FF"/>
                </a:solidFill>
              </a:rPr>
              <a:t>|B|≤|A|</a:t>
            </a:r>
            <a:r>
              <a:rPr lang="zh-CN" altLang="en-US" dirty="0">
                <a:solidFill>
                  <a:srgbClr val="3333FF"/>
                </a:solidFill>
              </a:rPr>
              <a:t>；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>
                <a:solidFill>
                  <a:srgbClr val="3333FF"/>
                </a:solidFill>
              </a:rPr>
              <a:t>（</a:t>
            </a:r>
            <a:r>
              <a:rPr lang="en-US" altLang="zh-CN" dirty="0">
                <a:solidFill>
                  <a:srgbClr val="3333FF"/>
                </a:solidFill>
              </a:rPr>
              <a:t>3</a:t>
            </a:r>
            <a:r>
              <a:rPr lang="zh-CN" altLang="en-US" dirty="0">
                <a:solidFill>
                  <a:srgbClr val="3333FF"/>
                </a:solidFill>
              </a:rPr>
              <a:t>） </a:t>
            </a:r>
            <a:r>
              <a:rPr lang="en-US" altLang="zh-CN" dirty="0">
                <a:solidFill>
                  <a:srgbClr val="3333FF"/>
                </a:solidFill>
              </a:rPr>
              <a:t>f</a:t>
            </a:r>
            <a:r>
              <a:rPr lang="zh-CN" altLang="en-US" dirty="0">
                <a:solidFill>
                  <a:srgbClr val="3333FF"/>
                </a:solidFill>
              </a:rPr>
              <a:t>是双射的必要条件为</a:t>
            </a:r>
            <a:r>
              <a:rPr lang="en-US" altLang="zh-CN" dirty="0">
                <a:solidFill>
                  <a:srgbClr val="3333FF"/>
                </a:solidFill>
              </a:rPr>
              <a:t>|A|</a:t>
            </a:r>
            <a:r>
              <a:rPr lang="zh-CN" altLang="en-US" dirty="0">
                <a:solidFill>
                  <a:srgbClr val="3333FF"/>
                </a:solidFill>
              </a:rPr>
              <a:t>＝</a:t>
            </a:r>
            <a:r>
              <a:rPr lang="en-US" altLang="zh-CN" dirty="0">
                <a:solidFill>
                  <a:srgbClr val="3333FF"/>
                </a:solidFill>
              </a:rPr>
              <a:t>|B|</a:t>
            </a:r>
            <a:r>
              <a:rPr lang="zh-CN" altLang="en-US" dirty="0">
                <a:solidFill>
                  <a:srgbClr val="3333FF"/>
                </a:solidFill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0E2252A4-0B40-4AC1-B412-CE62EC0C1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375" y="291141"/>
            <a:ext cx="8066367" cy="592275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5.28</a:t>
            </a:r>
            <a:endParaRPr lang="zh-CN" altLang="en-US" dirty="0"/>
          </a:p>
        </p:txBody>
      </p:sp>
      <p:sp>
        <p:nvSpPr>
          <p:cNvPr id="1780739" name="Rectangle 3">
            <a:extLst>
              <a:ext uri="{FF2B5EF4-FFF2-40B4-BE49-F238E27FC236}">
                <a16:creationId xmlns:a16="http://schemas.microsoft.com/office/drawing/2014/main" id="{22BC751C-FC02-48C5-9B66-CC5EA6B54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775" y="891958"/>
            <a:ext cx="11506200" cy="59676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zh-CN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5.28  </a:t>
            </a:r>
            <a:r>
              <a:rPr lang="zh-CN" altLang="zh-CN" dirty="0"/>
              <a:t>试分别构造单射、满射、双射和变换。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zh-CN" dirty="0">
                <a:solidFill>
                  <a:srgbClr val="C00000"/>
                </a:solidFill>
              </a:rPr>
              <a:t>解</a:t>
            </a:r>
            <a:r>
              <a:rPr lang="en-US" altLang="zh-CN" dirty="0"/>
              <a:t>  </a:t>
            </a: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）构造单射函数如下：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zh-CN" altLang="en-US" dirty="0"/>
              <a:t>  </a:t>
            </a:r>
            <a:r>
              <a:rPr lang="en-US" altLang="zh-CN" dirty="0"/>
              <a:t>	</a:t>
            </a:r>
            <a:r>
              <a:rPr lang="zh-CN" altLang="en-US" dirty="0"/>
              <a:t> 设</a:t>
            </a:r>
            <a:r>
              <a:rPr lang="en-US" altLang="zh-CN" dirty="0"/>
              <a:t>A={1,2,3}</a:t>
            </a:r>
            <a:r>
              <a:rPr lang="zh-CN" altLang="en-US" dirty="0"/>
              <a:t>，</a:t>
            </a:r>
            <a:r>
              <a:rPr lang="en-US" altLang="zh-CN" dirty="0"/>
              <a:t>B={</a:t>
            </a:r>
            <a:r>
              <a:rPr lang="en-US" altLang="zh-CN" dirty="0" err="1"/>
              <a:t>a,b,c,d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en-US" altLang="zh-CN" baseline="-25000" dirty="0"/>
              <a:t>1 </a:t>
            </a:r>
            <a:r>
              <a:rPr lang="en-US" altLang="zh-CN" dirty="0"/>
              <a:t>:A→B</a:t>
            </a:r>
            <a:r>
              <a:rPr lang="zh-CN" altLang="en-US" dirty="0"/>
              <a:t>定义为：</a:t>
            </a:r>
            <a:r>
              <a:rPr lang="en-US" altLang="zh-CN" dirty="0"/>
              <a:t> {&lt;1,a&gt;,&lt;2,c&gt;,&lt;3,b&gt;} 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     </a:t>
            </a: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）构造满射函数如下：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	</a:t>
            </a:r>
            <a:r>
              <a:rPr lang="zh-CN" altLang="en-US" dirty="0"/>
              <a:t>设</a:t>
            </a:r>
            <a:r>
              <a:rPr lang="en-US" altLang="zh-CN" dirty="0"/>
              <a:t>A={1,2,3,4}</a:t>
            </a:r>
            <a:r>
              <a:rPr lang="zh-CN" altLang="en-US" dirty="0"/>
              <a:t>，</a:t>
            </a:r>
            <a:r>
              <a:rPr lang="en-US" altLang="zh-CN" dirty="0"/>
              <a:t>B={</a:t>
            </a:r>
            <a:r>
              <a:rPr lang="en-US" altLang="zh-CN" dirty="0" err="1"/>
              <a:t>a,b,c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en-US" altLang="zh-CN" baseline="-25000" dirty="0"/>
              <a:t>2</a:t>
            </a:r>
            <a:r>
              <a:rPr lang="en-US" altLang="zh-CN" dirty="0"/>
              <a:t>:A→B</a:t>
            </a:r>
            <a:r>
              <a:rPr lang="zh-CN" altLang="en-US" dirty="0"/>
              <a:t>定义为：</a:t>
            </a:r>
            <a:r>
              <a:rPr lang="en-US" altLang="zh-CN" dirty="0"/>
              <a:t> 	{&lt;1,a&gt;,&lt;2,c&gt;,&lt;3,b&gt;,&lt;4,a&gt;} 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     </a:t>
            </a: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）构造双射函数如下：</a:t>
            </a:r>
            <a:endParaRPr lang="en-US" altLang="zh-CN" dirty="0"/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	</a:t>
            </a:r>
            <a:r>
              <a:rPr lang="zh-CN" altLang="zh-CN" dirty="0"/>
              <a:t>设</a:t>
            </a:r>
            <a:r>
              <a:rPr lang="en-US" altLang="zh-CN" dirty="0"/>
              <a:t>A</a:t>
            </a:r>
            <a:r>
              <a:rPr lang="zh-CN" altLang="zh-CN" dirty="0"/>
              <a:t>＝</a:t>
            </a:r>
            <a:r>
              <a:rPr lang="en-US" altLang="zh-CN" dirty="0"/>
              <a:t>{1,2,3}</a:t>
            </a:r>
            <a:r>
              <a:rPr lang="zh-CN" altLang="en-US" dirty="0"/>
              <a:t>，</a:t>
            </a:r>
            <a:r>
              <a:rPr lang="en-US" altLang="zh-CN" dirty="0"/>
              <a:t> B={</a:t>
            </a:r>
            <a:r>
              <a:rPr lang="en-US" altLang="zh-CN" dirty="0" err="1"/>
              <a:t>a,b,c</a:t>
            </a:r>
            <a:r>
              <a:rPr lang="en-US" altLang="zh-CN" dirty="0"/>
              <a:t>} </a:t>
            </a:r>
            <a:r>
              <a:rPr lang="zh-CN" altLang="en-US" dirty="0"/>
              <a:t>。</a:t>
            </a:r>
            <a:r>
              <a:rPr lang="en-US" altLang="zh-CN" dirty="0"/>
              <a:t>f</a:t>
            </a:r>
            <a:r>
              <a:rPr lang="en-US" altLang="zh-CN" baseline="-25000" dirty="0"/>
              <a:t>3</a:t>
            </a:r>
            <a:r>
              <a:rPr lang="en-US" altLang="zh-CN" dirty="0"/>
              <a:t>:A→B</a:t>
            </a:r>
            <a:r>
              <a:rPr lang="zh-CN" altLang="en-US" dirty="0"/>
              <a:t>定义为：</a:t>
            </a:r>
            <a:r>
              <a:rPr lang="en-US" altLang="zh-CN" dirty="0"/>
              <a:t>{&lt;1,b&gt;,&lt;2,c&gt;,&lt;3,a&gt;} 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     </a:t>
            </a: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）构造变换如下：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r>
              <a:rPr lang="en-US" altLang="zh-CN" dirty="0"/>
              <a:t>	</a:t>
            </a:r>
            <a:r>
              <a:rPr lang="zh-CN" altLang="zh-CN" dirty="0"/>
              <a:t>设</a:t>
            </a:r>
            <a:r>
              <a:rPr lang="en-US" altLang="zh-CN" dirty="0"/>
              <a:t>A</a:t>
            </a:r>
            <a:r>
              <a:rPr lang="zh-CN" altLang="zh-CN" dirty="0"/>
              <a:t>＝</a:t>
            </a:r>
            <a:r>
              <a:rPr lang="en-US" altLang="zh-CN" dirty="0"/>
              <a:t>{1,2,3}</a:t>
            </a:r>
            <a:r>
              <a:rPr lang="zh-CN" altLang="zh-CN" dirty="0"/>
              <a:t>，</a:t>
            </a:r>
            <a:r>
              <a:rPr lang="en-US" altLang="zh-CN" dirty="0"/>
              <a:t>B</a:t>
            </a:r>
            <a:r>
              <a:rPr lang="zh-CN" altLang="zh-CN" dirty="0"/>
              <a:t>＝</a:t>
            </a:r>
            <a:r>
              <a:rPr lang="en-US" altLang="zh-CN" dirty="0"/>
              <a:t>{1,2,3}</a:t>
            </a:r>
            <a:r>
              <a:rPr lang="zh-CN" altLang="zh-CN" dirty="0"/>
              <a:t>，</a:t>
            </a:r>
            <a:r>
              <a:rPr lang="en-US" altLang="zh-CN" dirty="0"/>
              <a:t>f</a:t>
            </a:r>
            <a:r>
              <a:rPr lang="en-US" altLang="zh-CN" baseline="-25000" dirty="0"/>
              <a:t>4</a:t>
            </a:r>
            <a:r>
              <a:rPr lang="zh-CN" altLang="zh-CN" dirty="0"/>
              <a:t>：</a:t>
            </a:r>
            <a:r>
              <a:rPr lang="en-US" altLang="zh-CN" dirty="0"/>
              <a:t>A→B</a:t>
            </a:r>
            <a:r>
              <a:rPr lang="zh-CN" altLang="zh-CN" dirty="0"/>
              <a:t>定义为：</a:t>
            </a:r>
            <a:r>
              <a:rPr lang="en-US" altLang="zh-CN" dirty="0"/>
              <a:t>{&lt;1,2&gt;,&lt;2,3&gt;,&lt;3,1&gt;}</a:t>
            </a:r>
            <a:r>
              <a:rPr lang="zh-CN" altLang="zh-CN" dirty="0"/>
              <a:t>。</a:t>
            </a:r>
          </a:p>
          <a:p>
            <a:pPr marL="0" indent="0">
              <a:lnSpc>
                <a:spcPct val="150000"/>
              </a:lnSpc>
              <a:buClr>
                <a:srgbClr val="800080"/>
              </a:buClr>
              <a:buNone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0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8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0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8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0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80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80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80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80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80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80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80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80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0739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746C9C07-6474-4ABE-8B68-C8E5B7E14D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5.7</a:t>
            </a:r>
            <a:endParaRPr lang="zh-CN" altLang="en-US" dirty="0"/>
          </a:p>
        </p:txBody>
      </p:sp>
      <p:sp>
        <p:nvSpPr>
          <p:cNvPr id="1783811" name="Rectangle 3">
            <a:extLst>
              <a:ext uri="{FF2B5EF4-FFF2-40B4-BE49-F238E27FC236}">
                <a16:creationId xmlns:a16="http://schemas.microsoft.com/office/drawing/2014/main" id="{2F007300-5FAF-4519-AC5F-6CB9FC25B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0375" y="1067594"/>
            <a:ext cx="11353800" cy="517962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zh-CN" dirty="0">
                <a:solidFill>
                  <a:srgbClr val="C00000"/>
                </a:solidFill>
              </a:rPr>
              <a:t>定理</a:t>
            </a:r>
            <a:r>
              <a:rPr lang="en-US" altLang="zh-CN" dirty="0">
                <a:solidFill>
                  <a:srgbClr val="C00000"/>
                </a:solidFill>
              </a:rPr>
              <a:t>5.7  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是有限集合，且</a:t>
            </a:r>
            <a:r>
              <a:rPr lang="en-US" altLang="zh-CN" dirty="0"/>
              <a:t>|A|=|B|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的函数，则</a:t>
            </a:r>
            <a:r>
              <a:rPr lang="en-US" altLang="zh-CN" dirty="0"/>
              <a:t>f</a:t>
            </a:r>
            <a:r>
              <a:rPr lang="zh-CN" altLang="en-US" dirty="0"/>
              <a:t>是单射当且仅当</a:t>
            </a:r>
            <a:r>
              <a:rPr lang="en-US" altLang="zh-CN" dirty="0"/>
              <a:t>f	</a:t>
            </a:r>
            <a:r>
              <a:rPr lang="zh-CN" altLang="en-US" dirty="0"/>
              <a:t>是满射。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证明 </a:t>
            </a:r>
            <a:r>
              <a:rPr lang="zh-CN" altLang="en-US" dirty="0">
                <a:solidFill>
                  <a:srgbClr val="0000CC"/>
                </a:solidFill>
              </a:rPr>
              <a:t>必要性</a:t>
            </a:r>
            <a:r>
              <a:rPr lang="en-US" altLang="zh-CN" dirty="0">
                <a:solidFill>
                  <a:srgbClr val="0000CC"/>
                </a:solidFill>
              </a:rPr>
              <a:t>(</a:t>
            </a:r>
            <a:r>
              <a:rPr lang="en-US" altLang="zh-CN" dirty="0">
                <a:solidFill>
                  <a:srgbClr val="0000CC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dirty="0">
                <a:solidFill>
                  <a:srgbClr val="0000CC"/>
                </a:solidFill>
              </a:rPr>
              <a:t>)</a:t>
            </a:r>
            <a:r>
              <a:rPr lang="zh-CN" altLang="en-US" dirty="0">
                <a:solidFill>
                  <a:srgbClr val="0000CC"/>
                </a:solidFill>
              </a:rPr>
              <a:t>：设</a:t>
            </a:r>
            <a:r>
              <a:rPr lang="en-US" altLang="zh-CN" dirty="0">
                <a:solidFill>
                  <a:srgbClr val="0000CC"/>
                </a:solidFill>
              </a:rPr>
              <a:t>f</a:t>
            </a:r>
            <a:r>
              <a:rPr lang="zh-CN" altLang="en-US" dirty="0">
                <a:solidFill>
                  <a:srgbClr val="0000CC"/>
                </a:solidFill>
              </a:rPr>
              <a:t>是单射。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显然，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f(A)</a:t>
            </a:r>
            <a:r>
              <a:rPr lang="zh-CN" altLang="en-US" dirty="0"/>
              <a:t>的满射，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故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f(A)</a:t>
            </a:r>
            <a:r>
              <a:rPr lang="zh-CN" altLang="en-US" dirty="0"/>
              <a:t>的双射，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因此</a:t>
            </a:r>
            <a:r>
              <a:rPr lang="en-US" altLang="zh-CN" dirty="0"/>
              <a:t>|A|=|f(A)|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由</a:t>
            </a:r>
            <a:r>
              <a:rPr lang="en-US" altLang="zh-CN" dirty="0"/>
              <a:t>|f(A)|=|B|</a:t>
            </a:r>
            <a:r>
              <a:rPr lang="zh-CN" altLang="en-US" dirty="0"/>
              <a:t>，且</a:t>
            </a:r>
            <a:r>
              <a:rPr lang="en-US" altLang="zh-CN" dirty="0"/>
              <a:t>f(A)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得</a:t>
            </a:r>
            <a:r>
              <a:rPr lang="en-US" altLang="zh-CN" dirty="0"/>
              <a:t>f(A)=B</a:t>
            </a:r>
            <a:r>
              <a:rPr lang="zh-CN" altLang="en-US" dirty="0"/>
              <a:t>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故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的满射。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8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8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8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8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8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8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8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3811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2C3AE452-3E72-44C9-81DC-93F47A788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定理</a:t>
            </a:r>
            <a:r>
              <a:rPr lang="en-US" altLang="zh-CN" dirty="0"/>
              <a:t>5.7</a:t>
            </a:r>
            <a:r>
              <a:rPr lang="zh-CN" altLang="en-US" dirty="0"/>
              <a:t>（续）</a:t>
            </a:r>
          </a:p>
        </p:txBody>
      </p:sp>
      <p:sp>
        <p:nvSpPr>
          <p:cNvPr id="1784835" name="Rectangle 3">
            <a:extLst>
              <a:ext uri="{FF2B5EF4-FFF2-40B4-BE49-F238E27FC236}">
                <a16:creationId xmlns:a16="http://schemas.microsoft.com/office/drawing/2014/main" id="{9A481F27-CCDD-4486-B849-981D98219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1067594"/>
            <a:ext cx="9067800" cy="56395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>
                <a:solidFill>
                  <a:srgbClr val="C00000"/>
                </a:solidFill>
              </a:rPr>
              <a:t>充分性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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>
                <a:solidFill>
                  <a:srgbClr val="C00000"/>
                </a:solidFill>
              </a:rPr>
              <a:t>：设</a:t>
            </a:r>
            <a:r>
              <a:rPr lang="en-US" altLang="zh-CN" dirty="0">
                <a:solidFill>
                  <a:srgbClr val="C00000"/>
                </a:solidFill>
              </a:rPr>
              <a:t>f</a:t>
            </a:r>
            <a:r>
              <a:rPr lang="zh-CN" altLang="en-US" dirty="0">
                <a:solidFill>
                  <a:srgbClr val="C00000"/>
                </a:solidFill>
              </a:rPr>
              <a:t>是满射。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任取</a:t>
            </a:r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∈A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en-US" altLang="zh-CN" baseline="-25000" dirty="0"/>
              <a:t>1</a:t>
            </a:r>
            <a:r>
              <a:rPr lang="en-US" altLang="zh-CN" dirty="0"/>
              <a:t>≠x</a:t>
            </a:r>
            <a:r>
              <a:rPr lang="en-US" altLang="zh-CN" baseline="-25000" dirty="0"/>
              <a:t>2</a:t>
            </a:r>
            <a:r>
              <a:rPr lang="zh-CN" altLang="en-US" dirty="0"/>
              <a:t>，假设</a:t>
            </a:r>
            <a:r>
              <a:rPr lang="en-US" altLang="zh-CN" dirty="0"/>
              <a:t>f(x</a:t>
            </a:r>
            <a:r>
              <a:rPr lang="en-US" altLang="zh-CN" baseline="-25000" dirty="0"/>
              <a:t>1</a:t>
            </a:r>
            <a:r>
              <a:rPr lang="en-US" altLang="zh-CN" dirty="0"/>
              <a:t>)=f(x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由于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的满射，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所以</a:t>
            </a:r>
            <a:r>
              <a:rPr lang="en-US" altLang="zh-CN" dirty="0"/>
              <a:t>f</a:t>
            </a:r>
            <a:r>
              <a:rPr lang="zh-CN" altLang="en-US" dirty="0"/>
              <a:t>也是</a:t>
            </a:r>
            <a:r>
              <a:rPr lang="en-US" altLang="zh-CN" dirty="0"/>
              <a:t>A-{x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的满射，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故</a:t>
            </a:r>
            <a:r>
              <a:rPr lang="en-US" altLang="zh-CN" dirty="0"/>
              <a:t>|A-{x</a:t>
            </a:r>
            <a:r>
              <a:rPr lang="en-US" altLang="zh-CN" baseline="-25000" dirty="0"/>
              <a:t>1</a:t>
            </a:r>
            <a:r>
              <a:rPr lang="en-US" altLang="zh-CN" dirty="0"/>
              <a:t>}|≥|B|</a:t>
            </a:r>
            <a:r>
              <a:rPr lang="zh-CN" altLang="en-US" dirty="0"/>
              <a:t>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即</a:t>
            </a:r>
            <a:r>
              <a:rPr lang="en-US" altLang="zh-CN" dirty="0"/>
              <a:t>|A|-1≥|B|</a:t>
            </a:r>
            <a:r>
              <a:rPr lang="zh-CN" altLang="en-US" dirty="0"/>
              <a:t>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这与</a:t>
            </a:r>
            <a:r>
              <a:rPr lang="en-US" altLang="zh-CN" dirty="0"/>
              <a:t>|A|=|B|</a:t>
            </a:r>
            <a:r>
              <a:rPr lang="zh-CN" altLang="en-US" dirty="0"/>
              <a:t>矛盾。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因此</a:t>
            </a:r>
            <a:r>
              <a:rPr lang="en-US" altLang="zh-CN" dirty="0"/>
              <a:t>f(x</a:t>
            </a:r>
            <a:r>
              <a:rPr lang="en-US" altLang="zh-CN" baseline="-25000" dirty="0"/>
              <a:t>1</a:t>
            </a:r>
            <a:r>
              <a:rPr lang="en-US" altLang="zh-CN" dirty="0"/>
              <a:t>)≠f(x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</a:p>
          <a:p>
            <a:pPr marL="0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dirty="0"/>
              <a:t>	故</a:t>
            </a:r>
            <a:r>
              <a:rPr lang="en-US" altLang="zh-CN" dirty="0"/>
              <a:t>f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的单射。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8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84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84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84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84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84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84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84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84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84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84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483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050" name="Rectangle 2">
            <a:extLst>
              <a:ext uri="{FF2B5EF4-FFF2-40B4-BE49-F238E27FC236}">
                <a16:creationId xmlns:a16="http://schemas.microsoft.com/office/drawing/2014/main" id="{BA5F687B-7001-4D21-94C4-B1B302F1E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938429"/>
            <a:ext cx="11506200" cy="175935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5.29  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＝</a:t>
            </a:r>
            <a:r>
              <a:rPr lang="en-US" altLang="zh-CN" dirty="0"/>
              <a:t>{1,2,3,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dirty="0"/>
              <a:t>,n}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3333FF"/>
                </a:solidFill>
              </a:rPr>
              <a:t>f</a:t>
            </a:r>
            <a:r>
              <a:rPr lang="zh-CN" altLang="en-US" dirty="0">
                <a:solidFill>
                  <a:srgbClr val="3333FF"/>
                </a:solidFill>
              </a:rPr>
              <a:t>是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到</a:t>
            </a:r>
            <a:r>
              <a:rPr lang="en-US" altLang="zh-CN" dirty="0">
                <a:solidFill>
                  <a:srgbClr val="3333FF"/>
                </a:solidFill>
              </a:rPr>
              <a:t>A</a:t>
            </a:r>
            <a:r>
              <a:rPr lang="zh-CN" altLang="en-US" dirty="0">
                <a:solidFill>
                  <a:srgbClr val="3333FF"/>
                </a:solidFill>
              </a:rPr>
              <a:t>的满射</a:t>
            </a:r>
            <a:r>
              <a:rPr lang="zh-CN" altLang="en-US" dirty="0"/>
              <a:t>，并且具有性质：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dirty="0">
                <a:solidFill>
                  <a:srgbClr val="0000CC"/>
                </a:solidFill>
              </a:rPr>
              <a:t>              f(x</a:t>
            </a:r>
            <a:r>
              <a:rPr lang="en-US" altLang="zh-CN" baseline="-25000" dirty="0">
                <a:solidFill>
                  <a:srgbClr val="0000CC"/>
                </a:solidFill>
              </a:rPr>
              <a:t>i</a:t>
            </a:r>
            <a:r>
              <a:rPr lang="en-US" altLang="zh-CN" dirty="0">
                <a:solidFill>
                  <a:srgbClr val="0000CC"/>
                </a:solidFill>
              </a:rPr>
              <a:t>)</a:t>
            </a:r>
            <a:r>
              <a:rPr lang="zh-CN" altLang="en-US" dirty="0">
                <a:solidFill>
                  <a:srgbClr val="0000CC"/>
                </a:solidFill>
              </a:rPr>
              <a:t>＝</a:t>
            </a:r>
            <a:r>
              <a:rPr lang="en-US" altLang="zh-CN" dirty="0" err="1">
                <a:solidFill>
                  <a:srgbClr val="0000CC"/>
                </a:solidFill>
              </a:rPr>
              <a:t>y</a:t>
            </a:r>
            <a:r>
              <a:rPr lang="en-US" altLang="zh-CN" baseline="-25000" dirty="0" err="1">
                <a:solidFill>
                  <a:srgbClr val="0000CC"/>
                </a:solidFill>
              </a:rPr>
              <a:t>i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＝</a:t>
            </a:r>
            <a:r>
              <a:rPr lang="en-US" altLang="zh-CN" dirty="0"/>
              <a:t>1,2,3,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en-US" altLang="zh-CN" dirty="0"/>
              <a:t>,k</a:t>
            </a:r>
            <a:r>
              <a:rPr lang="zh-CN" altLang="en-US" dirty="0"/>
              <a:t>，</a:t>
            </a:r>
            <a:r>
              <a:rPr lang="en-US" altLang="zh-CN" dirty="0" err="1"/>
              <a:t>k≤n</a:t>
            </a:r>
            <a:r>
              <a:rPr lang="zh-CN" altLang="en-US" dirty="0"/>
              <a:t>，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,y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∈A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dirty="0"/>
              <a:t>求</a:t>
            </a:r>
            <a:r>
              <a:rPr lang="en-US" altLang="zh-CN" dirty="0"/>
              <a:t>f</a:t>
            </a:r>
            <a:r>
              <a:rPr lang="zh-CN" altLang="en-US" dirty="0"/>
              <a:t>的个数。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B70DB72-27A6-43D6-880A-EB20412E0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7575" y="271525"/>
            <a:ext cx="8066367" cy="585924"/>
          </a:xfrm>
        </p:spPr>
        <p:txBody>
          <a:bodyPr vert="horz" lIns="91461" tIns="60958" rIns="121917" bIns="60958" rtlCol="0" anchor="ctr">
            <a:noAutofit/>
          </a:bodyPr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5.29</a:t>
            </a:r>
          </a:p>
        </p:txBody>
      </p:sp>
      <p:sp>
        <p:nvSpPr>
          <p:cNvPr id="1794052" name="Rectangle 4">
            <a:extLst>
              <a:ext uri="{FF2B5EF4-FFF2-40B4-BE49-F238E27FC236}">
                <a16:creationId xmlns:a16="http://schemas.microsoft.com/office/drawing/2014/main" id="{5A03A58F-DF83-45A8-B191-88D3ADE3C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2548527"/>
            <a:ext cx="11277600" cy="146630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8" tIns="36008" rIns="36008" bIns="36008">
            <a:spAutoFit/>
          </a:bodyPr>
          <a:lstStyle/>
          <a:p>
            <a:pPr marL="342969" indent="-342969">
              <a:lnSpc>
                <a:spcPct val="130000"/>
              </a:lnSpc>
              <a:buClr>
                <a:srgbClr val="00FF00"/>
              </a:buClr>
              <a:defRPr/>
            </a:pPr>
            <a:r>
              <a:rPr kumimoji="1"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解</a:t>
            </a:r>
            <a:r>
              <a:rPr kumimoji="1" lang="zh-CN" altLang="en-US" b="1" dirty="0">
                <a:solidFill>
                  <a:srgbClr val="FFFF00"/>
                </a:solidFill>
                <a:latin typeface="+mn-ea"/>
              </a:rPr>
              <a:t>：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f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是有限集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到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的满射，可知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f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是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到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的双射。</a:t>
            </a:r>
          </a:p>
          <a:p>
            <a:pPr marL="342969" indent="-342969">
              <a:lnSpc>
                <a:spcPct val="130000"/>
              </a:lnSpc>
              <a:buClr>
                <a:srgbClr val="00FF00"/>
              </a:buClr>
              <a:defRPr/>
            </a:pP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由于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f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已将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A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中的某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k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个元素与另外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k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个元素的对应，所以只需考虑剩下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n-</a:t>
            </a:r>
          </a:p>
          <a:p>
            <a:pPr marL="342969" indent="-342969">
              <a:lnSpc>
                <a:spcPct val="130000"/>
              </a:lnSpc>
              <a:buClr>
                <a:srgbClr val="00FF00"/>
              </a:buClr>
              <a:defRPr/>
            </a:pP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k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个元素的对应，为此，令			</a:t>
            </a:r>
            <a:endParaRPr kumimoji="1" lang="en-US" altLang="zh-CN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94053" name="Rectangle 5">
            <a:extLst>
              <a:ext uri="{FF2B5EF4-FFF2-40B4-BE49-F238E27FC236}">
                <a16:creationId xmlns:a16="http://schemas.microsoft.com/office/drawing/2014/main" id="{1033CBC2-82D6-4539-B098-3E1E6323B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975" y="4459114"/>
            <a:ext cx="8371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B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A-{</a:t>
            </a:r>
            <a:r>
              <a:rPr kumimoji="1" lang="en-US" altLang="zh-CN" sz="2400" dirty="0" err="1">
                <a:solidFill>
                  <a:srgbClr val="3333FF"/>
                </a:solidFill>
                <a:latin typeface="+mn-ea"/>
                <a:ea typeface="+mn-ea"/>
              </a:rPr>
              <a:t>x</a:t>
            </a:r>
            <a:r>
              <a:rPr kumimoji="1" lang="en-US" altLang="zh-CN" sz="2400" baseline="-25000" dirty="0" err="1">
                <a:solidFill>
                  <a:srgbClr val="3333FF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dirty="0" err="1">
                <a:solidFill>
                  <a:srgbClr val="3333FF"/>
                </a:solidFill>
                <a:latin typeface="+mn-ea"/>
                <a:ea typeface="+mn-ea"/>
              </a:rPr>
              <a:t>|i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1,2,3,…,k};C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A-{</a:t>
            </a:r>
            <a:r>
              <a:rPr kumimoji="1" lang="en-US" altLang="zh-CN" sz="2400" dirty="0" err="1">
                <a:solidFill>
                  <a:srgbClr val="3333FF"/>
                </a:solidFill>
                <a:latin typeface="+mn-ea"/>
                <a:ea typeface="+mn-ea"/>
              </a:rPr>
              <a:t>y</a:t>
            </a:r>
            <a:r>
              <a:rPr kumimoji="1" lang="en-US" altLang="zh-CN" sz="2400" baseline="-25000" dirty="0" err="1">
                <a:solidFill>
                  <a:srgbClr val="3333FF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dirty="0" err="1">
                <a:solidFill>
                  <a:srgbClr val="3333FF"/>
                </a:solidFill>
                <a:latin typeface="+mn-ea"/>
                <a:ea typeface="+mn-ea"/>
              </a:rPr>
              <a:t>|i</a:t>
            </a:r>
            <a:r>
              <a:rPr kumimoji="1" lang="zh-CN" altLang="en-US" sz="2400" dirty="0">
                <a:solidFill>
                  <a:srgbClr val="3333FF"/>
                </a:solidFill>
                <a:latin typeface="+mn-ea"/>
                <a:ea typeface="+mn-ea"/>
              </a:rPr>
              <a:t>＝</a:t>
            </a:r>
            <a:r>
              <a:rPr kumimoji="1" lang="en-US" altLang="zh-CN" sz="2400" dirty="0">
                <a:solidFill>
                  <a:srgbClr val="3333FF"/>
                </a:solidFill>
                <a:latin typeface="+mn-ea"/>
                <a:ea typeface="+mn-ea"/>
              </a:rPr>
              <a:t>1,2,3,…,k}</a:t>
            </a:r>
          </a:p>
        </p:txBody>
      </p:sp>
      <p:sp>
        <p:nvSpPr>
          <p:cNvPr id="1794054" name="Rectangle 6">
            <a:extLst>
              <a:ext uri="{FF2B5EF4-FFF2-40B4-BE49-F238E27FC236}">
                <a16:creationId xmlns:a16="http://schemas.microsoft.com/office/drawing/2014/main" id="{7BCF0CF8-EDF5-463E-976A-FE2DEA0DA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14" y="5246676"/>
            <a:ext cx="11253761" cy="130926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•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–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just">
              <a:lnSpc>
                <a:spcPct val="120000"/>
              </a:lnSpc>
              <a:spcBef>
                <a:spcPct val="20000"/>
              </a:spcBef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则从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B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到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C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的满射 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(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双射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)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个数就是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f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的个数。根据乘法原理，从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A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到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A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的满足题目条件的不同满射个数共有</a:t>
            </a:r>
            <a:r>
              <a:rPr kumimoji="1" lang="en-US" altLang="zh-CN" sz="2801" dirty="0">
                <a:solidFill>
                  <a:srgbClr val="FFFF00"/>
                </a:solidFill>
                <a:latin typeface="+mn-ea"/>
                <a:ea typeface="+mn-ea"/>
              </a:rPr>
              <a:t>(n-k)!</a:t>
            </a:r>
            <a:r>
              <a:rPr kumimoji="1" lang="zh-CN" altLang="en-US" sz="2801" dirty="0">
                <a:solidFill>
                  <a:srgbClr val="FFFF00"/>
                </a:solidFill>
                <a:latin typeface="+mn-ea"/>
                <a:ea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22725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4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4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4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79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052" grpId="0" animBg="1" autoUpdateAnimBg="0"/>
      <p:bldP spid="1794053" grpId="0"/>
      <p:bldP spid="179405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7EA4F580-6455-4608-BFD8-432888899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5.30</a:t>
            </a:r>
            <a:endParaRPr lang="zh-CN" altLang="en-US" dirty="0"/>
          </a:p>
        </p:txBody>
      </p:sp>
      <p:sp>
        <p:nvSpPr>
          <p:cNvPr id="1785859" name="Rectangle 3">
            <a:extLst>
              <a:ext uri="{FF2B5EF4-FFF2-40B4-BE49-F238E27FC236}">
                <a16:creationId xmlns:a16="http://schemas.microsoft.com/office/drawing/2014/main" id="{4F2903E7-EA80-4E4C-A4A3-B6D8D56CC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7975" y="991394"/>
            <a:ext cx="11506200" cy="359810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例</a:t>
            </a:r>
            <a:r>
              <a:rPr lang="en-US" altLang="zh-CN" dirty="0">
                <a:solidFill>
                  <a:srgbClr val="C00000"/>
                </a:solidFill>
              </a:rPr>
              <a:t>5.30  </a:t>
            </a:r>
            <a:r>
              <a:rPr lang="zh-CN" altLang="en-US" dirty="0"/>
              <a:t>设</a:t>
            </a:r>
            <a:r>
              <a:rPr lang="en-US" altLang="zh-CN" dirty="0"/>
              <a:t>X={0,1,2,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en-US" altLang="zh-CN" dirty="0"/>
              <a:t>Y={1,1/2,1/3,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}</a:t>
            </a:r>
            <a:r>
              <a:rPr lang="zh-CN" altLang="en-US" dirty="0"/>
              <a:t>，</a:t>
            </a:r>
            <a:r>
              <a:rPr lang="en-US" altLang="zh-CN" dirty="0"/>
              <a:t>f:X</a:t>
            </a:r>
            <a:r>
              <a:rPr lang="en-US" altLang="pt-BR" dirty="0"/>
              <a:t>→</a:t>
            </a:r>
            <a:r>
              <a:rPr lang="en-US" altLang="zh-CN" dirty="0"/>
              <a:t>Y</a:t>
            </a:r>
            <a:r>
              <a:rPr lang="zh-CN" altLang="en-US" dirty="0"/>
              <a:t>的定义如下：</a:t>
            </a:r>
            <a:endParaRPr lang="pt-BR" altLang="zh-CN" dirty="0"/>
          </a:p>
          <a:p>
            <a:pPr marL="0" indent="0">
              <a:lnSpc>
                <a:spcPct val="200000"/>
              </a:lnSpc>
              <a:buClr>
                <a:srgbClr val="800080"/>
              </a:buClr>
              <a:buNone/>
            </a:pPr>
            <a:r>
              <a:rPr lang="pt-BR" altLang="zh-CN" dirty="0"/>
              <a:t>    (1) f</a:t>
            </a:r>
            <a:r>
              <a:rPr lang="pt-BR" altLang="zh-CN" baseline="-25000" dirty="0"/>
              <a:t>1</a:t>
            </a:r>
            <a:r>
              <a:rPr lang="pt-BR" altLang="zh-CN" dirty="0"/>
              <a:t>={&lt;0,1/2&gt;,&lt;1,1/3&gt;,</a:t>
            </a:r>
            <a:r>
              <a:rPr lang="pt-BR" altLang="zh-CN" dirty="0">
                <a:latin typeface="宋体" panose="02010600030101010101" pitchFamily="2" charset="-122"/>
              </a:rPr>
              <a:t>…</a:t>
            </a:r>
            <a:r>
              <a:rPr lang="pt-BR" altLang="zh-CN" dirty="0"/>
              <a:t>,</a:t>
            </a:r>
            <a:r>
              <a:rPr lang="pt-BR" altLang="zh-CN" dirty="0">
                <a:solidFill>
                  <a:srgbClr val="0000CC"/>
                </a:solidFill>
              </a:rPr>
              <a:t>&lt;n,1/(n+2)&gt;</a:t>
            </a:r>
            <a:r>
              <a:rPr lang="pt-BR" altLang="zh-CN" dirty="0"/>
              <a:t>,</a:t>
            </a:r>
            <a:r>
              <a:rPr lang="pt-BR" altLang="zh-CN" dirty="0">
                <a:latin typeface="宋体" panose="02010600030101010101" pitchFamily="2" charset="-122"/>
              </a:rPr>
              <a:t>…</a:t>
            </a:r>
            <a:r>
              <a:rPr lang="pt-BR" altLang="zh-CN" dirty="0"/>
              <a:t>}</a:t>
            </a:r>
            <a:endParaRPr lang="zh-CN" altLang="pt-BR" dirty="0"/>
          </a:p>
          <a:p>
            <a:pPr marL="0" indent="0">
              <a:lnSpc>
                <a:spcPct val="200000"/>
              </a:lnSpc>
              <a:buClr>
                <a:srgbClr val="800080"/>
              </a:buClr>
              <a:buNone/>
            </a:pPr>
            <a:r>
              <a:rPr lang="zh-CN" altLang="en-US" dirty="0"/>
              <a:t> 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pt-BR" altLang="zh-CN" dirty="0"/>
              <a:t>f</a:t>
            </a:r>
            <a:r>
              <a:rPr lang="pt-BR" altLang="zh-CN" baseline="-25000" dirty="0"/>
              <a:t>2</a:t>
            </a:r>
            <a:r>
              <a:rPr lang="pt-BR" altLang="zh-CN" dirty="0"/>
              <a:t>={&lt;0,1&gt;,&lt;1,1&gt;,&lt;2,1/2&gt;,</a:t>
            </a:r>
            <a:r>
              <a:rPr lang="pt-BR" altLang="zh-CN" dirty="0">
                <a:latin typeface="宋体" panose="02010600030101010101" pitchFamily="2" charset="-122"/>
              </a:rPr>
              <a:t>…</a:t>
            </a:r>
            <a:r>
              <a:rPr lang="pt-BR" altLang="zh-CN" dirty="0"/>
              <a:t>,</a:t>
            </a:r>
            <a:r>
              <a:rPr lang="pt-BR" altLang="zh-CN" dirty="0">
                <a:solidFill>
                  <a:srgbClr val="FF0000"/>
                </a:solidFill>
              </a:rPr>
              <a:t>&lt;n,1/n&gt;</a:t>
            </a:r>
            <a:r>
              <a:rPr lang="pt-BR" altLang="zh-CN" dirty="0"/>
              <a:t>,</a:t>
            </a:r>
            <a:r>
              <a:rPr lang="pt-BR" altLang="zh-CN" dirty="0">
                <a:latin typeface="宋体" panose="02010600030101010101" pitchFamily="2" charset="-122"/>
              </a:rPr>
              <a:t>…</a:t>
            </a:r>
            <a:r>
              <a:rPr lang="pt-BR" altLang="zh-CN" dirty="0"/>
              <a:t>}</a:t>
            </a:r>
            <a:endParaRPr lang="zh-CN" altLang="pt-BR" dirty="0"/>
          </a:p>
          <a:p>
            <a:pPr marL="0" indent="0">
              <a:lnSpc>
                <a:spcPct val="200000"/>
              </a:lnSpc>
              <a:buClr>
                <a:srgbClr val="800080"/>
              </a:buClr>
              <a:buNone/>
            </a:pPr>
            <a:r>
              <a:rPr lang="zh-CN" altLang="en-US" dirty="0"/>
              <a:t>  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</a:t>
            </a:r>
            <a:r>
              <a:rPr lang="en-US" altLang="zh-CN" baseline="-25000" dirty="0"/>
              <a:t>3</a:t>
            </a:r>
            <a:r>
              <a:rPr lang="en-US" altLang="zh-CN" dirty="0"/>
              <a:t>={&lt;0,1&gt;,&lt;1,1/2&gt;,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0000CC"/>
                </a:solidFill>
              </a:rPr>
              <a:t>&lt;n,1</a:t>
            </a:r>
            <a:r>
              <a:rPr lang="pt-BR" altLang="zh-CN" dirty="0">
                <a:solidFill>
                  <a:srgbClr val="0000CC"/>
                </a:solidFill>
              </a:rPr>
              <a:t>/(n+1)</a:t>
            </a:r>
            <a:r>
              <a:rPr lang="en-US" altLang="zh-CN" dirty="0"/>
              <a:t>&gt;,</a:t>
            </a:r>
            <a:r>
              <a:rPr lang="en-US" altLang="zh-CN" dirty="0">
                <a:latin typeface="宋体" panose="02010600030101010101" pitchFamily="2" charset="-122"/>
              </a:rPr>
              <a:t>…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试判断它们的类型。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9.7|14.1|14.3|12|50.4|4.9|53.4|81.4|6.6|32.6|1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|10.8|11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6|22.4|24.9|23|0.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2|18.6|1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2.9|43.2|2.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42.9|12.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8.3|28.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6.7|41.3|20.1|28.1|25.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82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6.1|2.6|2.8|65.2|31.8|9.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3|2.2|28.3|13.2|46.5|12.1|8|55.5|6.8|16.4|10.1|11|9.2|4.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5|58.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8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5.6|12.9|2.4|14.1|64.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|18.8|27.4|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.7|15.5|9.7|34.4|16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4|29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7|19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6.6|3.2|2.2|10.3|2.5|2.1|23.5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5.1|31.4|7.4|26.2|5.1|18.1|12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4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4|25.2|79.6|45.3|92.1|30.2|28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9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1|61.9|7.4|33.7|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21.9|24.9|32.1|14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|5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6|29|123.6|11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4.2|41.7|6.1|1.8|8.8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7|11.1|1.6|45.3|17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4|6.9|19.9|14.2|27.5|20.5|10|0.5|32.4|1.7|10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8.6|10|8.3|8.3|10.5|2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|31.6|31.4|10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|3.2|28.6|8.3|22.7|9|31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4.4|16.3|39.2|20|14.3|1.6|2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9|85.4|13.8|24.6|5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5.5|5.4|13.3|8.4|5.4|8.1|5.2|2.8|6.5|0|25.8|4.6|7.3|4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7.4|25.7|21.4|23.5|7.4|8.1|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8|27.9|1.1|1.2|1.5|3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6.9|11.4|7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9|13.4|4.9|1.9|2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4|12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1|12.9|38.7|11|8.3|1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7.9|10.7|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2.9|4.4|8.5|8|11.4|0|45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|39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7|7.5|33|3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6.1|6.7|10.8|14.3|9.7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0.1|48.4|24.4|31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2|5|61.7|15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1|25.5|18.2|6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0.4|18.2|1.9|23.1|3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|6.2|14.1|6.5|26.8|22.5|7.6|19.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|2.2|50.6|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9|5.5|10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5.4|50.7|10.6|60.2|3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8.9|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6|1.8|158.4|1.1|50.1|37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64.3|21.9|34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10.4|45.7|3.7|15.7|17.1|8.1|8.3|18.8|9.1|2.5|6.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22.8|1.5|134.4|3.5|1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|12.1|1.5|379.3|0.3|27.1|3.5|4|6.2|9.9|5.5|6.1|1.6|3.3|6.2|11.6|1.1|2.9|1.5|3.9|3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8|9.5|38.8|1.2|23.2|3.9|22.7|7.2|1.1|19.4|17.9|17.7|1.5|1.9|3.8|12.7|7.7|10.7|1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9.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6.6|13.2|32.2|4.1|10|37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1|23.5|5.9|1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|22.4|27.6|28.3|25.7|37.2|7.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8.6|4.1|0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7|30.4|1.6|11|16.5|44.6|12.9|46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3|33.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7.2|6|23.7|1.2|18.9|32.2|19.9|2.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5|10.1|5.7|3.9|1|1.1|57.7|4.6|0.9|1.5|0.1|11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|11.7|11.1|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44|31.7|16.6|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2|9.6|9.4|8|9.6|10|1.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4.5|47.5|16.2|36|11|9|14.6|10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.4|23|2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0.9|11.4|0.9|9.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7|12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8|29.7|13.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|2.3|16.7|17.2|6.5|14.8|11.6|17.2|6.5|24.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6.9|13.5|6.2|6.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0.1|12.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0.9|0.8|1.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|4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4|6.9|40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7|40.7|7.4|6.6|6.9|8.9|9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12.2|11.8|9.3|42.3|1.2|11.7|13.4|10.3|5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1|58.5|25|8.5|49.4|6.1|86.9|52.8|7.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.8|70.2|8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4|32|1.7|32.5|7.4|44.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4.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6|2.3|16.3|6.1|22.3|32.5|24.8|8.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31.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7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19903</TotalTime>
  <Words>15713</Words>
  <Application>Microsoft Office PowerPoint</Application>
  <PresentationFormat>自定义</PresentationFormat>
  <Paragraphs>1612</Paragraphs>
  <Slides>147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147</vt:i4>
      </vt:variant>
    </vt:vector>
  </HeadingPairs>
  <TitlesOfParts>
    <vt:vector size="163" baseType="lpstr">
      <vt:lpstr>Arial Unicode MS</vt:lpstr>
      <vt:lpstr>Microsoft YaHei UI</vt:lpstr>
      <vt:lpstr>等线</vt:lpstr>
      <vt:lpstr>黑体</vt:lpstr>
      <vt:lpstr>华文行楷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Office Theme</vt:lpstr>
      <vt:lpstr>1_Office Theme</vt:lpstr>
      <vt:lpstr>SmartDraw</vt:lpstr>
      <vt:lpstr>Equation</vt:lpstr>
      <vt:lpstr>PowerPoint 演示文稿</vt:lpstr>
      <vt:lpstr>PowerPoint 演示文稿</vt:lpstr>
      <vt:lpstr>本章导读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相容关系的定义</vt:lpstr>
      <vt:lpstr>例5.2 </vt:lpstr>
      <vt:lpstr>例5.2 （续）</vt:lpstr>
      <vt:lpstr>例5.2 （续）</vt:lpstr>
      <vt:lpstr>PowerPoint 演示文稿</vt:lpstr>
      <vt:lpstr>定理5.1 </vt:lpstr>
      <vt:lpstr>例5.3 </vt:lpstr>
      <vt:lpstr>PowerPoint 演示文稿</vt:lpstr>
      <vt:lpstr>问题引入</vt:lpstr>
      <vt:lpstr>等价关系的定义</vt:lpstr>
      <vt:lpstr>例5.4</vt:lpstr>
      <vt:lpstr>例5.5</vt:lpstr>
      <vt:lpstr>例5.5 解 （续）</vt:lpstr>
      <vt:lpstr>例5.5 解  (续)</vt:lpstr>
      <vt:lpstr>例5.6</vt:lpstr>
      <vt:lpstr>例5.6 （续）</vt:lpstr>
      <vt:lpstr>以n为模的同余关系</vt:lpstr>
      <vt:lpstr>以n为模的同余关系</vt:lpstr>
      <vt:lpstr>集合的划分的定义</vt:lpstr>
      <vt:lpstr>例5.7</vt:lpstr>
      <vt:lpstr>问题引入</vt:lpstr>
      <vt:lpstr>等价类的定义</vt:lpstr>
      <vt:lpstr>例5.8</vt:lpstr>
      <vt:lpstr>例5.8 （续）</vt:lpstr>
      <vt:lpstr>定理5.2</vt:lpstr>
      <vt:lpstr>PowerPoint 演示文稿</vt:lpstr>
      <vt:lpstr>PowerPoint 演示文稿</vt:lpstr>
      <vt:lpstr>PowerPoint 演示文稿</vt:lpstr>
      <vt:lpstr>PowerPoint 演示文稿</vt:lpstr>
      <vt:lpstr>商  集</vt:lpstr>
      <vt:lpstr>例5.9</vt:lpstr>
      <vt:lpstr>例5.9</vt:lpstr>
      <vt:lpstr>计算商集A/R的通用过程</vt:lpstr>
      <vt:lpstr>定理5.3 </vt:lpstr>
      <vt:lpstr>定理5.4</vt:lpstr>
      <vt:lpstr>定理5.4（续）</vt:lpstr>
      <vt:lpstr>定理5.4（续）</vt:lpstr>
      <vt:lpstr>例5.10</vt:lpstr>
      <vt:lpstr>例5.10 (续)</vt:lpstr>
      <vt:lpstr>例5.11</vt:lpstr>
      <vt:lpstr>例5.11(续）</vt:lpstr>
      <vt:lpstr>例5.11(续）</vt:lpstr>
      <vt:lpstr>PowerPoint 演示文稿</vt:lpstr>
      <vt:lpstr>问题引入</vt:lpstr>
      <vt:lpstr>问题引入（续）</vt:lpstr>
      <vt:lpstr>拟序关系的定义</vt:lpstr>
      <vt:lpstr>例5.12</vt:lpstr>
      <vt:lpstr>例5.13</vt:lpstr>
      <vt:lpstr>问题引入</vt:lpstr>
      <vt:lpstr>5.3.2 偏序关系</vt:lpstr>
      <vt:lpstr>例5.14</vt:lpstr>
      <vt:lpstr>例5.15</vt:lpstr>
      <vt:lpstr>例5.16</vt:lpstr>
      <vt:lpstr>哈斯图</vt:lpstr>
      <vt:lpstr>哈斯图</vt:lpstr>
      <vt:lpstr>例5.17</vt:lpstr>
      <vt:lpstr>例5.18</vt:lpstr>
      <vt:lpstr>最大元和最小元</vt:lpstr>
      <vt:lpstr>例5.19</vt:lpstr>
      <vt:lpstr>极大元和极小元</vt:lpstr>
      <vt:lpstr>例5.20 </vt:lpstr>
      <vt:lpstr>定义5.12</vt:lpstr>
      <vt:lpstr>由定义5.3.5知</vt:lpstr>
      <vt:lpstr>例5.21</vt:lpstr>
      <vt:lpstr>例5.22</vt:lpstr>
      <vt:lpstr>定理5.5</vt:lpstr>
      <vt:lpstr>定理5.6</vt:lpstr>
      <vt:lpstr>问题引入</vt:lpstr>
      <vt:lpstr>5.3.3 全序关系</vt:lpstr>
      <vt:lpstr>例5.23</vt:lpstr>
      <vt:lpstr>例5.23 解</vt:lpstr>
      <vt:lpstr>5.3.4 良序关系</vt:lpstr>
      <vt:lpstr>例5.24</vt:lpstr>
      <vt:lpstr>总结</vt:lpstr>
      <vt:lpstr>PowerPoint 演示文稿</vt:lpstr>
      <vt:lpstr>问题引入</vt:lpstr>
      <vt:lpstr>5.4.1函数的基本概念</vt:lpstr>
      <vt:lpstr>例5.25</vt:lpstr>
      <vt:lpstr>例5.26</vt:lpstr>
      <vt:lpstr>例5.27</vt:lpstr>
      <vt:lpstr>函数与关系的差别</vt:lpstr>
      <vt:lpstr>2  函数的类型</vt:lpstr>
      <vt:lpstr>解题小贴士</vt:lpstr>
      <vt:lpstr>例5.28</vt:lpstr>
      <vt:lpstr>定理5.7</vt:lpstr>
      <vt:lpstr>定理5.7（续）</vt:lpstr>
      <vt:lpstr>例5.29</vt:lpstr>
      <vt:lpstr>例5.30</vt:lpstr>
      <vt:lpstr>例5.30（续）</vt:lpstr>
      <vt:lpstr>例5.30(续）</vt:lpstr>
      <vt:lpstr>例5.31</vt:lpstr>
      <vt:lpstr>例5. 32 </vt:lpstr>
      <vt:lpstr>例5.32 (续)</vt:lpstr>
      <vt:lpstr>例5.32 (续)</vt:lpstr>
      <vt:lpstr>3.一些重要的函数</vt:lpstr>
      <vt:lpstr>定义5.17 （续）</vt:lpstr>
      <vt:lpstr>定义5.18</vt:lpstr>
      <vt:lpstr>例5.33</vt:lpstr>
      <vt:lpstr>5.4.2  函数的运算</vt:lpstr>
      <vt:lpstr>例5.34</vt:lpstr>
      <vt:lpstr>例5.35</vt:lpstr>
      <vt:lpstr>定理5.8 </vt:lpstr>
      <vt:lpstr>定理5.8  证明</vt:lpstr>
      <vt:lpstr>定理5.9</vt:lpstr>
      <vt:lpstr>定理5.9  证明</vt:lpstr>
      <vt:lpstr>2. 函数的逆运算</vt:lpstr>
      <vt:lpstr>2. 函数的逆运算</vt:lpstr>
      <vt:lpstr>例5.36</vt:lpstr>
      <vt:lpstr>定理5.10 </vt:lpstr>
      <vt:lpstr>定理5.11 </vt:lpstr>
      <vt:lpstr>5.4.3  置换函数</vt:lpstr>
      <vt:lpstr>例5.37</vt:lpstr>
      <vt:lpstr>PowerPoint 演示文稿</vt:lpstr>
      <vt:lpstr>5.5.1  等价关系的应用</vt:lpstr>
      <vt:lpstr>例5.38（续）</vt:lpstr>
      <vt:lpstr>例5.39</vt:lpstr>
      <vt:lpstr>5.5.2 次序关系的应用</vt:lpstr>
      <vt:lpstr>例5.40（续）</vt:lpstr>
      <vt:lpstr>例5.38 证明（续）</vt:lpstr>
      <vt:lpstr>例5.41</vt:lpstr>
      <vt:lpstr>例5.39解</vt:lpstr>
      <vt:lpstr>5.5.3  函数的应用</vt:lpstr>
      <vt:lpstr>例5.42 (续)</vt:lpstr>
      <vt:lpstr>例5.42(续)</vt:lpstr>
      <vt:lpstr>例5.43</vt:lpstr>
      <vt:lpstr>5.43（续）</vt:lpstr>
      <vt:lpstr>例5.44</vt:lpstr>
      <vt:lpstr>例5.45</vt:lpstr>
      <vt:lpstr>例5.46</vt:lpstr>
      <vt:lpstr>PowerPoint 演示文稿</vt:lpstr>
      <vt:lpstr>例5.47</vt:lpstr>
      <vt:lpstr>5.5.4  置换函数的应用</vt:lpstr>
      <vt:lpstr>例5.49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siri</dc:creator>
  <cp:lastModifiedBy>王庆先</cp:lastModifiedBy>
  <cp:revision>752</cp:revision>
  <dcterms:created xsi:type="dcterms:W3CDTF">2006-08-16T00:00:00Z</dcterms:created>
  <dcterms:modified xsi:type="dcterms:W3CDTF">2022-01-28T06:07:19Z</dcterms:modified>
</cp:coreProperties>
</file>